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80" r:id="rId2"/>
    <p:sldId id="257" r:id="rId3"/>
    <p:sldId id="297" r:id="rId4"/>
    <p:sldId id="298" r:id="rId5"/>
    <p:sldId id="258" r:id="rId6"/>
    <p:sldId id="301" r:id="rId7"/>
    <p:sldId id="300" r:id="rId8"/>
    <p:sldId id="299" r:id="rId9"/>
    <p:sldId id="302" r:id="rId10"/>
    <p:sldId id="303" r:id="rId11"/>
    <p:sldId id="307" r:id="rId12"/>
    <p:sldId id="304" r:id="rId13"/>
    <p:sldId id="305" r:id="rId14"/>
    <p:sldId id="306" r:id="rId15"/>
    <p:sldId id="310" r:id="rId16"/>
    <p:sldId id="308" r:id="rId17"/>
    <p:sldId id="276" r:id="rId18"/>
  </p:sldIdLst>
  <p:sldSz cx="9144000" cy="5143500" type="screen16x9"/>
  <p:notesSz cx="6858000" cy="9144000"/>
  <p:defaultText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25" d="100"/>
          <a:sy n="125" d="100"/>
        </p:scale>
        <p:origin x="-1224" y="-558"/>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C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73E991-255E-46A2-95DD-61A925FBF9D8}" type="datetimeFigureOut">
              <a:rPr lang="sr-Latn-CS" smtClean="0"/>
              <a:pPr/>
              <a:t>28.3.2017</a:t>
            </a:fld>
            <a:endParaRPr lang="sr-Latn-C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r-Latn-C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C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FE544B-2DC8-47D3-89C6-BC88B7E18EE0}" type="slidenum">
              <a:rPr lang="sr-Latn-CS" smtClean="0"/>
              <a:pPr/>
              <a:t>‹#›</a:t>
            </a:fld>
            <a:endParaRPr lang="sr-Latn-CS"/>
          </a:p>
        </p:txBody>
      </p:sp>
    </p:spTree>
    <p:extLst>
      <p:ext uri="{BB962C8B-B14F-4D97-AF65-F5344CB8AC3E}">
        <p14:creationId xmlns:p14="http://schemas.microsoft.com/office/powerpoint/2010/main" xmlns="" val="986329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sr-Latn-C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CS"/>
          </a:p>
        </p:txBody>
      </p:sp>
      <p:sp>
        <p:nvSpPr>
          <p:cNvPr id="4" name="Date Placeholder 3"/>
          <p:cNvSpPr>
            <a:spLocks noGrp="1"/>
          </p:cNvSpPr>
          <p:nvPr>
            <p:ph type="dt" sz="half" idx="10"/>
          </p:nvPr>
        </p:nvSpPr>
        <p:spPr/>
        <p:txBody>
          <a:bodyPr/>
          <a:lstStyle/>
          <a:p>
            <a:fld id="{7FC42B33-FA1B-4C30-88EC-9C5AB8A31817}" type="datetime1">
              <a:rPr lang="sr-Latn-CS" smtClean="0"/>
              <a:pPr/>
              <a:t>28.3.2017</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BBEA9088-598B-4B62-9939-DEF6445B13C4}" type="slidenum">
              <a:rPr lang="sr-Latn-CS" smtClean="0"/>
              <a:pPr/>
              <a:t>‹#›</a:t>
            </a:fld>
            <a:endParaRPr lang="sr-Latn-C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p>
            <a:fld id="{C095A37A-1798-4987-B0B1-9337430A24EE}" type="datetime1">
              <a:rPr lang="sr-Latn-CS" smtClean="0"/>
              <a:pPr/>
              <a:t>28.3.2017</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BBEA9088-598B-4B62-9939-DEF6445B13C4}" type="slidenum">
              <a:rPr lang="sr-Latn-CS" smtClean="0"/>
              <a:pPr/>
              <a:t>‹#›</a:t>
            </a:fld>
            <a:endParaRPr lang="sr-Latn-CS"/>
          </a:p>
        </p:txBody>
      </p:sp>
      <p:pic>
        <p:nvPicPr>
          <p:cNvPr id="7" name="Picture 6" descr="SOX-logo-1.jpg"/>
          <p:cNvPicPr>
            <a:picLocks noChangeAspect="1"/>
          </p:cNvPicPr>
          <p:nvPr userDrawn="1"/>
        </p:nvPicPr>
        <p:blipFill>
          <a:blip r:embed="rId2" cstate="print"/>
          <a:stretch>
            <a:fillRect/>
          </a:stretch>
        </p:blipFill>
        <p:spPr>
          <a:xfrm>
            <a:off x="7456566" y="0"/>
            <a:ext cx="1687434" cy="555526"/>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p>
            <a:fld id="{1ACE7587-E146-4A5B-8C24-A21132A381E9}" type="datetime1">
              <a:rPr lang="sr-Latn-CS" smtClean="0"/>
              <a:pPr/>
              <a:t>28.3.2017</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BBEA9088-598B-4B62-9939-DEF6445B13C4}" type="slidenum">
              <a:rPr lang="sr-Latn-CS" smtClean="0"/>
              <a:pPr/>
              <a:t>‹#›</a:t>
            </a:fld>
            <a:endParaRPr lang="sr-Latn-CS"/>
          </a:p>
        </p:txBody>
      </p:sp>
      <p:pic>
        <p:nvPicPr>
          <p:cNvPr id="7" name="Picture 6" descr="SOX-logo-1.jpg"/>
          <p:cNvPicPr>
            <a:picLocks noChangeAspect="1"/>
          </p:cNvPicPr>
          <p:nvPr userDrawn="1"/>
        </p:nvPicPr>
        <p:blipFill>
          <a:blip r:embed="rId2" cstate="print"/>
          <a:stretch>
            <a:fillRect/>
          </a:stretch>
        </p:blipFill>
        <p:spPr>
          <a:xfrm>
            <a:off x="7456566" y="0"/>
            <a:ext cx="1687434" cy="55552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p>
            <a:fld id="{80A6A733-1567-4F32-843D-111F86493596}" type="datetime1">
              <a:rPr lang="sr-Latn-CS" smtClean="0"/>
              <a:pPr/>
              <a:t>28.3.2017</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BBEA9088-598B-4B62-9939-DEF6445B13C4}" type="slidenum">
              <a:rPr lang="sr-Latn-CS" smtClean="0"/>
              <a:pPr/>
              <a:t>‹#›</a:t>
            </a:fld>
            <a:endParaRPr lang="sr-Latn-CS"/>
          </a:p>
        </p:txBody>
      </p:sp>
      <p:pic>
        <p:nvPicPr>
          <p:cNvPr id="7" name="Picture 6" descr="SOX-logo-1.jpg"/>
          <p:cNvPicPr>
            <a:picLocks noChangeAspect="1"/>
          </p:cNvPicPr>
          <p:nvPr userDrawn="1"/>
        </p:nvPicPr>
        <p:blipFill>
          <a:blip r:embed="rId2" cstate="print"/>
          <a:stretch>
            <a:fillRect/>
          </a:stretch>
        </p:blipFill>
        <p:spPr>
          <a:xfrm>
            <a:off x="7456566" y="0"/>
            <a:ext cx="1687434" cy="55552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86D8AF-FDB5-4DB8-AC08-5FC9C96BD252}" type="datetime1">
              <a:rPr lang="sr-Latn-CS" smtClean="0"/>
              <a:pPr/>
              <a:t>28.3.2017</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BBEA9088-598B-4B62-9939-DEF6445B13C4}" type="slidenum">
              <a:rPr lang="sr-Latn-CS" smtClean="0"/>
              <a:pPr/>
              <a:t>‹#›</a:t>
            </a:fld>
            <a:endParaRPr lang="sr-Latn-CS"/>
          </a:p>
        </p:txBody>
      </p:sp>
      <p:pic>
        <p:nvPicPr>
          <p:cNvPr id="7" name="Picture 6" descr="SOX-logo-1.jpg"/>
          <p:cNvPicPr>
            <a:picLocks noChangeAspect="1"/>
          </p:cNvPicPr>
          <p:nvPr userDrawn="1"/>
        </p:nvPicPr>
        <p:blipFill>
          <a:blip r:embed="rId2" cstate="print"/>
          <a:stretch>
            <a:fillRect/>
          </a:stretch>
        </p:blipFill>
        <p:spPr>
          <a:xfrm>
            <a:off x="7456566" y="0"/>
            <a:ext cx="1687434" cy="555526"/>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Date Placeholder 4"/>
          <p:cNvSpPr>
            <a:spLocks noGrp="1"/>
          </p:cNvSpPr>
          <p:nvPr>
            <p:ph type="dt" sz="half" idx="10"/>
          </p:nvPr>
        </p:nvSpPr>
        <p:spPr/>
        <p:txBody>
          <a:bodyPr/>
          <a:lstStyle/>
          <a:p>
            <a:fld id="{DE486019-7EA6-4B14-9087-DB108D1311D1}" type="datetime1">
              <a:rPr lang="sr-Latn-CS" smtClean="0"/>
              <a:pPr/>
              <a:t>28.3.2017</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BBEA9088-598B-4B62-9939-DEF6445B13C4}" type="slidenum">
              <a:rPr lang="sr-Latn-CS" smtClean="0"/>
              <a:pPr/>
              <a:t>‹#›</a:t>
            </a:fld>
            <a:endParaRPr lang="sr-Latn-CS"/>
          </a:p>
        </p:txBody>
      </p:sp>
      <p:pic>
        <p:nvPicPr>
          <p:cNvPr id="8" name="Picture 7" descr="SOX-logo-1.jpg"/>
          <p:cNvPicPr>
            <a:picLocks noChangeAspect="1"/>
          </p:cNvPicPr>
          <p:nvPr userDrawn="1"/>
        </p:nvPicPr>
        <p:blipFill>
          <a:blip r:embed="rId2" cstate="print"/>
          <a:stretch>
            <a:fillRect/>
          </a:stretch>
        </p:blipFill>
        <p:spPr>
          <a:xfrm>
            <a:off x="7456566" y="0"/>
            <a:ext cx="1687434" cy="55552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Date Placeholder 6"/>
          <p:cNvSpPr>
            <a:spLocks noGrp="1"/>
          </p:cNvSpPr>
          <p:nvPr>
            <p:ph type="dt" sz="half" idx="10"/>
          </p:nvPr>
        </p:nvSpPr>
        <p:spPr/>
        <p:txBody>
          <a:bodyPr/>
          <a:lstStyle/>
          <a:p>
            <a:fld id="{E37B39E7-F0F9-4EAF-9895-B16CE288A437}" type="datetime1">
              <a:rPr lang="sr-Latn-CS" smtClean="0"/>
              <a:pPr/>
              <a:t>28.3.2017</a:t>
            </a:fld>
            <a:endParaRPr lang="sr-Latn-CS"/>
          </a:p>
        </p:txBody>
      </p:sp>
      <p:sp>
        <p:nvSpPr>
          <p:cNvPr id="8" name="Footer Placeholder 7"/>
          <p:cNvSpPr>
            <a:spLocks noGrp="1"/>
          </p:cNvSpPr>
          <p:nvPr>
            <p:ph type="ftr" sz="quarter" idx="11"/>
          </p:nvPr>
        </p:nvSpPr>
        <p:spPr/>
        <p:txBody>
          <a:bodyPr/>
          <a:lstStyle/>
          <a:p>
            <a:endParaRPr lang="sr-Latn-CS"/>
          </a:p>
        </p:txBody>
      </p:sp>
      <p:sp>
        <p:nvSpPr>
          <p:cNvPr id="9" name="Slide Number Placeholder 8"/>
          <p:cNvSpPr>
            <a:spLocks noGrp="1"/>
          </p:cNvSpPr>
          <p:nvPr>
            <p:ph type="sldNum" sz="quarter" idx="12"/>
          </p:nvPr>
        </p:nvSpPr>
        <p:spPr/>
        <p:txBody>
          <a:bodyPr/>
          <a:lstStyle/>
          <a:p>
            <a:fld id="{BBEA9088-598B-4B62-9939-DEF6445B13C4}" type="slidenum">
              <a:rPr lang="sr-Latn-CS" smtClean="0"/>
              <a:pPr/>
              <a:t>‹#›</a:t>
            </a:fld>
            <a:endParaRPr lang="sr-Latn-CS"/>
          </a:p>
        </p:txBody>
      </p:sp>
      <p:pic>
        <p:nvPicPr>
          <p:cNvPr id="10" name="Picture 9" descr="SOX-logo-1.jpg"/>
          <p:cNvPicPr>
            <a:picLocks noChangeAspect="1"/>
          </p:cNvPicPr>
          <p:nvPr userDrawn="1"/>
        </p:nvPicPr>
        <p:blipFill>
          <a:blip r:embed="rId2" cstate="print"/>
          <a:stretch>
            <a:fillRect/>
          </a:stretch>
        </p:blipFill>
        <p:spPr>
          <a:xfrm>
            <a:off x="7456566" y="0"/>
            <a:ext cx="1687434" cy="55552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Date Placeholder 2"/>
          <p:cNvSpPr>
            <a:spLocks noGrp="1"/>
          </p:cNvSpPr>
          <p:nvPr>
            <p:ph type="dt" sz="half" idx="10"/>
          </p:nvPr>
        </p:nvSpPr>
        <p:spPr/>
        <p:txBody>
          <a:bodyPr/>
          <a:lstStyle/>
          <a:p>
            <a:fld id="{13622E4C-9152-465D-8EF7-E579BAA54CD2}" type="datetime1">
              <a:rPr lang="sr-Latn-CS" smtClean="0"/>
              <a:pPr/>
              <a:t>28.3.2017</a:t>
            </a:fld>
            <a:endParaRPr lang="sr-Latn-CS"/>
          </a:p>
        </p:txBody>
      </p:sp>
      <p:sp>
        <p:nvSpPr>
          <p:cNvPr id="4" name="Footer Placeholder 3"/>
          <p:cNvSpPr>
            <a:spLocks noGrp="1"/>
          </p:cNvSpPr>
          <p:nvPr>
            <p:ph type="ftr" sz="quarter" idx="11"/>
          </p:nvPr>
        </p:nvSpPr>
        <p:spPr/>
        <p:txBody>
          <a:bodyPr/>
          <a:lstStyle/>
          <a:p>
            <a:endParaRPr lang="sr-Latn-CS"/>
          </a:p>
        </p:txBody>
      </p:sp>
      <p:sp>
        <p:nvSpPr>
          <p:cNvPr id="5" name="Slide Number Placeholder 4"/>
          <p:cNvSpPr>
            <a:spLocks noGrp="1"/>
          </p:cNvSpPr>
          <p:nvPr>
            <p:ph type="sldNum" sz="quarter" idx="12"/>
          </p:nvPr>
        </p:nvSpPr>
        <p:spPr/>
        <p:txBody>
          <a:bodyPr/>
          <a:lstStyle/>
          <a:p>
            <a:fld id="{BBEA9088-598B-4B62-9939-DEF6445B13C4}" type="slidenum">
              <a:rPr lang="sr-Latn-CS" smtClean="0"/>
              <a:pPr/>
              <a:t>‹#›</a:t>
            </a:fld>
            <a:endParaRPr lang="sr-Latn-CS"/>
          </a:p>
        </p:txBody>
      </p:sp>
      <p:pic>
        <p:nvPicPr>
          <p:cNvPr id="6" name="Picture 5" descr="SOX-logo-1.jpg"/>
          <p:cNvPicPr>
            <a:picLocks noChangeAspect="1"/>
          </p:cNvPicPr>
          <p:nvPr userDrawn="1"/>
        </p:nvPicPr>
        <p:blipFill>
          <a:blip r:embed="rId2" cstate="print"/>
          <a:stretch>
            <a:fillRect/>
          </a:stretch>
        </p:blipFill>
        <p:spPr>
          <a:xfrm>
            <a:off x="7456566" y="0"/>
            <a:ext cx="1687434" cy="55552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7EA61C-99A8-4202-80DC-B0618344F552}" type="datetime1">
              <a:rPr lang="sr-Latn-CS" smtClean="0"/>
              <a:pPr/>
              <a:t>28.3.2017</a:t>
            </a:fld>
            <a:endParaRPr lang="sr-Latn-CS"/>
          </a:p>
        </p:txBody>
      </p:sp>
      <p:sp>
        <p:nvSpPr>
          <p:cNvPr id="3" name="Footer Placeholder 2"/>
          <p:cNvSpPr>
            <a:spLocks noGrp="1"/>
          </p:cNvSpPr>
          <p:nvPr>
            <p:ph type="ftr" sz="quarter" idx="11"/>
          </p:nvPr>
        </p:nvSpPr>
        <p:spPr/>
        <p:txBody>
          <a:bodyPr/>
          <a:lstStyle/>
          <a:p>
            <a:endParaRPr lang="sr-Latn-CS"/>
          </a:p>
        </p:txBody>
      </p:sp>
      <p:sp>
        <p:nvSpPr>
          <p:cNvPr id="4" name="Slide Number Placeholder 3"/>
          <p:cNvSpPr>
            <a:spLocks noGrp="1"/>
          </p:cNvSpPr>
          <p:nvPr>
            <p:ph type="sldNum" sz="quarter" idx="12"/>
          </p:nvPr>
        </p:nvSpPr>
        <p:spPr/>
        <p:txBody>
          <a:bodyPr/>
          <a:lstStyle/>
          <a:p>
            <a:fld id="{BBEA9088-598B-4B62-9939-DEF6445B13C4}" type="slidenum">
              <a:rPr lang="sr-Latn-CS" smtClean="0"/>
              <a:pPr/>
              <a:t>‹#›</a:t>
            </a:fld>
            <a:endParaRPr lang="sr-Latn-CS"/>
          </a:p>
        </p:txBody>
      </p:sp>
      <p:pic>
        <p:nvPicPr>
          <p:cNvPr id="5" name="Picture 4" descr="SOX-logo-1.jpg"/>
          <p:cNvPicPr>
            <a:picLocks noChangeAspect="1"/>
          </p:cNvPicPr>
          <p:nvPr userDrawn="1"/>
        </p:nvPicPr>
        <p:blipFill>
          <a:blip r:embed="rId2" cstate="print"/>
          <a:stretch>
            <a:fillRect/>
          </a:stretch>
        </p:blipFill>
        <p:spPr>
          <a:xfrm>
            <a:off x="7456566" y="0"/>
            <a:ext cx="1687434" cy="555526"/>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1EA0D8-D46B-4D53-90A4-C9FC5726A110}" type="datetime1">
              <a:rPr lang="sr-Latn-CS" smtClean="0"/>
              <a:pPr/>
              <a:t>28.3.2017</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BBEA9088-598B-4B62-9939-DEF6445B13C4}" type="slidenum">
              <a:rPr lang="sr-Latn-CS" smtClean="0"/>
              <a:pPr/>
              <a:t>‹#›</a:t>
            </a:fld>
            <a:endParaRPr lang="sr-Latn-CS"/>
          </a:p>
        </p:txBody>
      </p:sp>
      <p:pic>
        <p:nvPicPr>
          <p:cNvPr id="8" name="Picture 7" descr="SOX-logo-1.jpg"/>
          <p:cNvPicPr>
            <a:picLocks noChangeAspect="1"/>
          </p:cNvPicPr>
          <p:nvPr userDrawn="1"/>
        </p:nvPicPr>
        <p:blipFill>
          <a:blip r:embed="rId2" cstate="print"/>
          <a:stretch>
            <a:fillRect/>
          </a:stretch>
        </p:blipFill>
        <p:spPr>
          <a:xfrm>
            <a:off x="7456566" y="0"/>
            <a:ext cx="1687434" cy="555526"/>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C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B757A9-CB87-4E1B-96F4-CC442FD834E3}" type="datetime1">
              <a:rPr lang="sr-Latn-CS" smtClean="0"/>
              <a:pPr/>
              <a:t>28.3.2017</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BBEA9088-598B-4B62-9939-DEF6445B13C4}" type="slidenum">
              <a:rPr lang="sr-Latn-CS" smtClean="0"/>
              <a:pPr/>
              <a:t>‹#›</a:t>
            </a:fld>
            <a:endParaRPr lang="sr-Latn-CS"/>
          </a:p>
        </p:txBody>
      </p:sp>
      <p:pic>
        <p:nvPicPr>
          <p:cNvPr id="8" name="Picture 7" descr="SOX-logo-1.jpg"/>
          <p:cNvPicPr>
            <a:picLocks noChangeAspect="1"/>
          </p:cNvPicPr>
          <p:nvPr userDrawn="1"/>
        </p:nvPicPr>
        <p:blipFill>
          <a:blip r:embed="rId2" cstate="print"/>
          <a:stretch>
            <a:fillRect/>
          </a:stretch>
        </p:blipFill>
        <p:spPr>
          <a:xfrm>
            <a:off x="7456566" y="0"/>
            <a:ext cx="1687434" cy="55552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sr-Latn-C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035C25A-1289-4CE3-81BD-CBD5D34C6D64}" type="datetime1">
              <a:rPr lang="sr-Latn-CS" smtClean="0"/>
              <a:pPr/>
              <a:t>28.3.2017</a:t>
            </a:fld>
            <a:endParaRPr lang="sr-Latn-C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C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BEA9088-598B-4B62-9939-DEF6445B13C4}" type="slidenum">
              <a:rPr lang="sr-Latn-CS" smtClean="0"/>
              <a:pPr/>
              <a:t>‹#›</a:t>
            </a:fld>
            <a:endParaRPr lang="sr-Latn-C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549995"/>
          </a:xfrm>
        </p:spPr>
        <p:txBody>
          <a:bodyPr>
            <a:normAutofit fontScale="90000"/>
          </a:bodyPr>
          <a:lstStyle/>
          <a:p>
            <a:r>
              <a:rPr lang="en-US" dirty="0" smtClean="0"/>
              <a:t>Security concerns related to the Internet connected devices</a:t>
            </a:r>
            <a:r>
              <a:rPr lang="sr-Latn-RS" dirty="0" smtClean="0"/>
              <a:t> and IoT</a:t>
            </a:r>
            <a:endParaRPr lang="sr-Latn-CS" dirty="0"/>
          </a:p>
        </p:txBody>
      </p:sp>
      <p:sp>
        <p:nvSpPr>
          <p:cNvPr id="3" name="Subtitle 2"/>
          <p:cNvSpPr>
            <a:spLocks noGrp="1"/>
          </p:cNvSpPr>
          <p:nvPr>
            <p:ph type="subTitle" idx="1"/>
          </p:nvPr>
        </p:nvSpPr>
        <p:spPr>
          <a:xfrm>
            <a:off x="1331640" y="3291830"/>
            <a:ext cx="6400800" cy="1601316"/>
          </a:xfrm>
        </p:spPr>
        <p:txBody>
          <a:bodyPr>
            <a:normAutofit/>
          </a:bodyPr>
          <a:lstStyle/>
          <a:p>
            <a:r>
              <a:rPr lang="en-US" dirty="0" smtClean="0"/>
              <a:t>Goran </a:t>
            </a:r>
            <a:r>
              <a:rPr lang="en-US" dirty="0" err="1" smtClean="0"/>
              <a:t>Slavi</a:t>
            </a:r>
            <a:r>
              <a:rPr lang="sr-Latn-RS" dirty="0" smtClean="0"/>
              <a:t>ć</a:t>
            </a:r>
            <a:r>
              <a:rPr lang="en-US" dirty="0" smtClean="0"/>
              <a:t>, SOX Chief Engineer</a:t>
            </a:r>
            <a:endParaRPr lang="sr-Latn-RS" dirty="0" smtClean="0"/>
          </a:p>
          <a:p>
            <a:r>
              <a:rPr lang="en-US" dirty="0" smtClean="0"/>
              <a:t>gslavic@sox.rs</a:t>
            </a:r>
            <a:endParaRPr lang="en-US" dirty="0"/>
          </a:p>
        </p:txBody>
      </p:sp>
      <p:pic>
        <p:nvPicPr>
          <p:cNvPr id="4" name="Picture 3" descr="SOX-logo-1.jpg"/>
          <p:cNvPicPr>
            <a:picLocks noChangeAspect="1"/>
          </p:cNvPicPr>
          <p:nvPr/>
        </p:nvPicPr>
        <p:blipFill>
          <a:blip r:embed="rId2" cstate="print"/>
          <a:stretch>
            <a:fillRect/>
          </a:stretch>
        </p:blipFill>
        <p:spPr>
          <a:xfrm>
            <a:off x="467544" y="411510"/>
            <a:ext cx="2712720" cy="669798"/>
          </a:xfrm>
          <a:prstGeom prst="rect">
            <a:avLst/>
          </a:prstGeom>
        </p:spPr>
      </p:pic>
      <p:grpSp>
        <p:nvGrpSpPr>
          <p:cNvPr id="5" name="Group 4"/>
          <p:cNvGrpSpPr/>
          <p:nvPr/>
        </p:nvGrpSpPr>
        <p:grpSpPr>
          <a:xfrm>
            <a:off x="6876256" y="195486"/>
            <a:ext cx="2016224" cy="1368152"/>
            <a:chOff x="6300192" y="267494"/>
            <a:chExt cx="2016224" cy="1368152"/>
          </a:xfrm>
        </p:grpSpPr>
        <p:sp>
          <p:nvSpPr>
            <p:cNvPr id="6" name="Oval 5"/>
            <p:cNvSpPr/>
            <p:nvPr/>
          </p:nvSpPr>
          <p:spPr>
            <a:xfrm>
              <a:off x="6300192" y="267494"/>
              <a:ext cx="2016224" cy="1368152"/>
            </a:xfrm>
            <a:prstGeom prst="ellipse">
              <a:avLst/>
            </a:prstGeom>
            <a:solidFill>
              <a:srgbClr val="92D05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7" name="TextBox 6"/>
            <p:cNvSpPr txBox="1"/>
            <p:nvPr/>
          </p:nvSpPr>
          <p:spPr>
            <a:xfrm>
              <a:off x="6588224" y="489905"/>
              <a:ext cx="1440160" cy="1015663"/>
            </a:xfrm>
            <a:prstGeom prst="rect">
              <a:avLst/>
            </a:prstGeom>
            <a:noFill/>
          </p:spPr>
          <p:txBody>
            <a:bodyPr wrap="square" rtlCol="0">
              <a:spAutoFit/>
            </a:bodyPr>
            <a:lstStyle/>
            <a:p>
              <a:pPr algn="ctr"/>
              <a:r>
                <a:rPr lang="en-US" sz="2400" b="1" dirty="0" smtClean="0">
                  <a:solidFill>
                    <a:srgbClr val="0070C0"/>
                  </a:solidFill>
                </a:rPr>
                <a:t>SEE 6</a:t>
              </a:r>
            </a:p>
            <a:p>
              <a:pPr algn="ctr"/>
              <a:r>
                <a:rPr lang="en-US" b="1" dirty="0" err="1" smtClean="0">
                  <a:solidFill>
                    <a:srgbClr val="0070C0"/>
                  </a:solidFill>
                </a:rPr>
                <a:t>Budva</a:t>
              </a:r>
              <a:r>
                <a:rPr lang="en-US" b="1" dirty="0" smtClean="0">
                  <a:solidFill>
                    <a:srgbClr val="0070C0"/>
                  </a:solidFill>
                </a:rPr>
                <a:t>, Montenegro</a:t>
              </a:r>
              <a:endParaRPr lang="sr-Latn-CS" b="1" dirty="0">
                <a:solidFill>
                  <a:srgbClr val="0070C0"/>
                </a:solidFill>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5486"/>
            <a:ext cx="8373616" cy="641226"/>
          </a:xfrm>
        </p:spPr>
        <p:txBody>
          <a:bodyPr>
            <a:normAutofit fontScale="90000"/>
          </a:bodyPr>
          <a:lstStyle/>
          <a:p>
            <a:r>
              <a:rPr lang="en-US" dirty="0" smtClean="0"/>
              <a:t>Raspberry PI</a:t>
            </a:r>
            <a:endParaRPr lang="sr-Latn-CS" dirty="0"/>
          </a:p>
        </p:txBody>
      </p:sp>
      <p:pic>
        <p:nvPicPr>
          <p:cNvPr id="9" name="Content Placeholder 8" descr="Pi2ModB1GB_-comp.jpeg"/>
          <p:cNvPicPr>
            <a:picLocks noGrp="1" noChangeAspect="1"/>
          </p:cNvPicPr>
          <p:nvPr>
            <p:ph idx="1"/>
          </p:nvPr>
        </p:nvPicPr>
        <p:blipFill>
          <a:blip r:embed="rId2" cstate="print"/>
          <a:stretch>
            <a:fillRect/>
          </a:stretch>
        </p:blipFill>
        <p:spPr>
          <a:xfrm>
            <a:off x="251520" y="843558"/>
            <a:ext cx="3960440" cy="2244625"/>
          </a:xfrm>
        </p:spPr>
      </p:pic>
      <p:sp>
        <p:nvSpPr>
          <p:cNvPr id="4" name="Slide Number Placeholder 3"/>
          <p:cNvSpPr>
            <a:spLocks noGrp="1"/>
          </p:cNvSpPr>
          <p:nvPr>
            <p:ph type="sldNum" sz="quarter" idx="12"/>
          </p:nvPr>
        </p:nvSpPr>
        <p:spPr/>
        <p:txBody>
          <a:bodyPr/>
          <a:lstStyle/>
          <a:p>
            <a:fld id="{BBEA9088-598B-4B62-9939-DEF6445B13C4}" type="slidenum">
              <a:rPr lang="sr-Latn-CS" smtClean="0"/>
              <a:pPr/>
              <a:t>10</a:t>
            </a:fld>
            <a:endParaRPr lang="sr-Latn-CS"/>
          </a:p>
        </p:txBody>
      </p:sp>
      <p:sp>
        <p:nvSpPr>
          <p:cNvPr id="8" name="Content Placeholder 2"/>
          <p:cNvSpPr txBox="1">
            <a:spLocks/>
          </p:cNvSpPr>
          <p:nvPr/>
        </p:nvSpPr>
        <p:spPr>
          <a:xfrm>
            <a:off x="4211960" y="843558"/>
            <a:ext cx="4752528" cy="2088232"/>
          </a:xfrm>
          <a:prstGeom prst="rect">
            <a:avLst/>
          </a:prstGeom>
        </p:spPr>
        <p:txBody>
          <a:bodyPr vert="horz" lIns="91440" tIns="45720" rIns="91440" bIns="45720" rtlCol="0">
            <a:noAutofit/>
          </a:bodyPr>
          <a:lstStyle/>
          <a:p>
            <a:pPr marL="342900" lvl="0" indent="-342900">
              <a:spcBef>
                <a:spcPct val="20000"/>
              </a:spcBef>
              <a:buFont typeface="Arial" pitchFamily="34" charset="0"/>
              <a:buChar char="•"/>
            </a:pPr>
            <a:r>
              <a:rPr lang="en-US" b="1" dirty="0" smtClean="0"/>
              <a:t>CPU: </a:t>
            </a:r>
            <a:r>
              <a:rPr lang="en-US" dirty="0" smtClean="0"/>
              <a:t>1.2 GHz quad-core ARM Cortex-A53</a:t>
            </a:r>
          </a:p>
          <a:p>
            <a:pPr marL="342900" indent="-342900">
              <a:spcBef>
                <a:spcPct val="20000"/>
              </a:spcBef>
              <a:buFont typeface="Arial" pitchFamily="34" charset="0"/>
              <a:buChar char="•"/>
            </a:pPr>
            <a:r>
              <a:rPr lang="en-US" b="1" dirty="0" smtClean="0"/>
              <a:t>RAM: </a:t>
            </a:r>
            <a:r>
              <a:rPr lang="en-US" dirty="0" smtClean="0"/>
              <a:t>1 GB LPDDR2 RAM at 900 MHz</a:t>
            </a:r>
          </a:p>
          <a:p>
            <a:pPr marL="342900" indent="-342900">
              <a:spcBef>
                <a:spcPct val="20000"/>
              </a:spcBef>
              <a:buFont typeface="Arial" pitchFamily="34" charset="0"/>
              <a:buChar char="•"/>
            </a:pPr>
            <a:r>
              <a:rPr lang="en-US" b="1" dirty="0" smtClean="0"/>
              <a:t>Storage: </a:t>
            </a:r>
            <a:r>
              <a:rPr lang="en-US" dirty="0" err="1" smtClean="0"/>
              <a:t>MicroSDHC</a:t>
            </a:r>
            <a:r>
              <a:rPr lang="en-US" dirty="0" smtClean="0"/>
              <a:t> slot (up to 64GB)</a:t>
            </a:r>
          </a:p>
          <a:p>
            <a:pPr marL="342900" indent="-342900">
              <a:spcBef>
                <a:spcPct val="20000"/>
              </a:spcBef>
              <a:buFont typeface="Arial" pitchFamily="34" charset="0"/>
              <a:buChar char="•"/>
            </a:pPr>
            <a:r>
              <a:rPr lang="en-US" b="1" dirty="0" smtClean="0"/>
              <a:t>GPU: </a:t>
            </a:r>
            <a:r>
              <a:rPr lang="en-US" dirty="0" smtClean="0"/>
              <a:t>Broadcom </a:t>
            </a:r>
            <a:r>
              <a:rPr lang="en-US" dirty="0" err="1" smtClean="0"/>
              <a:t>VideoCore</a:t>
            </a:r>
            <a:r>
              <a:rPr lang="en-US" dirty="0" smtClean="0"/>
              <a:t> IV </a:t>
            </a:r>
          </a:p>
          <a:p>
            <a:pPr marL="342900" indent="-342900">
              <a:spcBef>
                <a:spcPct val="20000"/>
              </a:spcBef>
              <a:buFont typeface="Arial" pitchFamily="34" charset="0"/>
              <a:buChar char="•"/>
            </a:pPr>
            <a:r>
              <a:rPr kumimoji="0" lang="en-US" b="1" i="0" u="none" strike="noStrike" kern="1200" cap="none" spc="0" normalizeH="0" baseline="0" noProof="0" dirty="0" smtClean="0">
                <a:ln>
                  <a:noFill/>
                </a:ln>
                <a:solidFill>
                  <a:schemeClr val="tx1"/>
                </a:solidFill>
                <a:effectLst/>
                <a:uLnTx/>
                <a:uFillTx/>
                <a:latin typeface="+mn-lt"/>
                <a:ea typeface="+mn-ea"/>
                <a:cs typeface="+mn-cs"/>
              </a:rPr>
              <a:t>Connections:</a:t>
            </a:r>
            <a:r>
              <a:rPr kumimoji="0" lang="en-US" b="1" i="0" u="none" strike="noStrike" kern="1200" cap="none" spc="0" normalizeH="0" noProof="0" dirty="0" smtClean="0">
                <a:ln>
                  <a:noFill/>
                </a:ln>
                <a:solidFill>
                  <a:schemeClr val="tx1"/>
                </a:solidFill>
                <a:effectLst/>
                <a:uLnTx/>
                <a:uFillTx/>
                <a:latin typeface="+mn-lt"/>
                <a:ea typeface="+mn-ea"/>
                <a:cs typeface="+mn-cs"/>
              </a:rPr>
              <a:t> </a:t>
            </a:r>
            <a:r>
              <a:rPr kumimoji="0" lang="en-US" b="0" i="0" u="none" strike="noStrike" kern="1200" cap="none" spc="0" normalizeH="0" baseline="0" noProof="0" dirty="0" smtClean="0">
                <a:ln>
                  <a:noFill/>
                </a:ln>
                <a:solidFill>
                  <a:schemeClr val="tx1"/>
                </a:solidFill>
                <a:effectLst/>
                <a:uLnTx/>
                <a:uFillTx/>
                <a:latin typeface="+mn-lt"/>
                <a:ea typeface="+mn-ea"/>
                <a:cs typeface="+mn-cs"/>
              </a:rPr>
              <a:t>4 USB ports, HDMI,</a:t>
            </a:r>
            <a:r>
              <a:rPr kumimoji="0" lang="en-US" b="0" i="0" u="none" strike="noStrike" kern="1200" cap="none" spc="0" normalizeH="0" noProof="0" dirty="0" smtClean="0">
                <a:ln>
                  <a:noFill/>
                </a:ln>
                <a:solidFill>
                  <a:schemeClr val="tx1"/>
                </a:solidFill>
                <a:effectLst/>
                <a:uLnTx/>
                <a:uFillTx/>
                <a:latin typeface="+mn-lt"/>
                <a:ea typeface="+mn-ea"/>
                <a:cs typeface="+mn-cs"/>
              </a:rPr>
              <a:t> display and camera “flat” connection, 40xGPIO pins and ability to connect it to outside </a:t>
            </a:r>
            <a:r>
              <a:rPr kumimoji="0" lang="en-US" b="0" i="0" u="none" strike="noStrike" kern="1200" cap="none" spc="0" normalizeH="0" noProof="0" dirty="0" err="1" smtClean="0">
                <a:ln>
                  <a:noFill/>
                </a:ln>
                <a:solidFill>
                  <a:schemeClr val="tx1"/>
                </a:solidFill>
                <a:effectLst/>
                <a:uLnTx/>
                <a:uFillTx/>
                <a:latin typeface="+mn-lt"/>
                <a:ea typeface="+mn-ea"/>
                <a:cs typeface="+mn-cs"/>
              </a:rPr>
              <a:t>IoT</a:t>
            </a:r>
            <a:r>
              <a:rPr kumimoji="0" lang="en-US" b="0" i="0" u="none" strike="noStrike" kern="1200" cap="none" spc="0" normalizeH="0" noProof="0" dirty="0" smtClean="0">
                <a:ln>
                  <a:noFill/>
                </a:ln>
                <a:solidFill>
                  <a:schemeClr val="tx1"/>
                </a:solidFill>
                <a:effectLst/>
                <a:uLnTx/>
                <a:uFillTx/>
                <a:latin typeface="+mn-lt"/>
                <a:ea typeface="+mn-ea"/>
                <a:cs typeface="+mn-cs"/>
              </a:rPr>
              <a:t> controllers.</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Content Placeholder 2"/>
          <p:cNvSpPr txBox="1">
            <a:spLocks/>
          </p:cNvSpPr>
          <p:nvPr/>
        </p:nvSpPr>
        <p:spPr>
          <a:xfrm>
            <a:off x="0" y="3147814"/>
            <a:ext cx="9144000" cy="1872208"/>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Developed as the tool for programming/electronics classes in high schools.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000" noProof="0" dirty="0" smtClean="0"/>
              <a:t>Now evolved into one of the main do-it-yourself platforms for home automation.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000" dirty="0" smtClean="0"/>
              <a:t>Extremely easy to use due to extensive online lectures, tutorials and literature.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000" noProof="0" dirty="0" smtClean="0"/>
              <a:t>Runs on multitude of Linux derivatives (NOOB, </a:t>
            </a:r>
            <a:r>
              <a:rPr lang="en-US" sz="2000" noProof="0" dirty="0" err="1" smtClean="0"/>
              <a:t>Raspbian</a:t>
            </a:r>
            <a:r>
              <a:rPr lang="en-US" sz="2000" noProof="0" dirty="0" smtClean="0"/>
              <a:t>, Kali Linux, Ark Linux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000" noProof="0" dirty="0" smtClean="0"/>
              <a:t>Costs less then 40$ and has the energy requirements of less then 2W. </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83518"/>
            <a:ext cx="8373616" cy="641226"/>
          </a:xfrm>
        </p:spPr>
        <p:txBody>
          <a:bodyPr>
            <a:normAutofit fontScale="90000"/>
          </a:bodyPr>
          <a:lstStyle/>
          <a:p>
            <a:r>
              <a:rPr lang="en-US" dirty="0" smtClean="0"/>
              <a:t>Problematic scenarios</a:t>
            </a:r>
            <a:endParaRPr lang="sr-Latn-CS" dirty="0"/>
          </a:p>
        </p:txBody>
      </p:sp>
      <p:sp>
        <p:nvSpPr>
          <p:cNvPr id="3" name="Content Placeholder 2"/>
          <p:cNvSpPr>
            <a:spLocks noGrp="1"/>
          </p:cNvSpPr>
          <p:nvPr>
            <p:ph idx="1"/>
          </p:nvPr>
        </p:nvSpPr>
        <p:spPr>
          <a:xfrm>
            <a:off x="457200" y="1203598"/>
            <a:ext cx="8229600" cy="3600400"/>
          </a:xfrm>
        </p:spPr>
        <p:txBody>
          <a:bodyPr>
            <a:noAutofit/>
          </a:bodyPr>
          <a:lstStyle/>
          <a:p>
            <a:pPr>
              <a:buNone/>
            </a:pPr>
            <a:r>
              <a:rPr lang="en-US" sz="1600" dirty="0" smtClean="0"/>
              <a:t>Disclaimer: Some of the things presented in the slides are trivial – but don’t forget that you are not securing these networks </a:t>
            </a:r>
            <a:r>
              <a:rPr lang="en-US" sz="1600" dirty="0" smtClean="0">
                <a:sym typeface="Wingdings" pitchFamily="2" charset="2"/>
              </a:rPr>
              <a:t></a:t>
            </a:r>
          </a:p>
          <a:p>
            <a:r>
              <a:rPr lang="en-US" sz="2000" dirty="0" smtClean="0"/>
              <a:t>“VPN connection as the revenge tool of the rival colleague”</a:t>
            </a:r>
          </a:p>
          <a:p>
            <a:r>
              <a:rPr lang="en-US" sz="2000" dirty="0" smtClean="0"/>
              <a:t>“Automated greenhouse problem”.</a:t>
            </a:r>
          </a:p>
          <a:p>
            <a:r>
              <a:rPr lang="en-US" sz="2000" dirty="0" smtClean="0"/>
              <a:t>“Remote access to the pacemaker”.</a:t>
            </a:r>
          </a:p>
          <a:p>
            <a:r>
              <a:rPr lang="en-US" sz="2000" dirty="0" smtClean="0"/>
              <a:t>“Raspberry Pi as the illegal </a:t>
            </a:r>
            <a:r>
              <a:rPr lang="en-US" sz="2000" dirty="0" err="1" smtClean="0"/>
              <a:t>WiFi</a:t>
            </a:r>
            <a:r>
              <a:rPr lang="en-US" sz="2000" dirty="0" smtClean="0"/>
              <a:t> router”</a:t>
            </a:r>
          </a:p>
          <a:p>
            <a:r>
              <a:rPr lang="en-US" sz="2000" dirty="0" smtClean="0"/>
              <a:t>“Raspberry Pi as the </a:t>
            </a:r>
            <a:r>
              <a:rPr lang="en-US" sz="2000" dirty="0" err="1" smtClean="0"/>
              <a:t>WiFi</a:t>
            </a:r>
            <a:r>
              <a:rPr lang="en-US" sz="2000" dirty="0" smtClean="0"/>
              <a:t> hijacker”</a:t>
            </a:r>
          </a:p>
          <a:p>
            <a:endParaRPr lang="en-US" sz="2400" dirty="0" smtClean="0"/>
          </a:p>
        </p:txBody>
      </p:sp>
      <p:sp>
        <p:nvSpPr>
          <p:cNvPr id="4" name="Slide Number Placeholder 3"/>
          <p:cNvSpPr>
            <a:spLocks noGrp="1"/>
          </p:cNvSpPr>
          <p:nvPr>
            <p:ph type="sldNum" sz="quarter" idx="12"/>
          </p:nvPr>
        </p:nvSpPr>
        <p:spPr/>
        <p:txBody>
          <a:bodyPr/>
          <a:lstStyle/>
          <a:p>
            <a:fld id="{BBEA9088-598B-4B62-9939-DEF6445B13C4}" type="slidenum">
              <a:rPr lang="sr-Latn-CS" smtClean="0"/>
              <a:pPr/>
              <a:t>11</a:t>
            </a:fld>
            <a:endParaRPr lang="sr-Latn-C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27534"/>
            <a:ext cx="8373616" cy="641226"/>
          </a:xfrm>
        </p:spPr>
        <p:txBody>
          <a:bodyPr>
            <a:normAutofit fontScale="90000"/>
          </a:bodyPr>
          <a:lstStyle/>
          <a:p>
            <a:r>
              <a:rPr lang="en-US" dirty="0" smtClean="0"/>
              <a:t>“VPN connection as the revenge tool of the rival colleague”</a:t>
            </a:r>
          </a:p>
        </p:txBody>
      </p:sp>
      <p:sp>
        <p:nvSpPr>
          <p:cNvPr id="3" name="Content Placeholder 2"/>
          <p:cNvSpPr>
            <a:spLocks noGrp="1"/>
          </p:cNvSpPr>
          <p:nvPr>
            <p:ph idx="1"/>
          </p:nvPr>
        </p:nvSpPr>
        <p:spPr>
          <a:xfrm>
            <a:off x="467544" y="4155926"/>
            <a:ext cx="8229600" cy="843558"/>
          </a:xfrm>
        </p:spPr>
        <p:txBody>
          <a:bodyPr>
            <a:noAutofit/>
          </a:bodyPr>
          <a:lstStyle/>
          <a:p>
            <a:r>
              <a:rPr lang="en-US" sz="1800" dirty="0" smtClean="0">
                <a:latin typeface="Times New Roman" pitchFamily="18" charset="0"/>
                <a:cs typeface="Times New Roman" pitchFamily="18" charset="0"/>
              </a:rPr>
              <a:t>What if somebody “from work” sabotages your alarm clock or refrigerator so that you are unable to attend the important meeting ?</a:t>
            </a:r>
          </a:p>
        </p:txBody>
      </p:sp>
      <p:sp>
        <p:nvSpPr>
          <p:cNvPr id="4" name="Slide Number Placeholder 3"/>
          <p:cNvSpPr>
            <a:spLocks noGrp="1"/>
          </p:cNvSpPr>
          <p:nvPr>
            <p:ph type="sldNum" sz="quarter" idx="12"/>
          </p:nvPr>
        </p:nvSpPr>
        <p:spPr/>
        <p:txBody>
          <a:bodyPr/>
          <a:lstStyle/>
          <a:p>
            <a:fld id="{BBEA9088-598B-4B62-9939-DEF6445B13C4}" type="slidenum">
              <a:rPr lang="sr-Latn-CS" smtClean="0"/>
              <a:pPr/>
              <a:t>12</a:t>
            </a:fld>
            <a:endParaRPr lang="sr-Latn-CS" dirty="0"/>
          </a:p>
        </p:txBody>
      </p:sp>
      <p:pic>
        <p:nvPicPr>
          <p:cNvPr id="5122" name="Picture 2"/>
          <p:cNvPicPr>
            <a:picLocks noChangeAspect="1" noChangeArrowheads="1"/>
          </p:cNvPicPr>
          <p:nvPr/>
        </p:nvPicPr>
        <p:blipFill>
          <a:blip r:embed="rId2" cstate="print"/>
          <a:srcRect/>
          <a:stretch>
            <a:fillRect/>
          </a:stretch>
        </p:blipFill>
        <p:spPr bwMode="auto">
          <a:xfrm>
            <a:off x="755576" y="1635646"/>
            <a:ext cx="7097812" cy="2221808"/>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539552" y="1563638"/>
            <a:ext cx="8249940" cy="2582455"/>
          </a:xfrm>
          <a:prstGeom prst="rect">
            <a:avLst/>
          </a:prstGeom>
          <a:noFill/>
          <a:ln w="9525">
            <a:noFill/>
            <a:miter lim="800000"/>
            <a:headEnd/>
            <a:tailEnd/>
          </a:ln>
        </p:spPr>
      </p:pic>
      <p:sp>
        <p:nvSpPr>
          <p:cNvPr id="13" name="Left Arrow 12"/>
          <p:cNvSpPr/>
          <p:nvPr/>
        </p:nvSpPr>
        <p:spPr>
          <a:xfrm>
            <a:off x="3851920" y="2571750"/>
            <a:ext cx="1080120" cy="360040"/>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THREAT</a:t>
            </a:r>
          </a:p>
        </p:txBody>
      </p:sp>
      <p:sp>
        <p:nvSpPr>
          <p:cNvPr id="9" name="Right Arrow 8"/>
          <p:cNvSpPr/>
          <p:nvPr/>
        </p:nvSpPr>
        <p:spPr>
          <a:xfrm>
            <a:off x="5004048" y="2499742"/>
            <a:ext cx="1080120" cy="504056"/>
          </a:xfrm>
          <a:prstGeom prst="rightArrow">
            <a:avLst>
              <a:gd name="adj1" fmla="val 36772"/>
              <a:gd name="adj2" fmla="val 6984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THREAT</a:t>
            </a:r>
            <a:endParaRPr lang="en-US" dirty="0"/>
          </a:p>
        </p:txBody>
      </p:sp>
      <p:sp>
        <p:nvSpPr>
          <p:cNvPr id="14" name="Left Arrow 13"/>
          <p:cNvSpPr/>
          <p:nvPr/>
        </p:nvSpPr>
        <p:spPr>
          <a:xfrm>
            <a:off x="2051720" y="3651870"/>
            <a:ext cx="6120680" cy="360040"/>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THREAT</a:t>
            </a:r>
          </a:p>
        </p:txBody>
      </p:sp>
      <p:sp>
        <p:nvSpPr>
          <p:cNvPr id="15" name="Right Arrow 14"/>
          <p:cNvSpPr/>
          <p:nvPr/>
        </p:nvSpPr>
        <p:spPr>
          <a:xfrm>
            <a:off x="2051720" y="3651870"/>
            <a:ext cx="6192688" cy="360040"/>
          </a:xfrm>
          <a:prstGeom prst="rightArrow">
            <a:avLst>
              <a:gd name="adj1" fmla="val 36772"/>
              <a:gd name="adj2" fmla="val 6984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THREAT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linds(horizontal)">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grpId="1" nodeType="clickEffect">
                                  <p:stCondLst>
                                    <p:cond delay="0"/>
                                  </p:stCondLst>
                                  <p:childTnLst>
                                    <p:animEffect transition="out" filter="blinds(horizontal)">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par>
                                <p:cTn id="23" presetID="3" presetClass="exit" presetSubtype="10" fill="hold" grpId="1" nodeType="withEffect">
                                  <p:stCondLst>
                                    <p:cond delay="0"/>
                                  </p:stCondLst>
                                  <p:childTnLst>
                                    <p:animEffect transition="out" filter="blinds(horizontal)">
                                      <p:cBhvr>
                                        <p:cTn id="24" dur="500"/>
                                        <p:tgtEl>
                                          <p:spTgt spid="13"/>
                                        </p:tgtEl>
                                      </p:cBhvr>
                                    </p:animEffect>
                                    <p:set>
                                      <p:cBhvr>
                                        <p:cTn id="25" dur="1" fill="hold">
                                          <p:stCondLst>
                                            <p:cond delay="499"/>
                                          </p:stCondLst>
                                        </p:cTn>
                                        <p:tgtEl>
                                          <p:spTgt spid="13"/>
                                        </p:tgtEl>
                                        <p:attrNameLst>
                                          <p:attrName>style.visibility</p:attrName>
                                        </p:attrNameLst>
                                      </p:cBhvr>
                                      <p:to>
                                        <p:strVal val="hidden"/>
                                      </p:to>
                                    </p:set>
                                  </p:childTnLst>
                                </p:cTn>
                              </p:par>
                              <p:par>
                                <p:cTn id="26" presetID="3" presetClass="exit" presetSubtype="10" fill="hold" grpId="1" nodeType="withEffect">
                                  <p:stCondLst>
                                    <p:cond delay="0"/>
                                  </p:stCondLst>
                                  <p:childTnLst>
                                    <p:animEffect transition="out" filter="blinds(horizontal)">
                                      <p:cBhvr>
                                        <p:cTn id="27" dur="500"/>
                                        <p:tgtEl>
                                          <p:spTgt spid="14"/>
                                        </p:tgtEl>
                                      </p:cBhvr>
                                    </p:animEffect>
                                    <p:set>
                                      <p:cBhvr>
                                        <p:cTn id="28" dur="1" fill="hold">
                                          <p:stCondLst>
                                            <p:cond delay="499"/>
                                          </p:stCondLst>
                                        </p:cTn>
                                        <p:tgtEl>
                                          <p:spTgt spid="14"/>
                                        </p:tgtEl>
                                        <p:attrNameLst>
                                          <p:attrName>style.visibility</p:attrName>
                                        </p:attrNameLst>
                                      </p:cBhvr>
                                      <p:to>
                                        <p:strVal val="hidden"/>
                                      </p:to>
                                    </p:set>
                                  </p:childTnLst>
                                </p:cTn>
                              </p:par>
                              <p:par>
                                <p:cTn id="29" presetID="4"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ox(in)">
                                      <p:cBhvr>
                                        <p:cTn id="31" dur="500"/>
                                        <p:tgtEl>
                                          <p:spTgt spid="15"/>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blinds(horizontal)">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animBg="1"/>
      <p:bldP spid="13" grpId="1" animBg="1"/>
      <p:bldP spid="9" grpId="0" animBg="1"/>
      <p:bldP spid="9" grpId="1" animBg="1"/>
      <p:bldP spid="14" grpId="0" animBg="1"/>
      <p:bldP spid="14" grpId="1"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11510"/>
            <a:ext cx="8373616" cy="641226"/>
          </a:xfrm>
        </p:spPr>
        <p:txBody>
          <a:bodyPr>
            <a:normAutofit fontScale="90000"/>
          </a:bodyPr>
          <a:lstStyle/>
          <a:p>
            <a:r>
              <a:rPr lang="en-US" dirty="0" smtClean="0"/>
              <a:t>“Automated greenhouse problem”.</a:t>
            </a:r>
            <a:endParaRPr lang="en-US" i="1" dirty="0" smtClean="0"/>
          </a:p>
        </p:txBody>
      </p:sp>
      <p:sp>
        <p:nvSpPr>
          <p:cNvPr id="3" name="Content Placeholder 2"/>
          <p:cNvSpPr>
            <a:spLocks noGrp="1"/>
          </p:cNvSpPr>
          <p:nvPr>
            <p:ph idx="1"/>
          </p:nvPr>
        </p:nvSpPr>
        <p:spPr>
          <a:xfrm>
            <a:off x="457200" y="3939902"/>
            <a:ext cx="8229600" cy="864096"/>
          </a:xfrm>
        </p:spPr>
        <p:txBody>
          <a:bodyPr>
            <a:noAutofit/>
          </a:bodyPr>
          <a:lstStyle/>
          <a:p>
            <a:r>
              <a:rPr lang="en-US" sz="2000" dirty="0" smtClean="0"/>
              <a:t>It would be very hard to implement sensor identification/verification /authorization on every sensor for earth moisture / temperature even in the small greenhouse. </a:t>
            </a:r>
          </a:p>
        </p:txBody>
      </p:sp>
      <p:sp>
        <p:nvSpPr>
          <p:cNvPr id="4" name="Slide Number Placeholder 3"/>
          <p:cNvSpPr>
            <a:spLocks noGrp="1"/>
          </p:cNvSpPr>
          <p:nvPr>
            <p:ph type="sldNum" sz="quarter" idx="12"/>
          </p:nvPr>
        </p:nvSpPr>
        <p:spPr/>
        <p:txBody>
          <a:bodyPr/>
          <a:lstStyle/>
          <a:p>
            <a:fld id="{BBEA9088-598B-4B62-9939-DEF6445B13C4}" type="slidenum">
              <a:rPr lang="sr-Latn-CS" smtClean="0"/>
              <a:pPr/>
              <a:t>13</a:t>
            </a:fld>
            <a:endParaRPr lang="sr-Latn-CS"/>
          </a:p>
        </p:txBody>
      </p:sp>
      <p:pic>
        <p:nvPicPr>
          <p:cNvPr id="4097" name="Picture 1"/>
          <p:cNvPicPr>
            <a:picLocks noChangeAspect="1" noChangeArrowheads="1"/>
          </p:cNvPicPr>
          <p:nvPr/>
        </p:nvPicPr>
        <p:blipFill>
          <a:blip r:embed="rId2" cstate="print"/>
          <a:srcRect/>
          <a:stretch>
            <a:fillRect/>
          </a:stretch>
        </p:blipFill>
        <p:spPr bwMode="auto">
          <a:xfrm>
            <a:off x="1403648" y="1059582"/>
            <a:ext cx="6163697" cy="2808312"/>
          </a:xfrm>
          <a:prstGeom prst="rect">
            <a:avLst/>
          </a:prstGeom>
          <a:noFill/>
          <a:ln w="9525">
            <a:noFill/>
            <a:miter lim="800000"/>
            <a:headEnd/>
            <a:tailEnd/>
          </a:ln>
        </p:spPr>
      </p:pic>
      <p:sp>
        <p:nvSpPr>
          <p:cNvPr id="6" name="Rectangle 5"/>
          <p:cNvSpPr/>
          <p:nvPr/>
        </p:nvSpPr>
        <p:spPr>
          <a:xfrm>
            <a:off x="6012160" y="1059582"/>
            <a:ext cx="1584176" cy="2808312"/>
          </a:xfrm>
          <a:prstGeom prst="rect">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1" nodeType="clickEffect">
                                  <p:stCondLst>
                                    <p:cond delay="0"/>
                                  </p:stCondLst>
                                  <p:childTnLst>
                                    <p:animEffect transition="out" filter="blinds(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55526"/>
            <a:ext cx="8373616" cy="641226"/>
          </a:xfrm>
        </p:spPr>
        <p:txBody>
          <a:bodyPr>
            <a:normAutofit fontScale="90000"/>
          </a:bodyPr>
          <a:lstStyle/>
          <a:p>
            <a:r>
              <a:rPr lang="en-US" dirty="0" smtClean="0"/>
              <a:t>“Remote access to the pacemaker”.</a:t>
            </a:r>
            <a:endParaRPr lang="en-US" i="1" dirty="0" smtClean="0"/>
          </a:p>
        </p:txBody>
      </p:sp>
      <p:sp>
        <p:nvSpPr>
          <p:cNvPr id="3" name="Content Placeholder 2"/>
          <p:cNvSpPr>
            <a:spLocks noGrp="1"/>
          </p:cNvSpPr>
          <p:nvPr>
            <p:ph idx="1"/>
          </p:nvPr>
        </p:nvSpPr>
        <p:spPr>
          <a:xfrm>
            <a:off x="457200" y="1419622"/>
            <a:ext cx="8579296" cy="3384376"/>
          </a:xfrm>
        </p:spPr>
        <p:txBody>
          <a:bodyPr>
            <a:noAutofit/>
          </a:bodyPr>
          <a:lstStyle/>
          <a:p>
            <a:r>
              <a:rPr lang="en-US" sz="2000" dirty="0" smtClean="0"/>
              <a:t>Continued heart monitoring is needed for quick response to the medical emergencies of the patients.</a:t>
            </a:r>
          </a:p>
          <a:p>
            <a:r>
              <a:rPr lang="en-US" sz="2000" dirty="0" smtClean="0"/>
              <a:t>Some of the new devices beside monitoring have the fully functioning defibrillator !</a:t>
            </a:r>
          </a:p>
          <a:p>
            <a:r>
              <a:rPr lang="en-US" sz="2000" dirty="0" smtClean="0"/>
              <a:t>Hacking of the device could (as the least concern)  lead to serious privacy  issues. Deadly consequences would be the actual possibility of such an activity.</a:t>
            </a:r>
          </a:p>
          <a:p>
            <a:r>
              <a:rPr lang="en-US" sz="2000" dirty="0" smtClean="0"/>
              <a:t> US Food and Drug Administration issued a set of recommendations for securing medical devices that could jeopardize the safety and privacy of their users (“</a:t>
            </a:r>
            <a:r>
              <a:rPr lang="en-US" sz="2000" dirty="0" err="1" smtClean="0"/>
              <a:t>Postmarket</a:t>
            </a:r>
            <a:r>
              <a:rPr lang="en-US" sz="2000" dirty="0" smtClean="0"/>
              <a:t> Management of Cyber security in Medical Devices”)</a:t>
            </a:r>
          </a:p>
        </p:txBody>
      </p:sp>
      <p:sp>
        <p:nvSpPr>
          <p:cNvPr id="4" name="Slide Number Placeholder 3"/>
          <p:cNvSpPr>
            <a:spLocks noGrp="1"/>
          </p:cNvSpPr>
          <p:nvPr>
            <p:ph type="sldNum" sz="quarter" idx="12"/>
          </p:nvPr>
        </p:nvSpPr>
        <p:spPr/>
        <p:txBody>
          <a:bodyPr/>
          <a:lstStyle/>
          <a:p>
            <a:fld id="{BBEA9088-598B-4B62-9939-DEF6445B13C4}" type="slidenum">
              <a:rPr lang="sr-Latn-CS" smtClean="0"/>
              <a:pPr/>
              <a:t>14</a:t>
            </a:fld>
            <a:endParaRPr lang="sr-Latn-C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11510"/>
            <a:ext cx="8769152" cy="641226"/>
          </a:xfrm>
        </p:spPr>
        <p:txBody>
          <a:bodyPr>
            <a:normAutofit fontScale="90000"/>
          </a:bodyPr>
          <a:lstStyle/>
          <a:p>
            <a:r>
              <a:rPr lang="en-US" dirty="0" smtClean="0"/>
              <a:t>“Raspberry Pi as the illegal </a:t>
            </a:r>
            <a:r>
              <a:rPr lang="en-US" dirty="0" err="1" smtClean="0"/>
              <a:t>WiFi</a:t>
            </a:r>
            <a:r>
              <a:rPr lang="en-US" dirty="0" smtClean="0"/>
              <a:t> router”.</a:t>
            </a:r>
            <a:endParaRPr lang="en-US" i="1" dirty="0" smtClean="0"/>
          </a:p>
        </p:txBody>
      </p:sp>
      <p:sp>
        <p:nvSpPr>
          <p:cNvPr id="3" name="Content Placeholder 2"/>
          <p:cNvSpPr>
            <a:spLocks noGrp="1"/>
          </p:cNvSpPr>
          <p:nvPr>
            <p:ph idx="1"/>
          </p:nvPr>
        </p:nvSpPr>
        <p:spPr>
          <a:xfrm>
            <a:off x="179512" y="3147814"/>
            <a:ext cx="8784976" cy="1656184"/>
          </a:xfrm>
        </p:spPr>
        <p:txBody>
          <a:bodyPr>
            <a:noAutofit/>
          </a:bodyPr>
          <a:lstStyle/>
          <a:p>
            <a:r>
              <a:rPr lang="en-US" sz="2000" dirty="0" smtClean="0"/>
              <a:t>You could setup </a:t>
            </a:r>
            <a:r>
              <a:rPr lang="en-US" sz="2000" dirty="0" err="1" smtClean="0"/>
              <a:t>Quagga</a:t>
            </a:r>
            <a:r>
              <a:rPr lang="en-US" sz="2000" dirty="0" smtClean="0"/>
              <a:t>/Bird or some other routing software on Raspberry and use it in combination with the VPN tunnel to siphon data from the network of the target company.</a:t>
            </a:r>
          </a:p>
          <a:p>
            <a:r>
              <a:rPr lang="en-US" sz="2000" dirty="0" smtClean="0"/>
              <a:t>Raspberry Pi 3 even has both it’s own 100Mbps Ethernet port and the </a:t>
            </a:r>
            <a:r>
              <a:rPr lang="en-US" sz="2000" dirty="0" err="1" smtClean="0"/>
              <a:t>WiFi</a:t>
            </a:r>
            <a:r>
              <a:rPr lang="en-US" sz="2000" dirty="0" smtClean="0"/>
              <a:t> !!! </a:t>
            </a:r>
          </a:p>
          <a:p>
            <a:r>
              <a:rPr lang="en-US" sz="2000" dirty="0" smtClean="0"/>
              <a:t>Device can be hidden or masked as the external storage connected by USB.</a:t>
            </a:r>
          </a:p>
        </p:txBody>
      </p:sp>
      <p:sp>
        <p:nvSpPr>
          <p:cNvPr id="4" name="Slide Number Placeholder 3"/>
          <p:cNvSpPr>
            <a:spLocks noGrp="1"/>
          </p:cNvSpPr>
          <p:nvPr>
            <p:ph type="sldNum" sz="quarter" idx="12"/>
          </p:nvPr>
        </p:nvSpPr>
        <p:spPr/>
        <p:txBody>
          <a:bodyPr/>
          <a:lstStyle/>
          <a:p>
            <a:fld id="{BBEA9088-598B-4B62-9939-DEF6445B13C4}" type="slidenum">
              <a:rPr lang="sr-Latn-CS" smtClean="0"/>
              <a:pPr/>
              <a:t>15</a:t>
            </a:fld>
            <a:endParaRPr lang="sr-Latn-CS"/>
          </a:p>
        </p:txBody>
      </p:sp>
      <p:sp>
        <p:nvSpPr>
          <p:cNvPr id="5" name="Content Placeholder 2"/>
          <p:cNvSpPr txBox="1">
            <a:spLocks/>
          </p:cNvSpPr>
          <p:nvPr/>
        </p:nvSpPr>
        <p:spPr>
          <a:xfrm>
            <a:off x="4499992" y="1059582"/>
            <a:ext cx="4464496" cy="1944216"/>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SETUP:</a:t>
            </a:r>
          </a:p>
          <a:p>
            <a:pPr marL="342900" marR="0" lvl="0" indent="-342900" algn="l" defTabSz="914400" rtl="0" eaLnBrk="1" fontAlgn="auto" latinLnBrk="0" hangingPunct="1">
              <a:lnSpc>
                <a:spcPct val="100000"/>
              </a:lnSpc>
              <a:spcBef>
                <a:spcPct val="20000"/>
              </a:spcBef>
              <a:spcAft>
                <a:spcPts val="0"/>
              </a:spcAft>
              <a:buClrTx/>
              <a:buSzTx/>
              <a:buFontTx/>
              <a:buChar char="-"/>
              <a:tabLst/>
              <a:defRPr/>
            </a:pPr>
            <a:r>
              <a:rPr lang="en-US" sz="2000" dirty="0" smtClean="0"/>
              <a:t>Raspberry Pi (2/3).</a:t>
            </a:r>
          </a:p>
          <a:p>
            <a:pPr marL="342900" marR="0" lvl="0" indent="-342900" algn="l" defTabSz="914400" rtl="0" eaLnBrk="1" fontAlgn="auto" latinLnBrk="0" hangingPunct="1">
              <a:lnSpc>
                <a:spcPct val="100000"/>
              </a:lnSpc>
              <a:spcBef>
                <a:spcPct val="20000"/>
              </a:spcBef>
              <a:spcAft>
                <a:spcPts val="0"/>
              </a:spcAft>
              <a:buClrTx/>
              <a:buSzTx/>
              <a:buFontTx/>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Additional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Wi</a:t>
            </a:r>
            <a:r>
              <a:rPr lang="en-US" sz="2000" dirty="0" err="1" smtClean="0"/>
              <a:t>Fi</a:t>
            </a:r>
            <a:r>
              <a:rPr lang="en-US" sz="2000" dirty="0" smtClean="0"/>
              <a:t> dongle.</a:t>
            </a:r>
          </a:p>
          <a:p>
            <a:pPr marL="342900" marR="0" lvl="0" indent="-342900" algn="l" defTabSz="914400" rtl="0" eaLnBrk="1" fontAlgn="auto" latinLnBrk="0" hangingPunct="1">
              <a:lnSpc>
                <a:spcPct val="100000"/>
              </a:lnSpc>
              <a:spcBef>
                <a:spcPct val="20000"/>
              </a:spcBef>
              <a:spcAft>
                <a:spcPts val="0"/>
              </a:spcAft>
              <a:buClrTx/>
              <a:buSzTx/>
              <a:buFontTx/>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Password for target company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WiFi</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r>
              <a:rPr lang="en-US" sz="2000" dirty="0" smtClean="0"/>
              <a:t>+</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the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WiFi</a:t>
            </a:r>
            <a:r>
              <a:rPr kumimoji="0" lang="en-US" sz="2000" b="0" i="0" u="none" strike="noStrike" kern="1200" cap="none" spc="0" normalizeH="0" noProof="0" dirty="0" smtClean="0">
                <a:ln>
                  <a:noFill/>
                </a:ln>
                <a:solidFill>
                  <a:schemeClr val="tx1"/>
                </a:solidFill>
                <a:effectLst/>
                <a:uLnTx/>
                <a:uFillTx/>
                <a:latin typeface="+mn-lt"/>
                <a:ea typeface="+mn-ea"/>
                <a:cs typeface="+mn-cs"/>
              </a:rPr>
              <a:t> of the other company/</a:t>
            </a:r>
            <a:r>
              <a:rPr kumimoji="0" lang="en-US" sz="2000" b="0" i="0" u="none" strike="noStrike" kern="1200" cap="none" spc="0" normalizeH="0" noProof="0" dirty="0" err="1" smtClean="0">
                <a:ln>
                  <a:noFill/>
                </a:ln>
                <a:solidFill>
                  <a:schemeClr val="tx1"/>
                </a:solidFill>
                <a:effectLst/>
                <a:uLnTx/>
                <a:uFillTx/>
                <a:latin typeface="+mn-lt"/>
                <a:ea typeface="+mn-ea"/>
                <a:cs typeface="+mn-cs"/>
              </a:rPr>
              <a:t>cafee</a:t>
            </a:r>
            <a:r>
              <a:rPr kumimoji="0" lang="en-US" sz="2000" b="0" i="0" u="none" strike="noStrike" kern="1200" cap="none" spc="0" normalizeH="0" noProof="0" dirty="0" smtClean="0">
                <a:ln>
                  <a:noFill/>
                </a:ln>
                <a:solidFill>
                  <a:schemeClr val="tx1"/>
                </a:solidFill>
                <a:effectLst/>
                <a:uLnTx/>
                <a:uFillTx/>
                <a:latin typeface="+mn-lt"/>
                <a:ea typeface="+mn-ea"/>
                <a:cs typeface="+mn-cs"/>
              </a:rPr>
              <a:t> that is close to their office.</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6" name="Picture 5" descr="FYRRSPYHFWSU26G.MEDIUM.jpg"/>
          <p:cNvPicPr>
            <a:picLocks noChangeAspect="1"/>
          </p:cNvPicPr>
          <p:nvPr/>
        </p:nvPicPr>
        <p:blipFill>
          <a:blip r:embed="rId2" cstate="print"/>
          <a:stretch>
            <a:fillRect/>
          </a:stretch>
        </p:blipFill>
        <p:spPr>
          <a:xfrm>
            <a:off x="467544" y="1059582"/>
            <a:ext cx="4032447" cy="2055247"/>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11510"/>
            <a:ext cx="9036496" cy="641226"/>
          </a:xfrm>
        </p:spPr>
        <p:txBody>
          <a:bodyPr>
            <a:normAutofit fontScale="90000"/>
          </a:bodyPr>
          <a:lstStyle/>
          <a:p>
            <a:r>
              <a:rPr lang="en-US" dirty="0" smtClean="0"/>
              <a:t>“Raspberry Pi as the </a:t>
            </a:r>
            <a:r>
              <a:rPr lang="en-US" dirty="0" err="1" smtClean="0"/>
              <a:t>WiFi</a:t>
            </a:r>
            <a:r>
              <a:rPr lang="en-US" dirty="0" smtClean="0"/>
              <a:t> highjack device</a:t>
            </a:r>
            <a:endParaRPr lang="en-US" i="1" dirty="0" smtClean="0"/>
          </a:p>
        </p:txBody>
      </p:sp>
      <p:sp>
        <p:nvSpPr>
          <p:cNvPr id="3" name="Content Placeholder 2"/>
          <p:cNvSpPr>
            <a:spLocks noGrp="1"/>
          </p:cNvSpPr>
          <p:nvPr>
            <p:ph idx="1"/>
          </p:nvPr>
        </p:nvSpPr>
        <p:spPr>
          <a:xfrm>
            <a:off x="395536" y="987574"/>
            <a:ext cx="8229600" cy="3816424"/>
          </a:xfrm>
        </p:spPr>
        <p:txBody>
          <a:bodyPr>
            <a:noAutofit/>
          </a:bodyPr>
          <a:lstStyle/>
          <a:p>
            <a:pPr algn="just"/>
            <a:r>
              <a:rPr lang="en-US" sz="2000" dirty="0" smtClean="0"/>
              <a:t>Connect the Raspberry Pi to the mobile phone power bank (in the experiment that gave us 18h autonomy). And put it in the backpack.</a:t>
            </a:r>
          </a:p>
          <a:p>
            <a:pPr algn="just"/>
            <a:r>
              <a:rPr lang="en-US" sz="2000" dirty="0" smtClean="0"/>
              <a:t>Write a simple code:</a:t>
            </a:r>
          </a:p>
          <a:p>
            <a:pPr algn="just">
              <a:buFontTx/>
              <a:buChar char="-"/>
            </a:pPr>
            <a:r>
              <a:rPr lang="en-US" sz="1600" dirty="0" smtClean="0"/>
              <a:t>Every 5 minutes scan for all of the available </a:t>
            </a:r>
            <a:r>
              <a:rPr lang="en-US" sz="1600" dirty="0" err="1" smtClean="0"/>
              <a:t>WiFI</a:t>
            </a:r>
            <a:r>
              <a:rPr lang="en-US" sz="1600" dirty="0" smtClean="0"/>
              <a:t> networks.</a:t>
            </a:r>
          </a:p>
          <a:p>
            <a:pPr algn="just">
              <a:buFontTx/>
              <a:buChar char="-"/>
            </a:pPr>
            <a:r>
              <a:rPr lang="en-US" sz="1600" dirty="0" smtClean="0"/>
              <a:t>Find if you can connect to them using no password.</a:t>
            </a:r>
          </a:p>
          <a:p>
            <a:pPr algn="just">
              <a:buFontTx/>
              <a:buChar char="-"/>
            </a:pPr>
            <a:r>
              <a:rPr lang="en-US" sz="1600" dirty="0" smtClean="0"/>
              <a:t>Record the SSID-s and position of the unprotected network.</a:t>
            </a:r>
          </a:p>
          <a:p>
            <a:pPr algn="just"/>
            <a:r>
              <a:rPr lang="en-US" sz="2000" dirty="0" smtClean="0"/>
              <a:t>Results of the test where:</a:t>
            </a:r>
          </a:p>
          <a:p>
            <a:pPr algn="just">
              <a:buFontTx/>
              <a:buChar char="-"/>
            </a:pPr>
            <a:r>
              <a:rPr lang="en-US" sz="1600" dirty="0" smtClean="0"/>
              <a:t>Around 1</a:t>
            </a:r>
            <a:r>
              <a:rPr lang="sr-Latn-RS" sz="1600" dirty="0" smtClean="0"/>
              <a:t>0</a:t>
            </a:r>
            <a:r>
              <a:rPr lang="en-US" sz="1600" dirty="0" smtClean="0"/>
              <a:t>% of the networks didn’t have </a:t>
            </a:r>
            <a:r>
              <a:rPr lang="en-US" sz="1600" dirty="0" err="1" smtClean="0"/>
              <a:t>WiFi</a:t>
            </a:r>
            <a:r>
              <a:rPr lang="en-US" sz="1600" dirty="0" smtClean="0"/>
              <a:t> passwords setup. </a:t>
            </a:r>
          </a:p>
          <a:p>
            <a:pPr algn="just">
              <a:buFontTx/>
              <a:buChar char="-"/>
            </a:pPr>
            <a:r>
              <a:rPr lang="en-US" sz="1600" dirty="0" smtClean="0"/>
              <a:t>Around 15-20% of the networks did have a password – but they where easily obtainable (</a:t>
            </a:r>
            <a:r>
              <a:rPr lang="en-US" sz="1600" dirty="0" err="1" smtClean="0"/>
              <a:t>WiFi</a:t>
            </a:r>
            <a:r>
              <a:rPr lang="en-US" sz="1600" dirty="0" smtClean="0"/>
              <a:t> of the café, restaurant …)</a:t>
            </a:r>
          </a:p>
          <a:p>
            <a:pPr algn="just">
              <a:buFontTx/>
              <a:buChar char="-"/>
            </a:pPr>
            <a:r>
              <a:rPr lang="en-US" sz="1600" dirty="0" smtClean="0"/>
              <a:t>In around </a:t>
            </a:r>
            <a:r>
              <a:rPr lang="sr-Latn-RS" sz="1600" dirty="0" smtClean="0"/>
              <a:t>20-25</a:t>
            </a:r>
            <a:r>
              <a:rPr lang="en-US" sz="1600" dirty="0" smtClean="0"/>
              <a:t>% of those networks the router could be accessed by logging to the default gateway with “factory” (admin/admin or admin/[none]) user/password combination !!!</a:t>
            </a:r>
          </a:p>
          <a:p>
            <a:pPr algn="just"/>
            <a:r>
              <a:rPr lang="en-US" sz="2000" dirty="0" smtClean="0"/>
              <a:t>This was not demanding to setup or implement!!!</a:t>
            </a:r>
          </a:p>
        </p:txBody>
      </p:sp>
      <p:sp>
        <p:nvSpPr>
          <p:cNvPr id="4" name="Slide Number Placeholder 3"/>
          <p:cNvSpPr>
            <a:spLocks noGrp="1"/>
          </p:cNvSpPr>
          <p:nvPr>
            <p:ph type="sldNum" sz="quarter" idx="12"/>
          </p:nvPr>
        </p:nvSpPr>
        <p:spPr/>
        <p:txBody>
          <a:bodyPr/>
          <a:lstStyle/>
          <a:p>
            <a:fld id="{BBEA9088-598B-4B62-9939-DEF6445B13C4}" type="slidenum">
              <a:rPr lang="sr-Latn-CS" smtClean="0"/>
              <a:pPr/>
              <a:t>16</a:t>
            </a:fld>
            <a:endParaRPr lang="sr-Latn-C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Concerns related to the new Internet Connected Devices</a:t>
            </a:r>
            <a:endParaRPr lang="sr-Latn-CS" dirty="0"/>
          </a:p>
        </p:txBody>
      </p:sp>
      <p:sp>
        <p:nvSpPr>
          <p:cNvPr id="3" name="Subtitle 2"/>
          <p:cNvSpPr>
            <a:spLocks noGrp="1"/>
          </p:cNvSpPr>
          <p:nvPr>
            <p:ph type="subTitle" idx="1"/>
          </p:nvPr>
        </p:nvSpPr>
        <p:spPr>
          <a:xfrm>
            <a:off x="1371600" y="2914650"/>
            <a:ext cx="6400800" cy="1601316"/>
          </a:xfrm>
        </p:spPr>
        <p:txBody>
          <a:bodyPr>
            <a:normAutofit/>
          </a:bodyPr>
          <a:lstStyle/>
          <a:p>
            <a:r>
              <a:rPr lang="en-US" dirty="0" smtClean="0"/>
              <a:t>Goran </a:t>
            </a:r>
            <a:r>
              <a:rPr lang="en-US" dirty="0" err="1" smtClean="0"/>
              <a:t>Slavi</a:t>
            </a:r>
            <a:r>
              <a:rPr lang="sr-Latn-RS" dirty="0" smtClean="0"/>
              <a:t>ć</a:t>
            </a:r>
            <a:r>
              <a:rPr lang="en-US" dirty="0" smtClean="0"/>
              <a:t>, SOX Chief Engineer</a:t>
            </a:r>
            <a:endParaRPr lang="sr-Latn-RS" dirty="0" smtClean="0"/>
          </a:p>
          <a:p>
            <a:r>
              <a:rPr lang="en-US" dirty="0" smtClean="0"/>
              <a:t>gslavic@sox.rs</a:t>
            </a:r>
            <a:endParaRPr lang="en-US" dirty="0"/>
          </a:p>
        </p:txBody>
      </p:sp>
      <p:pic>
        <p:nvPicPr>
          <p:cNvPr id="4" name="Picture 3" descr="SOX-logo-1.jpg"/>
          <p:cNvPicPr>
            <a:picLocks noChangeAspect="1"/>
          </p:cNvPicPr>
          <p:nvPr/>
        </p:nvPicPr>
        <p:blipFill>
          <a:blip r:embed="rId2" cstate="print"/>
          <a:stretch>
            <a:fillRect/>
          </a:stretch>
        </p:blipFill>
        <p:spPr>
          <a:xfrm>
            <a:off x="467544" y="411510"/>
            <a:ext cx="2712720" cy="669798"/>
          </a:xfrm>
          <a:prstGeom prst="rect">
            <a:avLst/>
          </a:prstGeom>
        </p:spPr>
      </p:pic>
      <p:grpSp>
        <p:nvGrpSpPr>
          <p:cNvPr id="5" name="Group 4"/>
          <p:cNvGrpSpPr/>
          <p:nvPr/>
        </p:nvGrpSpPr>
        <p:grpSpPr>
          <a:xfrm>
            <a:off x="6876256" y="195486"/>
            <a:ext cx="2016224" cy="1368152"/>
            <a:chOff x="6300192" y="267494"/>
            <a:chExt cx="2016224" cy="1368152"/>
          </a:xfrm>
        </p:grpSpPr>
        <p:sp>
          <p:nvSpPr>
            <p:cNvPr id="6" name="Oval 5"/>
            <p:cNvSpPr/>
            <p:nvPr/>
          </p:nvSpPr>
          <p:spPr>
            <a:xfrm>
              <a:off x="6300192" y="267494"/>
              <a:ext cx="2016224" cy="1368152"/>
            </a:xfrm>
            <a:prstGeom prst="ellipse">
              <a:avLst/>
            </a:prstGeom>
            <a:solidFill>
              <a:srgbClr val="92D05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7" name="TextBox 6"/>
            <p:cNvSpPr txBox="1"/>
            <p:nvPr/>
          </p:nvSpPr>
          <p:spPr>
            <a:xfrm>
              <a:off x="6588224" y="489905"/>
              <a:ext cx="1440160" cy="1015663"/>
            </a:xfrm>
            <a:prstGeom prst="rect">
              <a:avLst/>
            </a:prstGeom>
            <a:noFill/>
          </p:spPr>
          <p:txBody>
            <a:bodyPr wrap="square" rtlCol="0">
              <a:spAutoFit/>
            </a:bodyPr>
            <a:lstStyle/>
            <a:p>
              <a:pPr algn="ctr"/>
              <a:r>
                <a:rPr lang="en-US" sz="2400" b="1" dirty="0" smtClean="0">
                  <a:solidFill>
                    <a:srgbClr val="0070C0"/>
                  </a:solidFill>
                </a:rPr>
                <a:t>SEE 6</a:t>
              </a:r>
            </a:p>
            <a:p>
              <a:pPr algn="ctr"/>
              <a:r>
                <a:rPr lang="en-US" b="1" dirty="0" err="1" smtClean="0">
                  <a:solidFill>
                    <a:srgbClr val="0070C0"/>
                  </a:solidFill>
                </a:rPr>
                <a:t>Budva</a:t>
              </a:r>
              <a:r>
                <a:rPr lang="en-US" b="1" dirty="0" smtClean="0">
                  <a:solidFill>
                    <a:srgbClr val="0070C0"/>
                  </a:solidFill>
                </a:rPr>
                <a:t>, Montenegro</a:t>
              </a:r>
              <a:endParaRPr lang="sr-Latn-CS" b="1" dirty="0">
                <a:solidFill>
                  <a:srgbClr val="0070C0"/>
                </a:solidFill>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95486"/>
            <a:ext cx="7704856" cy="857250"/>
          </a:xfrm>
        </p:spPr>
        <p:txBody>
          <a:bodyPr/>
          <a:lstStyle/>
          <a:p>
            <a:r>
              <a:rPr lang="en-US" dirty="0" smtClean="0"/>
              <a:t>In the old days …</a:t>
            </a:r>
            <a:endParaRPr lang="sr-Latn-CS" dirty="0"/>
          </a:p>
        </p:txBody>
      </p:sp>
      <p:sp>
        <p:nvSpPr>
          <p:cNvPr id="3" name="Content Placeholder 2"/>
          <p:cNvSpPr>
            <a:spLocks noGrp="1"/>
          </p:cNvSpPr>
          <p:nvPr>
            <p:ph idx="1"/>
          </p:nvPr>
        </p:nvSpPr>
        <p:spPr>
          <a:xfrm>
            <a:off x="457200" y="987574"/>
            <a:ext cx="8229600" cy="3607049"/>
          </a:xfrm>
        </p:spPr>
        <p:txBody>
          <a:bodyPr>
            <a:noAutofit/>
          </a:bodyPr>
          <a:lstStyle/>
          <a:p>
            <a:r>
              <a:rPr lang="en-US" sz="2400" b="1" dirty="0" smtClean="0"/>
              <a:t>Who was communicating over the Internet / local network:</a:t>
            </a:r>
          </a:p>
          <a:p>
            <a:pPr>
              <a:buNone/>
            </a:pPr>
            <a:r>
              <a:rPr lang="en-US" sz="2000" dirty="0" smtClean="0"/>
              <a:t>	- Servers (big, stationary, large energy needs …).</a:t>
            </a:r>
          </a:p>
          <a:p>
            <a:pPr>
              <a:buNone/>
            </a:pPr>
            <a:r>
              <a:rPr lang="en-US" sz="2000" dirty="0" smtClean="0"/>
              <a:t>	- Terminals (“umbilical” tied to the servers …).</a:t>
            </a:r>
          </a:p>
          <a:p>
            <a:pPr>
              <a:buNone/>
            </a:pPr>
            <a:r>
              <a:rPr lang="en-US" sz="2000" dirty="0" smtClean="0"/>
              <a:t>	- Small number of devices on the Internet.</a:t>
            </a:r>
            <a:endParaRPr lang="en-US" sz="2000" dirty="0" smtClean="0">
              <a:solidFill>
                <a:srgbClr val="FF0000"/>
              </a:solidFill>
            </a:endParaRPr>
          </a:p>
          <a:p>
            <a:pPr>
              <a:buNone/>
            </a:pPr>
            <a:r>
              <a:rPr lang="en-US" sz="2000" dirty="0" smtClean="0"/>
              <a:t>	- Computers where in the same room / same building.</a:t>
            </a:r>
          </a:p>
          <a:p>
            <a:pPr>
              <a:buNone/>
            </a:pPr>
            <a:r>
              <a:rPr lang="en-US" sz="2000" dirty="0" smtClean="0"/>
              <a:t>	- Computers could be traced over the cables that connect them.</a:t>
            </a:r>
          </a:p>
          <a:p>
            <a:r>
              <a:rPr lang="en-US" sz="2400" b="1" dirty="0" smtClean="0"/>
              <a:t>Who was the treat :</a:t>
            </a:r>
          </a:p>
          <a:p>
            <a:pPr>
              <a:buNone/>
            </a:pPr>
            <a:r>
              <a:rPr lang="en-US" sz="2000" dirty="0" smtClean="0"/>
              <a:t> 	- Small number of people who new what the Internet was.</a:t>
            </a:r>
          </a:p>
          <a:p>
            <a:pPr>
              <a:buNone/>
            </a:pPr>
            <a:r>
              <a:rPr lang="en-US" sz="2000" dirty="0" smtClean="0"/>
              <a:t>	- Smaller number of people who could get away with it.</a:t>
            </a:r>
          </a:p>
        </p:txBody>
      </p:sp>
      <p:sp>
        <p:nvSpPr>
          <p:cNvPr id="4" name="Slide Number Placeholder 3"/>
          <p:cNvSpPr>
            <a:spLocks noGrp="1"/>
          </p:cNvSpPr>
          <p:nvPr>
            <p:ph type="sldNum" sz="quarter" idx="12"/>
          </p:nvPr>
        </p:nvSpPr>
        <p:spPr/>
        <p:txBody>
          <a:bodyPr/>
          <a:lstStyle/>
          <a:p>
            <a:fld id="{BBEA9088-598B-4B62-9939-DEF6445B13C4}" type="slidenum">
              <a:rPr lang="sr-Latn-CS" smtClean="0"/>
              <a:pPr/>
              <a:t>2</a:t>
            </a:fld>
            <a:endParaRPr lang="sr-Latn-C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95486"/>
            <a:ext cx="7704856" cy="857250"/>
          </a:xfrm>
        </p:spPr>
        <p:txBody>
          <a:bodyPr/>
          <a:lstStyle/>
          <a:p>
            <a:r>
              <a:rPr lang="en-US" dirty="0" smtClean="0"/>
              <a:t>Present situation</a:t>
            </a:r>
            <a:endParaRPr lang="sr-Latn-CS" dirty="0"/>
          </a:p>
        </p:txBody>
      </p:sp>
      <p:sp>
        <p:nvSpPr>
          <p:cNvPr id="3" name="Content Placeholder 2"/>
          <p:cNvSpPr>
            <a:spLocks noGrp="1"/>
          </p:cNvSpPr>
          <p:nvPr>
            <p:ph idx="1"/>
          </p:nvPr>
        </p:nvSpPr>
        <p:spPr>
          <a:xfrm>
            <a:off x="323528" y="987574"/>
            <a:ext cx="8507288" cy="3607049"/>
          </a:xfrm>
        </p:spPr>
        <p:txBody>
          <a:bodyPr>
            <a:noAutofit/>
          </a:bodyPr>
          <a:lstStyle/>
          <a:p>
            <a:r>
              <a:rPr lang="en-US" sz="2400" b="1" dirty="0" smtClean="0"/>
              <a:t>Who is communicating over the Internet / local network:</a:t>
            </a:r>
          </a:p>
          <a:p>
            <a:pPr>
              <a:buNone/>
            </a:pPr>
            <a:r>
              <a:rPr lang="en-US" sz="2000" dirty="0" smtClean="0"/>
              <a:t>	- Everybody !</a:t>
            </a:r>
          </a:p>
          <a:p>
            <a:pPr>
              <a:buNone/>
            </a:pPr>
            <a:r>
              <a:rPr lang="en-US" sz="2000" dirty="0" smtClean="0"/>
              <a:t>	- ICD can be anywhere in the world.</a:t>
            </a:r>
          </a:p>
          <a:p>
            <a:pPr>
              <a:buNone/>
            </a:pPr>
            <a:r>
              <a:rPr lang="en-US" sz="2000" dirty="0" smtClean="0"/>
              <a:t>	- There is a large number of devices on the Internet (and growing !).</a:t>
            </a:r>
            <a:endParaRPr lang="en-US" sz="2000" dirty="0" smtClean="0">
              <a:solidFill>
                <a:srgbClr val="FF0000"/>
              </a:solidFill>
            </a:endParaRPr>
          </a:p>
          <a:p>
            <a:pPr>
              <a:buNone/>
            </a:pPr>
            <a:r>
              <a:rPr lang="en-US" sz="2000" dirty="0" smtClean="0"/>
              <a:t>	- Computers and services can be based anywhere in the world.</a:t>
            </a:r>
          </a:p>
          <a:p>
            <a:pPr>
              <a:buNone/>
            </a:pPr>
            <a:r>
              <a:rPr lang="en-US" sz="2000" dirty="0" smtClean="0"/>
              <a:t>	- Tracing the source of the problem is the problem in it’s own right.</a:t>
            </a:r>
          </a:p>
          <a:p>
            <a:r>
              <a:rPr lang="en-US" sz="2400" b="1" dirty="0" smtClean="0"/>
              <a:t>Who is the treat :</a:t>
            </a:r>
          </a:p>
          <a:p>
            <a:pPr>
              <a:buNone/>
            </a:pPr>
            <a:r>
              <a:rPr lang="en-US" sz="2000" dirty="0" smtClean="0"/>
              <a:t> 	- Everybody !!!</a:t>
            </a:r>
          </a:p>
          <a:p>
            <a:pPr>
              <a:buNone/>
            </a:pPr>
            <a:r>
              <a:rPr lang="en-US" sz="2000" dirty="0" smtClean="0"/>
              <a:t>	- Large number of people can bypass computer/network security measures.</a:t>
            </a:r>
          </a:p>
          <a:p>
            <a:pPr>
              <a:buNone/>
            </a:pPr>
            <a:r>
              <a:rPr lang="en-US" sz="2000" dirty="0" smtClean="0"/>
              <a:t>	- The security awareness of the customers is not very high.</a:t>
            </a:r>
          </a:p>
          <a:p>
            <a:pPr>
              <a:buNone/>
            </a:pPr>
            <a:endParaRPr lang="en-US" sz="2000" dirty="0" smtClean="0"/>
          </a:p>
        </p:txBody>
      </p:sp>
      <p:sp>
        <p:nvSpPr>
          <p:cNvPr id="4" name="Slide Number Placeholder 3"/>
          <p:cNvSpPr>
            <a:spLocks noGrp="1"/>
          </p:cNvSpPr>
          <p:nvPr>
            <p:ph type="sldNum" sz="quarter" idx="12"/>
          </p:nvPr>
        </p:nvSpPr>
        <p:spPr/>
        <p:txBody>
          <a:bodyPr/>
          <a:lstStyle/>
          <a:p>
            <a:fld id="{BBEA9088-598B-4B62-9939-DEF6445B13C4}" type="slidenum">
              <a:rPr lang="sr-Latn-CS" smtClean="0"/>
              <a:pPr/>
              <a:t>3</a:t>
            </a:fld>
            <a:endParaRPr lang="sr-Latn-C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95486"/>
            <a:ext cx="7704856" cy="857250"/>
          </a:xfrm>
        </p:spPr>
        <p:txBody>
          <a:bodyPr/>
          <a:lstStyle/>
          <a:p>
            <a:r>
              <a:rPr lang="en-US" dirty="0" smtClean="0"/>
              <a:t>Future</a:t>
            </a:r>
            <a:endParaRPr lang="sr-Latn-CS" dirty="0"/>
          </a:p>
        </p:txBody>
      </p:sp>
      <p:sp>
        <p:nvSpPr>
          <p:cNvPr id="3" name="Content Placeholder 2"/>
          <p:cNvSpPr>
            <a:spLocks noGrp="1"/>
          </p:cNvSpPr>
          <p:nvPr>
            <p:ph idx="1"/>
          </p:nvPr>
        </p:nvSpPr>
        <p:spPr>
          <a:xfrm>
            <a:off x="179512" y="987574"/>
            <a:ext cx="8507288" cy="3607049"/>
          </a:xfrm>
        </p:spPr>
        <p:txBody>
          <a:bodyPr>
            <a:noAutofit/>
          </a:bodyPr>
          <a:lstStyle/>
          <a:p>
            <a:r>
              <a:rPr lang="en-US" sz="2400" b="1" dirty="0" smtClean="0"/>
              <a:t>Who will be communicating over the Internet / local network:</a:t>
            </a:r>
          </a:p>
          <a:p>
            <a:pPr>
              <a:buNone/>
            </a:pPr>
            <a:r>
              <a:rPr lang="en-US" sz="2000" dirty="0" smtClean="0"/>
              <a:t>	- Everybody and everything (</a:t>
            </a:r>
            <a:r>
              <a:rPr lang="en-US" sz="2000" dirty="0" err="1" smtClean="0"/>
              <a:t>IoT</a:t>
            </a:r>
            <a:r>
              <a:rPr lang="en-US" sz="2000" dirty="0" smtClean="0"/>
              <a:t>) !</a:t>
            </a:r>
          </a:p>
          <a:p>
            <a:pPr>
              <a:buNone/>
            </a:pPr>
            <a:r>
              <a:rPr lang="en-US" sz="2000" dirty="0" smtClean="0"/>
              <a:t>	- Large number of automated services that are not human controlled.</a:t>
            </a:r>
          </a:p>
          <a:p>
            <a:pPr>
              <a:buNone/>
            </a:pPr>
            <a:r>
              <a:rPr lang="en-US" sz="2000" dirty="0" smtClean="0"/>
              <a:t>	- Services that are critical for the function of the society as the whole are Internet based and/or are Internet dependent. </a:t>
            </a:r>
            <a:endParaRPr lang="en-US" sz="2000" dirty="0" smtClean="0">
              <a:solidFill>
                <a:srgbClr val="FF0000"/>
              </a:solidFill>
            </a:endParaRPr>
          </a:p>
          <a:p>
            <a:r>
              <a:rPr lang="en-US" sz="2400" b="1" dirty="0" smtClean="0"/>
              <a:t>Who will be the treat:</a:t>
            </a:r>
          </a:p>
          <a:p>
            <a:pPr>
              <a:buNone/>
            </a:pPr>
            <a:r>
              <a:rPr lang="en-US" sz="2000" dirty="0" smtClean="0"/>
              <a:t> 	- Everybody and everything !!!</a:t>
            </a:r>
          </a:p>
          <a:p>
            <a:pPr>
              <a:buNone/>
            </a:pPr>
            <a:r>
              <a:rPr lang="en-US" sz="2000" dirty="0" smtClean="0"/>
              <a:t>	- People will not be the main problem (high jacked smart refrigerator that is participating in the </a:t>
            </a:r>
            <a:r>
              <a:rPr lang="en-US" sz="2000" dirty="0" err="1" smtClean="0"/>
              <a:t>DDoS</a:t>
            </a:r>
            <a:r>
              <a:rPr lang="en-US" sz="2000" dirty="0" smtClean="0"/>
              <a:t> attack )</a:t>
            </a:r>
          </a:p>
          <a:p>
            <a:pPr>
              <a:buNone/>
            </a:pPr>
            <a:r>
              <a:rPr lang="en-US" sz="2000" dirty="0" smtClean="0"/>
              <a:t>	- The security awareness of the customers will probably not be able to keep-up with demands.</a:t>
            </a:r>
          </a:p>
          <a:p>
            <a:pPr>
              <a:buNone/>
            </a:pPr>
            <a:endParaRPr lang="en-US" sz="2000" dirty="0" smtClean="0"/>
          </a:p>
        </p:txBody>
      </p:sp>
      <p:sp>
        <p:nvSpPr>
          <p:cNvPr id="4" name="Slide Number Placeholder 3"/>
          <p:cNvSpPr>
            <a:spLocks noGrp="1"/>
          </p:cNvSpPr>
          <p:nvPr>
            <p:ph type="sldNum" sz="quarter" idx="12"/>
          </p:nvPr>
        </p:nvSpPr>
        <p:spPr/>
        <p:txBody>
          <a:bodyPr/>
          <a:lstStyle/>
          <a:p>
            <a:fld id="{BBEA9088-598B-4B62-9939-DEF6445B13C4}" type="slidenum">
              <a:rPr lang="sr-Latn-CS" smtClean="0"/>
              <a:pPr/>
              <a:t>4</a:t>
            </a:fld>
            <a:endParaRPr lang="sr-Latn-C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11510"/>
            <a:ext cx="8229600" cy="857250"/>
          </a:xfrm>
        </p:spPr>
        <p:txBody>
          <a:bodyPr>
            <a:normAutofit fontScale="90000"/>
          </a:bodyPr>
          <a:lstStyle/>
          <a:p>
            <a:r>
              <a:rPr lang="en-US" dirty="0" smtClean="0"/>
              <a:t>What are the reasons for concern ?	</a:t>
            </a:r>
            <a:endParaRPr lang="sr-Latn-CS" dirty="0"/>
          </a:p>
        </p:txBody>
      </p:sp>
      <p:sp>
        <p:nvSpPr>
          <p:cNvPr id="3" name="Content Placeholder 2"/>
          <p:cNvSpPr>
            <a:spLocks noGrp="1"/>
          </p:cNvSpPr>
          <p:nvPr>
            <p:ph idx="1"/>
          </p:nvPr>
        </p:nvSpPr>
        <p:spPr>
          <a:xfrm>
            <a:off x="179512" y="1275605"/>
            <a:ext cx="8784976" cy="3600401"/>
          </a:xfrm>
        </p:spPr>
        <p:txBody>
          <a:bodyPr>
            <a:noAutofit/>
          </a:bodyPr>
          <a:lstStyle/>
          <a:p>
            <a:r>
              <a:rPr lang="en-US" sz="2000" dirty="0" smtClean="0"/>
              <a:t>Internet is now the backbone of the modern society. It’s function and proper operation is the key to the proper function of most of the services and activities in society as a whole.</a:t>
            </a:r>
          </a:p>
          <a:p>
            <a:r>
              <a:rPr lang="en-US" sz="2000" dirty="0" smtClean="0"/>
              <a:t>Quality of the Internet connected devices.	</a:t>
            </a:r>
          </a:p>
          <a:p>
            <a:r>
              <a:rPr lang="en-US" sz="2000" dirty="0" smtClean="0"/>
              <a:t>Number of Internet devices.</a:t>
            </a:r>
          </a:p>
          <a:p>
            <a:r>
              <a:rPr lang="en-US" sz="2000" dirty="0" smtClean="0"/>
              <a:t>Network security of the Internet devices.</a:t>
            </a:r>
          </a:p>
          <a:p>
            <a:r>
              <a:rPr lang="en-US" sz="2000" dirty="0" smtClean="0"/>
              <a:t>Absolute simplicity of gaining information and training in network intrusions.</a:t>
            </a:r>
          </a:p>
          <a:p>
            <a:r>
              <a:rPr lang="en-US" sz="2000" dirty="0" smtClean="0"/>
              <a:t>Inherent technical inertia, lack of problem awareness and blind belief in automatic security measures of the customers.</a:t>
            </a:r>
          </a:p>
          <a:p>
            <a:r>
              <a:rPr lang="en-US" sz="2000" dirty="0" smtClean="0"/>
              <a:t>Raspberry Pi and similar “small computers”.</a:t>
            </a:r>
          </a:p>
          <a:p>
            <a:endParaRPr lang="en-US" sz="2400" dirty="0" smtClean="0"/>
          </a:p>
          <a:p>
            <a:endParaRPr lang="sr-Latn-CS" sz="2400" dirty="0">
              <a:solidFill>
                <a:srgbClr val="FF0000"/>
              </a:solidFill>
            </a:endParaRPr>
          </a:p>
        </p:txBody>
      </p:sp>
      <p:sp>
        <p:nvSpPr>
          <p:cNvPr id="4" name="Slide Number Placeholder 3"/>
          <p:cNvSpPr>
            <a:spLocks noGrp="1"/>
          </p:cNvSpPr>
          <p:nvPr>
            <p:ph type="sldNum" sz="quarter" idx="12"/>
          </p:nvPr>
        </p:nvSpPr>
        <p:spPr/>
        <p:txBody>
          <a:bodyPr/>
          <a:lstStyle/>
          <a:p>
            <a:fld id="{BBEA9088-598B-4B62-9939-DEF6445B13C4}" type="slidenum">
              <a:rPr lang="sr-Latn-CS" smtClean="0"/>
              <a:pPr/>
              <a:t>5</a:t>
            </a:fld>
            <a:endParaRPr lang="sr-Latn-C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27534"/>
            <a:ext cx="8373616" cy="641226"/>
          </a:xfrm>
        </p:spPr>
        <p:txBody>
          <a:bodyPr>
            <a:normAutofit fontScale="90000"/>
          </a:bodyPr>
          <a:lstStyle/>
          <a:p>
            <a:r>
              <a:rPr lang="en-US" dirty="0" smtClean="0"/>
              <a:t>Quality of Internet connected devices</a:t>
            </a:r>
            <a:endParaRPr lang="sr-Latn-CS" dirty="0"/>
          </a:p>
        </p:txBody>
      </p:sp>
      <p:sp>
        <p:nvSpPr>
          <p:cNvPr id="3" name="Content Placeholder 2"/>
          <p:cNvSpPr>
            <a:spLocks noGrp="1"/>
          </p:cNvSpPr>
          <p:nvPr>
            <p:ph idx="1"/>
          </p:nvPr>
        </p:nvSpPr>
        <p:spPr>
          <a:xfrm>
            <a:off x="457200" y="1275605"/>
            <a:ext cx="8229600" cy="3744417"/>
          </a:xfrm>
        </p:spPr>
        <p:txBody>
          <a:bodyPr>
            <a:noAutofit/>
          </a:bodyPr>
          <a:lstStyle/>
          <a:p>
            <a:pPr algn="ctr">
              <a:buNone/>
            </a:pPr>
            <a:r>
              <a:rPr lang="en-US" sz="1800" i="1" dirty="0" smtClean="0"/>
              <a:t>“Private, never forget: your war gear was made by the lowest bidder”</a:t>
            </a:r>
          </a:p>
          <a:p>
            <a:r>
              <a:rPr lang="en-US" sz="2000" dirty="0" err="1" smtClean="0"/>
              <a:t>IoT</a:t>
            </a:r>
            <a:r>
              <a:rPr lang="en-US" sz="2000" dirty="0" smtClean="0"/>
              <a:t> is the new and expanding field of study and innovation.</a:t>
            </a:r>
          </a:p>
          <a:p>
            <a:r>
              <a:rPr lang="en-US" sz="2000" dirty="0" smtClean="0"/>
              <a:t>Large number of companies are competing on the market.</a:t>
            </a:r>
          </a:p>
          <a:p>
            <a:r>
              <a:rPr lang="en-US" sz="2000" dirty="0" smtClean="0"/>
              <a:t>For professional use customer might buy a professional device.</a:t>
            </a:r>
          </a:p>
          <a:p>
            <a:r>
              <a:rPr lang="en-US" sz="2000" dirty="0" smtClean="0"/>
              <a:t>For personal use cost might be the prevailing factor.</a:t>
            </a:r>
          </a:p>
          <a:p>
            <a:r>
              <a:rPr lang="en-US" sz="2000" dirty="0" smtClean="0"/>
              <a:t>Lot of knockoff and unsophisticated devices on the market.</a:t>
            </a:r>
          </a:p>
          <a:p>
            <a:r>
              <a:rPr lang="en-US" sz="2000" dirty="0" smtClean="0"/>
              <a:t>Even the price is not the guarantee of the quality.</a:t>
            </a:r>
          </a:p>
          <a:p>
            <a:r>
              <a:rPr lang="en-US" sz="2000" dirty="0" smtClean="0"/>
              <a:t>Specification for autonomy of </a:t>
            </a:r>
            <a:r>
              <a:rPr lang="en-US" sz="2000" dirty="0" err="1" smtClean="0"/>
              <a:t>IoT</a:t>
            </a:r>
            <a:r>
              <a:rPr lang="en-US" sz="2000" dirty="0" smtClean="0"/>
              <a:t> devices mean that there is no room for network security equipment on them.</a:t>
            </a:r>
          </a:p>
          <a:p>
            <a:endParaRPr lang="en-US" sz="2000" dirty="0" smtClean="0"/>
          </a:p>
          <a:p>
            <a:pPr>
              <a:buNone/>
            </a:pPr>
            <a:endParaRPr lang="en-US" sz="5100" dirty="0" smtClean="0"/>
          </a:p>
          <a:p>
            <a:endParaRPr lang="en-US" sz="2400" dirty="0" smtClean="0"/>
          </a:p>
          <a:p>
            <a:pPr>
              <a:buNone/>
            </a:pPr>
            <a:endParaRPr lang="sr-Latn-CS" sz="2400" dirty="0">
              <a:solidFill>
                <a:srgbClr val="FF0000"/>
              </a:solidFill>
            </a:endParaRPr>
          </a:p>
        </p:txBody>
      </p:sp>
      <p:sp>
        <p:nvSpPr>
          <p:cNvPr id="4" name="Slide Number Placeholder 3"/>
          <p:cNvSpPr>
            <a:spLocks noGrp="1"/>
          </p:cNvSpPr>
          <p:nvPr>
            <p:ph type="sldNum" sz="quarter" idx="12"/>
          </p:nvPr>
        </p:nvSpPr>
        <p:spPr/>
        <p:txBody>
          <a:bodyPr/>
          <a:lstStyle/>
          <a:p>
            <a:fld id="{BBEA9088-598B-4B62-9939-DEF6445B13C4}" type="slidenum">
              <a:rPr lang="sr-Latn-CS" smtClean="0"/>
              <a:pPr/>
              <a:t>6</a:t>
            </a:fld>
            <a:endParaRPr lang="sr-Latn-C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55526"/>
            <a:ext cx="8373616" cy="641226"/>
          </a:xfrm>
        </p:spPr>
        <p:txBody>
          <a:bodyPr>
            <a:normAutofit fontScale="90000"/>
          </a:bodyPr>
          <a:lstStyle/>
          <a:p>
            <a:r>
              <a:rPr lang="en-US" dirty="0" smtClean="0"/>
              <a:t>Number of Internet connected devices</a:t>
            </a:r>
            <a:endParaRPr lang="sr-Latn-CS" dirty="0"/>
          </a:p>
        </p:txBody>
      </p:sp>
      <p:sp>
        <p:nvSpPr>
          <p:cNvPr id="3" name="Content Placeholder 2"/>
          <p:cNvSpPr>
            <a:spLocks noGrp="1"/>
          </p:cNvSpPr>
          <p:nvPr>
            <p:ph idx="1"/>
          </p:nvPr>
        </p:nvSpPr>
        <p:spPr>
          <a:xfrm>
            <a:off x="107504" y="1275605"/>
            <a:ext cx="8928992" cy="3744417"/>
          </a:xfrm>
        </p:spPr>
        <p:txBody>
          <a:bodyPr>
            <a:normAutofit fontScale="32500" lnSpcReduction="20000"/>
          </a:bodyPr>
          <a:lstStyle/>
          <a:p>
            <a:r>
              <a:rPr lang="en-US" sz="6200" dirty="0" smtClean="0"/>
              <a:t>There are a lot devices already connected in our home.</a:t>
            </a:r>
          </a:p>
          <a:p>
            <a:r>
              <a:rPr lang="en-US" sz="6200" dirty="0" smtClean="0"/>
              <a:t>It is an understatement to describe the number of both wired and wireless devices on the workplace as “large”.</a:t>
            </a:r>
          </a:p>
          <a:p>
            <a:r>
              <a:rPr lang="en-US" sz="6200" dirty="0" smtClean="0"/>
              <a:t>Filtering and access control for such a large number of devices can be a problem even for the trained network engineer.</a:t>
            </a:r>
          </a:p>
          <a:p>
            <a:endParaRPr lang="en-US" sz="6200" dirty="0" smtClean="0"/>
          </a:p>
          <a:p>
            <a:pPr algn="ctr">
              <a:buNone/>
            </a:pPr>
            <a:r>
              <a:rPr lang="en-US" sz="12300" dirty="0" smtClean="0">
                <a:latin typeface="+mj-lt"/>
              </a:rPr>
              <a:t>Network security of the Internet devices</a:t>
            </a:r>
            <a:endParaRPr lang="en-US" sz="12300" dirty="0" smtClean="0"/>
          </a:p>
          <a:p>
            <a:r>
              <a:rPr lang="en-US" sz="6200" dirty="0" smtClean="0"/>
              <a:t>You can hardly expect a home-based humidity and temperature </a:t>
            </a:r>
            <a:r>
              <a:rPr lang="en-US" sz="6200" dirty="0" err="1" smtClean="0"/>
              <a:t>WiFi</a:t>
            </a:r>
            <a:r>
              <a:rPr lang="en-US" sz="6200" dirty="0" smtClean="0"/>
              <a:t> sensor to have a firewall or access control list for IP that it is responding too.</a:t>
            </a:r>
          </a:p>
          <a:p>
            <a:r>
              <a:rPr lang="en-US" sz="6200" dirty="0" smtClean="0"/>
              <a:t>Most of the devices have two way communication as the mode of operation and as the core function. </a:t>
            </a:r>
          </a:p>
          <a:p>
            <a:endParaRPr lang="en-US" sz="6200" dirty="0" smtClean="0"/>
          </a:p>
          <a:p>
            <a:endParaRPr lang="en-US" sz="5100" dirty="0" smtClean="0"/>
          </a:p>
          <a:p>
            <a:endParaRPr lang="en-US" sz="2400" dirty="0" smtClean="0"/>
          </a:p>
          <a:p>
            <a:pPr>
              <a:buNone/>
            </a:pPr>
            <a:endParaRPr lang="sr-Latn-CS" sz="2400" dirty="0">
              <a:solidFill>
                <a:srgbClr val="FF0000"/>
              </a:solidFill>
            </a:endParaRPr>
          </a:p>
        </p:txBody>
      </p:sp>
      <p:sp>
        <p:nvSpPr>
          <p:cNvPr id="4" name="Slide Number Placeholder 3"/>
          <p:cNvSpPr>
            <a:spLocks noGrp="1"/>
          </p:cNvSpPr>
          <p:nvPr>
            <p:ph type="sldNum" sz="quarter" idx="12"/>
          </p:nvPr>
        </p:nvSpPr>
        <p:spPr/>
        <p:txBody>
          <a:bodyPr/>
          <a:lstStyle/>
          <a:p>
            <a:fld id="{BBEA9088-598B-4B62-9939-DEF6445B13C4}" type="slidenum">
              <a:rPr lang="sr-Latn-CS" smtClean="0"/>
              <a:pPr/>
              <a:t>7</a:t>
            </a:fld>
            <a:endParaRPr lang="sr-Latn-C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11510"/>
            <a:ext cx="8373616" cy="641226"/>
          </a:xfrm>
        </p:spPr>
        <p:txBody>
          <a:bodyPr>
            <a:noAutofit/>
          </a:bodyPr>
          <a:lstStyle/>
          <a:p>
            <a:r>
              <a:rPr lang="en-US" sz="4000" dirty="0" smtClean="0"/>
              <a:t>Information and training </a:t>
            </a:r>
            <a:br>
              <a:rPr lang="en-US" sz="4000" dirty="0" smtClean="0"/>
            </a:br>
            <a:r>
              <a:rPr lang="en-US" sz="4000" dirty="0" smtClean="0"/>
              <a:t>in network intrusion techniques </a:t>
            </a:r>
            <a:endParaRPr lang="sr-Latn-CS" sz="3600" dirty="0"/>
          </a:p>
        </p:txBody>
      </p:sp>
      <p:sp>
        <p:nvSpPr>
          <p:cNvPr id="3" name="Content Placeholder 2"/>
          <p:cNvSpPr>
            <a:spLocks noGrp="1"/>
          </p:cNvSpPr>
          <p:nvPr>
            <p:ph idx="1"/>
          </p:nvPr>
        </p:nvSpPr>
        <p:spPr>
          <a:xfrm>
            <a:off x="467544" y="1347614"/>
            <a:ext cx="8229600" cy="3723878"/>
          </a:xfrm>
        </p:spPr>
        <p:txBody>
          <a:bodyPr>
            <a:noAutofit/>
          </a:bodyPr>
          <a:lstStyle/>
          <a:p>
            <a:pPr algn="ctr">
              <a:buNone/>
            </a:pPr>
            <a:r>
              <a:rPr lang="en-US" sz="1800" i="1" dirty="0" smtClean="0"/>
              <a:t>“Professionals are predictable – the world is full of dangerous amateurs”</a:t>
            </a:r>
          </a:p>
          <a:p>
            <a:r>
              <a:rPr lang="en-US" sz="2000" dirty="0" smtClean="0"/>
              <a:t>There is a large number of Internet sites that offer basic resources and knowledge for successful network intrusion.</a:t>
            </a:r>
          </a:p>
          <a:p>
            <a:r>
              <a:rPr lang="en-US" sz="2000" dirty="0" smtClean="0"/>
              <a:t>Some of those methods don’t require any knowledge of network technologies and protocols (practically “plug-and-play”). Most of the required knowledge can be gained in less then a month.</a:t>
            </a:r>
          </a:p>
          <a:p>
            <a:r>
              <a:rPr lang="en-US" sz="2000" dirty="0" smtClean="0"/>
              <a:t>Another problem is the speed with which knowledge of security problems propagates over the world.</a:t>
            </a:r>
          </a:p>
          <a:p>
            <a:r>
              <a:rPr lang="en-US" sz="2000" dirty="0" smtClean="0"/>
              <a:t>Most of the suggested methods will work even in enterprise environment.</a:t>
            </a:r>
          </a:p>
          <a:p>
            <a:r>
              <a:rPr lang="en-US" sz="2000" dirty="0" smtClean="0"/>
              <a:t>Most of the ideas will work not because there are no countermeasures for them but only because those measures are not implemented.</a:t>
            </a:r>
          </a:p>
          <a:p>
            <a:endParaRPr lang="en-US" sz="5000" dirty="0" smtClean="0"/>
          </a:p>
          <a:p>
            <a:pPr>
              <a:buNone/>
            </a:pPr>
            <a:endParaRPr lang="sr-Latn-CS" sz="2400" dirty="0">
              <a:solidFill>
                <a:srgbClr val="FF0000"/>
              </a:solidFill>
            </a:endParaRPr>
          </a:p>
        </p:txBody>
      </p:sp>
      <p:sp>
        <p:nvSpPr>
          <p:cNvPr id="4" name="Slide Number Placeholder 3"/>
          <p:cNvSpPr>
            <a:spLocks noGrp="1"/>
          </p:cNvSpPr>
          <p:nvPr>
            <p:ph type="sldNum" sz="quarter" idx="12"/>
          </p:nvPr>
        </p:nvSpPr>
        <p:spPr/>
        <p:txBody>
          <a:bodyPr/>
          <a:lstStyle/>
          <a:p>
            <a:fld id="{BBEA9088-598B-4B62-9939-DEF6445B13C4}" type="slidenum">
              <a:rPr lang="sr-Latn-CS" smtClean="0"/>
              <a:pPr/>
              <a:t>8</a:t>
            </a:fld>
            <a:endParaRPr lang="sr-Latn-C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27534"/>
            <a:ext cx="8373616" cy="641226"/>
          </a:xfrm>
        </p:spPr>
        <p:txBody>
          <a:bodyPr>
            <a:normAutofit fontScale="90000"/>
          </a:bodyPr>
          <a:lstStyle/>
          <a:p>
            <a:r>
              <a:rPr lang="en-US" dirty="0" smtClean="0"/>
              <a:t>Customer as the problem</a:t>
            </a:r>
            <a:endParaRPr lang="sr-Latn-CS" dirty="0"/>
          </a:p>
        </p:txBody>
      </p:sp>
      <p:sp>
        <p:nvSpPr>
          <p:cNvPr id="3" name="Content Placeholder 2"/>
          <p:cNvSpPr>
            <a:spLocks noGrp="1"/>
          </p:cNvSpPr>
          <p:nvPr>
            <p:ph idx="1"/>
          </p:nvPr>
        </p:nvSpPr>
        <p:spPr>
          <a:xfrm>
            <a:off x="457200" y="1347614"/>
            <a:ext cx="8229600" cy="3456384"/>
          </a:xfrm>
        </p:spPr>
        <p:txBody>
          <a:bodyPr>
            <a:noAutofit/>
          </a:bodyPr>
          <a:lstStyle/>
          <a:p>
            <a:r>
              <a:rPr lang="en-US" sz="2000" dirty="0" smtClean="0"/>
              <a:t>Customers expect the solutions for </a:t>
            </a:r>
            <a:r>
              <a:rPr lang="en-US" sz="2000" dirty="0" err="1" smtClean="0"/>
              <a:t>IoT</a:t>
            </a:r>
            <a:r>
              <a:rPr lang="en-US" sz="2000" dirty="0" smtClean="0"/>
              <a:t> and home automation to work “out of </a:t>
            </a:r>
            <a:r>
              <a:rPr lang="en-US" sz="2000" dirty="0" smtClean="0"/>
              <a:t>the </a:t>
            </a:r>
            <a:r>
              <a:rPr lang="en-US" sz="2000" dirty="0" smtClean="0"/>
              <a:t>box”.</a:t>
            </a:r>
          </a:p>
          <a:p>
            <a:r>
              <a:rPr lang="en-US" sz="2000" dirty="0" smtClean="0"/>
              <a:t>Customers presume that the out-of-the-box solution has all of the security features that they need activated and configured.</a:t>
            </a:r>
          </a:p>
          <a:p>
            <a:r>
              <a:rPr lang="en-US" sz="2000" dirty="0" smtClean="0"/>
              <a:t>Customers don’t have the technical knowledge for the successful implementation of the secure home network.</a:t>
            </a:r>
          </a:p>
          <a:p>
            <a:r>
              <a:rPr lang="en-US" sz="2000" dirty="0" smtClean="0"/>
              <a:t>When the only device connected to Internet was home computer with installed firewall/anti-virus software – they didn’t need it !</a:t>
            </a:r>
          </a:p>
          <a:p>
            <a:r>
              <a:rPr lang="en-US" sz="2000" dirty="0" smtClean="0"/>
              <a:t>Even if the knowledge of the potential problems is presented to them customer will believe that he is secure by existing measures.</a:t>
            </a:r>
          </a:p>
        </p:txBody>
      </p:sp>
      <p:sp>
        <p:nvSpPr>
          <p:cNvPr id="4" name="Slide Number Placeholder 3"/>
          <p:cNvSpPr>
            <a:spLocks noGrp="1"/>
          </p:cNvSpPr>
          <p:nvPr>
            <p:ph type="sldNum" sz="quarter" idx="12"/>
          </p:nvPr>
        </p:nvSpPr>
        <p:spPr/>
        <p:txBody>
          <a:bodyPr/>
          <a:lstStyle/>
          <a:p>
            <a:fld id="{BBEA9088-598B-4B62-9939-DEF6445B13C4}" type="slidenum">
              <a:rPr lang="sr-Latn-CS" smtClean="0"/>
              <a:pPr/>
              <a:t>9</a:t>
            </a:fld>
            <a:endParaRPr lang="sr-Latn-C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1353</TotalTime>
  <Words>1111</Words>
  <Application>Microsoft Office PowerPoint</Application>
  <PresentationFormat>On-screen Show (16:9)</PresentationFormat>
  <Paragraphs>147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Security concerns related to the Internet connected devices and IoT</vt:lpstr>
      <vt:lpstr>In the old days …</vt:lpstr>
      <vt:lpstr>Present situation</vt:lpstr>
      <vt:lpstr>Future</vt:lpstr>
      <vt:lpstr>What are the reasons for concern ? </vt:lpstr>
      <vt:lpstr>Quality of Internet connected devices</vt:lpstr>
      <vt:lpstr>Number of Internet connected devices</vt:lpstr>
      <vt:lpstr>Information and training  in network intrusion techniques </vt:lpstr>
      <vt:lpstr>Customer as the problem</vt:lpstr>
      <vt:lpstr>Raspberry PI</vt:lpstr>
      <vt:lpstr>Problematic scenarios</vt:lpstr>
      <vt:lpstr>“VPN connection as the revenge tool of the rival colleague”</vt:lpstr>
      <vt:lpstr>“Automated greenhouse problem”.</vt:lpstr>
      <vt:lpstr>“Remote access to the pacemaker”.</vt:lpstr>
      <vt:lpstr>“Raspberry Pi as the illegal WiFi router”.</vt:lpstr>
      <vt:lpstr>“Raspberry Pi as the WiFi highjack device</vt:lpstr>
      <vt:lpstr>Concerns related to the new Internet Connected Devices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PC based software router</dc:title>
  <dc:creator>Nenad Krajnovic</dc:creator>
  <cp:lastModifiedBy>SOX</cp:lastModifiedBy>
  <cp:revision>148</cp:revision>
  <dcterms:created xsi:type="dcterms:W3CDTF">2017-03-13T12:50:22Z</dcterms:created>
  <dcterms:modified xsi:type="dcterms:W3CDTF">2017-03-28T09:29:11Z</dcterms:modified>
</cp:coreProperties>
</file>