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57" r:id="rId9"/>
    <p:sldId id="282" r:id="rId10"/>
    <p:sldId id="258" r:id="rId11"/>
    <p:sldId id="278" r:id="rId12"/>
    <p:sldId id="280" r:id="rId13"/>
    <p:sldId id="281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8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6A842-2597-432A-BF35-CDBF783F4621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0444E253-B9B2-48C9-9FEC-ADA747FD2F9B}">
      <dgm:prSet phldrT="[Text]"/>
      <dgm:spPr/>
      <dgm:t>
        <a:bodyPr/>
        <a:lstStyle/>
        <a:p>
          <a:r>
            <a:rPr lang="en-US" noProof="0" smtClean="0"/>
            <a:t>Scarce peering environment</a:t>
          </a:r>
          <a:endParaRPr lang="en-US" noProof="0"/>
        </a:p>
      </dgm:t>
    </dgm:pt>
    <dgm:pt modelId="{9889A6F9-4410-4DE9-9FA6-DF9F07CADEEE}" type="parTrans" cxnId="{050378C7-3927-4F48-A12F-E31EB3A270D8}">
      <dgm:prSet/>
      <dgm:spPr/>
      <dgm:t>
        <a:bodyPr/>
        <a:lstStyle/>
        <a:p>
          <a:endParaRPr lang="en-US" noProof="0"/>
        </a:p>
      </dgm:t>
    </dgm:pt>
    <dgm:pt modelId="{58315F5B-FC79-46C3-89A7-B2CE761ADF6B}" type="sibTrans" cxnId="{050378C7-3927-4F48-A12F-E31EB3A270D8}">
      <dgm:prSet/>
      <dgm:spPr/>
      <dgm:t>
        <a:bodyPr/>
        <a:lstStyle/>
        <a:p>
          <a:endParaRPr lang="en-US" noProof="0"/>
        </a:p>
      </dgm:t>
    </dgm:pt>
    <dgm:pt modelId="{B335139F-A86F-418B-871F-824024967D58}">
      <dgm:prSet phldrT="[Text]"/>
      <dgm:spPr/>
      <dgm:t>
        <a:bodyPr/>
        <a:lstStyle/>
        <a:p>
          <a:r>
            <a:rPr lang="en-US" noProof="0" smtClean="0"/>
            <a:t>Easier to reach servers abroad</a:t>
          </a:r>
          <a:endParaRPr lang="en-US" noProof="0"/>
        </a:p>
      </dgm:t>
    </dgm:pt>
    <dgm:pt modelId="{19AFB652-6D70-4355-96DE-5F3A75E72121}" type="parTrans" cxnId="{A3203EAA-D6E3-47E6-B7E6-E3F80C4DA643}">
      <dgm:prSet/>
      <dgm:spPr/>
      <dgm:t>
        <a:bodyPr/>
        <a:lstStyle/>
        <a:p>
          <a:endParaRPr lang="en-US" noProof="0"/>
        </a:p>
      </dgm:t>
    </dgm:pt>
    <dgm:pt modelId="{61B91B01-1754-41A8-94F0-FBC2F0B61FCD}" type="sibTrans" cxnId="{A3203EAA-D6E3-47E6-B7E6-E3F80C4DA643}">
      <dgm:prSet/>
      <dgm:spPr/>
      <dgm:t>
        <a:bodyPr/>
        <a:lstStyle/>
        <a:p>
          <a:endParaRPr lang="en-US" noProof="0"/>
        </a:p>
      </dgm:t>
    </dgm:pt>
    <dgm:pt modelId="{889EE956-988A-4E60-98FA-4D688DABC37D}">
      <dgm:prSet phldrT="[Text]"/>
      <dgm:spPr/>
      <dgm:t>
        <a:bodyPr/>
        <a:lstStyle/>
        <a:p>
          <a:r>
            <a:rPr lang="en-US" noProof="0" dirty="0" smtClean="0"/>
            <a:t>Focus on transit, not peering</a:t>
          </a:r>
          <a:endParaRPr lang="en-US" noProof="0" dirty="0"/>
        </a:p>
      </dgm:t>
    </dgm:pt>
    <dgm:pt modelId="{431DCDC7-2FEB-44DB-9DD0-DF8F072D816E}" type="parTrans" cxnId="{78A8852E-B3B9-4E33-B366-E1CB9DB24580}">
      <dgm:prSet/>
      <dgm:spPr/>
      <dgm:t>
        <a:bodyPr/>
        <a:lstStyle/>
        <a:p>
          <a:endParaRPr lang="en-US" noProof="0"/>
        </a:p>
      </dgm:t>
    </dgm:pt>
    <dgm:pt modelId="{C3B7AC30-D4C6-446D-B19C-CD731BB9DABC}" type="sibTrans" cxnId="{78A8852E-B3B9-4E33-B366-E1CB9DB24580}">
      <dgm:prSet/>
      <dgm:spPr/>
      <dgm:t>
        <a:bodyPr/>
        <a:lstStyle/>
        <a:p>
          <a:endParaRPr lang="en-US" noProof="0"/>
        </a:p>
      </dgm:t>
    </dgm:pt>
    <dgm:pt modelId="{B32E8F66-DDDB-4EC5-9476-A50DE3FABEDC}" type="pres">
      <dgm:prSet presAssocID="{9976A842-2597-432A-BF35-CDBF783F46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7AE701A-E00E-4CC9-A9F0-A8FACC677DD2}" type="pres">
      <dgm:prSet presAssocID="{0444E253-B9B2-48C9-9FEC-ADA747FD2F9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08C580-B626-4885-A2D3-6B5E747C54DF}" type="pres">
      <dgm:prSet presAssocID="{58315F5B-FC79-46C3-89A7-B2CE761ADF6B}" presName="sibTrans" presStyleLbl="sibTrans2D1" presStyleIdx="0" presStyleCnt="3"/>
      <dgm:spPr/>
      <dgm:t>
        <a:bodyPr/>
        <a:lstStyle/>
        <a:p>
          <a:endParaRPr lang="it-IT"/>
        </a:p>
      </dgm:t>
    </dgm:pt>
    <dgm:pt modelId="{DB780DB8-E6B3-4C97-98C9-D0FC4ACA6962}" type="pres">
      <dgm:prSet presAssocID="{58315F5B-FC79-46C3-89A7-B2CE761ADF6B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A2A8F640-3505-4762-A2AA-F32E13F748CD}" type="pres">
      <dgm:prSet presAssocID="{B335139F-A86F-418B-871F-824024967D5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F9B4A1-236D-4D60-8389-8D978A48AA27}" type="pres">
      <dgm:prSet presAssocID="{61B91B01-1754-41A8-94F0-FBC2F0B61FCD}" presName="sibTrans" presStyleLbl="sibTrans2D1" presStyleIdx="1" presStyleCnt="3"/>
      <dgm:spPr/>
      <dgm:t>
        <a:bodyPr/>
        <a:lstStyle/>
        <a:p>
          <a:endParaRPr lang="it-IT"/>
        </a:p>
      </dgm:t>
    </dgm:pt>
    <dgm:pt modelId="{81E42E73-F558-4046-853C-D94DC790B3EE}" type="pres">
      <dgm:prSet presAssocID="{61B91B01-1754-41A8-94F0-FBC2F0B61FCD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9011DC19-5DC6-4C89-8BC2-DE4480EFA4C7}" type="pres">
      <dgm:prSet presAssocID="{889EE956-988A-4E60-98FA-4D688DABC3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226A87-6AFB-4D87-9F3E-22979A9F6B11}" type="pres">
      <dgm:prSet presAssocID="{C3B7AC30-D4C6-446D-B19C-CD731BB9DABC}" presName="sibTrans" presStyleLbl="sibTrans2D1" presStyleIdx="2" presStyleCnt="3"/>
      <dgm:spPr/>
      <dgm:t>
        <a:bodyPr/>
        <a:lstStyle/>
        <a:p>
          <a:endParaRPr lang="it-IT"/>
        </a:p>
      </dgm:t>
    </dgm:pt>
    <dgm:pt modelId="{7515B9A5-2367-4F0F-BC99-CFCDAED131B7}" type="pres">
      <dgm:prSet presAssocID="{C3B7AC30-D4C6-446D-B19C-CD731BB9DABC}" presName="connectorText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2D0ED72E-78BA-490F-B586-C87DB3A5A93A}" type="presOf" srcId="{61B91B01-1754-41A8-94F0-FBC2F0B61FCD}" destId="{81E42E73-F558-4046-853C-D94DC790B3EE}" srcOrd="1" destOrd="0" presId="urn:microsoft.com/office/officeart/2005/8/layout/cycle2"/>
    <dgm:cxn modelId="{0FBC3F62-F6B7-48A8-87C0-72D8EECCB9A6}" type="presOf" srcId="{C3B7AC30-D4C6-446D-B19C-CD731BB9DABC}" destId="{CD226A87-6AFB-4D87-9F3E-22979A9F6B11}" srcOrd="0" destOrd="0" presId="urn:microsoft.com/office/officeart/2005/8/layout/cycle2"/>
    <dgm:cxn modelId="{78A8852E-B3B9-4E33-B366-E1CB9DB24580}" srcId="{9976A842-2597-432A-BF35-CDBF783F4621}" destId="{889EE956-988A-4E60-98FA-4D688DABC37D}" srcOrd="2" destOrd="0" parTransId="{431DCDC7-2FEB-44DB-9DD0-DF8F072D816E}" sibTransId="{C3B7AC30-D4C6-446D-B19C-CD731BB9DABC}"/>
    <dgm:cxn modelId="{04AD44DA-8627-498E-8FDC-1DB4F8F25C95}" type="presOf" srcId="{58315F5B-FC79-46C3-89A7-B2CE761ADF6B}" destId="{DB780DB8-E6B3-4C97-98C9-D0FC4ACA6962}" srcOrd="1" destOrd="0" presId="urn:microsoft.com/office/officeart/2005/8/layout/cycle2"/>
    <dgm:cxn modelId="{066F3316-2BED-46E0-A65C-19E88E8FC852}" type="presOf" srcId="{B335139F-A86F-418B-871F-824024967D58}" destId="{A2A8F640-3505-4762-A2AA-F32E13F748CD}" srcOrd="0" destOrd="0" presId="urn:microsoft.com/office/officeart/2005/8/layout/cycle2"/>
    <dgm:cxn modelId="{050378C7-3927-4F48-A12F-E31EB3A270D8}" srcId="{9976A842-2597-432A-BF35-CDBF783F4621}" destId="{0444E253-B9B2-48C9-9FEC-ADA747FD2F9B}" srcOrd="0" destOrd="0" parTransId="{9889A6F9-4410-4DE9-9FA6-DF9F07CADEEE}" sibTransId="{58315F5B-FC79-46C3-89A7-B2CE761ADF6B}"/>
    <dgm:cxn modelId="{8AAEA9F7-CCB3-4012-B275-7703B22C15BE}" type="presOf" srcId="{9976A842-2597-432A-BF35-CDBF783F4621}" destId="{B32E8F66-DDDB-4EC5-9476-A50DE3FABEDC}" srcOrd="0" destOrd="0" presId="urn:microsoft.com/office/officeart/2005/8/layout/cycle2"/>
    <dgm:cxn modelId="{F33CCAEB-8EFC-4646-A52D-27B9A2ED7FF2}" type="presOf" srcId="{61B91B01-1754-41A8-94F0-FBC2F0B61FCD}" destId="{FAF9B4A1-236D-4D60-8389-8D978A48AA27}" srcOrd="0" destOrd="0" presId="urn:microsoft.com/office/officeart/2005/8/layout/cycle2"/>
    <dgm:cxn modelId="{5B462167-0B96-4C0E-81CB-37AE8945E67A}" type="presOf" srcId="{889EE956-988A-4E60-98FA-4D688DABC37D}" destId="{9011DC19-5DC6-4C89-8BC2-DE4480EFA4C7}" srcOrd="0" destOrd="0" presId="urn:microsoft.com/office/officeart/2005/8/layout/cycle2"/>
    <dgm:cxn modelId="{19EF44DE-B9DA-49FF-8767-6A8746D96340}" type="presOf" srcId="{C3B7AC30-D4C6-446D-B19C-CD731BB9DABC}" destId="{7515B9A5-2367-4F0F-BC99-CFCDAED131B7}" srcOrd="1" destOrd="0" presId="urn:microsoft.com/office/officeart/2005/8/layout/cycle2"/>
    <dgm:cxn modelId="{A3203EAA-D6E3-47E6-B7E6-E3F80C4DA643}" srcId="{9976A842-2597-432A-BF35-CDBF783F4621}" destId="{B335139F-A86F-418B-871F-824024967D58}" srcOrd="1" destOrd="0" parTransId="{19AFB652-6D70-4355-96DE-5F3A75E72121}" sibTransId="{61B91B01-1754-41A8-94F0-FBC2F0B61FCD}"/>
    <dgm:cxn modelId="{5347A287-C9D2-4688-9B02-4399911D42DE}" type="presOf" srcId="{0444E253-B9B2-48C9-9FEC-ADA747FD2F9B}" destId="{27AE701A-E00E-4CC9-A9F0-A8FACC677DD2}" srcOrd="0" destOrd="0" presId="urn:microsoft.com/office/officeart/2005/8/layout/cycle2"/>
    <dgm:cxn modelId="{690393A8-58AC-4C62-8101-7E0382A8EF1E}" type="presOf" srcId="{58315F5B-FC79-46C3-89A7-B2CE761ADF6B}" destId="{0608C580-B626-4885-A2D3-6B5E747C54DF}" srcOrd="0" destOrd="0" presId="urn:microsoft.com/office/officeart/2005/8/layout/cycle2"/>
    <dgm:cxn modelId="{89ACEEB6-F2B5-4A4B-A98F-63545FE14D39}" type="presParOf" srcId="{B32E8F66-DDDB-4EC5-9476-A50DE3FABEDC}" destId="{27AE701A-E00E-4CC9-A9F0-A8FACC677DD2}" srcOrd="0" destOrd="0" presId="urn:microsoft.com/office/officeart/2005/8/layout/cycle2"/>
    <dgm:cxn modelId="{3CBD4845-768B-495F-93BA-825D4E3CDB5A}" type="presParOf" srcId="{B32E8F66-DDDB-4EC5-9476-A50DE3FABEDC}" destId="{0608C580-B626-4885-A2D3-6B5E747C54DF}" srcOrd="1" destOrd="0" presId="urn:microsoft.com/office/officeart/2005/8/layout/cycle2"/>
    <dgm:cxn modelId="{8B6D0034-AD8B-4D71-AADE-6ADAC86BF05F}" type="presParOf" srcId="{0608C580-B626-4885-A2D3-6B5E747C54DF}" destId="{DB780DB8-E6B3-4C97-98C9-D0FC4ACA6962}" srcOrd="0" destOrd="0" presId="urn:microsoft.com/office/officeart/2005/8/layout/cycle2"/>
    <dgm:cxn modelId="{D6F39549-E000-40A8-8879-90B41D7F05CA}" type="presParOf" srcId="{B32E8F66-DDDB-4EC5-9476-A50DE3FABEDC}" destId="{A2A8F640-3505-4762-A2AA-F32E13F748CD}" srcOrd="2" destOrd="0" presId="urn:microsoft.com/office/officeart/2005/8/layout/cycle2"/>
    <dgm:cxn modelId="{80008B04-95C3-4AD4-B459-B0DDCA6DC556}" type="presParOf" srcId="{B32E8F66-DDDB-4EC5-9476-A50DE3FABEDC}" destId="{FAF9B4A1-236D-4D60-8389-8D978A48AA27}" srcOrd="3" destOrd="0" presId="urn:microsoft.com/office/officeart/2005/8/layout/cycle2"/>
    <dgm:cxn modelId="{BB9FCEBF-50FB-47F6-9718-5A2D476B4B54}" type="presParOf" srcId="{FAF9B4A1-236D-4D60-8389-8D978A48AA27}" destId="{81E42E73-F558-4046-853C-D94DC790B3EE}" srcOrd="0" destOrd="0" presId="urn:microsoft.com/office/officeart/2005/8/layout/cycle2"/>
    <dgm:cxn modelId="{8FA72A03-7071-4FA2-8C6C-CF13ECC89247}" type="presParOf" srcId="{B32E8F66-DDDB-4EC5-9476-A50DE3FABEDC}" destId="{9011DC19-5DC6-4C89-8BC2-DE4480EFA4C7}" srcOrd="4" destOrd="0" presId="urn:microsoft.com/office/officeart/2005/8/layout/cycle2"/>
    <dgm:cxn modelId="{419DDB12-392C-46E1-B3D3-DF95B88F305A}" type="presParOf" srcId="{B32E8F66-DDDB-4EC5-9476-A50DE3FABEDC}" destId="{CD226A87-6AFB-4D87-9F3E-22979A9F6B11}" srcOrd="5" destOrd="0" presId="urn:microsoft.com/office/officeart/2005/8/layout/cycle2"/>
    <dgm:cxn modelId="{E52850E8-402B-4217-9F1A-E8DB432ED722}" type="presParOf" srcId="{CD226A87-6AFB-4D87-9F3E-22979A9F6B11}" destId="{7515B9A5-2367-4F0F-BC99-CFCDAED131B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E701A-E00E-4CC9-A9F0-A8FACC677DD2}">
      <dsp:nvSpPr>
        <dsp:cNvPr id="0" name=""/>
        <dsp:cNvSpPr/>
      </dsp:nvSpPr>
      <dsp:spPr>
        <a:xfrm>
          <a:off x="3154412" y="302"/>
          <a:ext cx="1920775" cy="19207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smtClean="0"/>
            <a:t>Scarce peering environment</a:t>
          </a:r>
          <a:endParaRPr lang="en-US" sz="1800" kern="1200" noProof="0"/>
        </a:p>
      </dsp:txBody>
      <dsp:txXfrm>
        <a:off x="3435703" y="281593"/>
        <a:ext cx="1358193" cy="1358193"/>
      </dsp:txXfrm>
    </dsp:sp>
    <dsp:sp modelId="{0608C580-B626-4885-A2D3-6B5E747C54DF}">
      <dsp:nvSpPr>
        <dsp:cNvPr id="0" name=""/>
        <dsp:cNvSpPr/>
      </dsp:nvSpPr>
      <dsp:spPr>
        <a:xfrm rot="3600000">
          <a:off x="4573305" y="1873147"/>
          <a:ext cx="510877" cy="6482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noProof="0"/>
        </a:p>
      </dsp:txBody>
      <dsp:txXfrm>
        <a:off x="4611621" y="1936434"/>
        <a:ext cx="357614" cy="388957"/>
      </dsp:txXfrm>
    </dsp:sp>
    <dsp:sp modelId="{A2A8F640-3505-4762-A2AA-F32E13F748CD}">
      <dsp:nvSpPr>
        <dsp:cNvPr id="0" name=""/>
        <dsp:cNvSpPr/>
      </dsp:nvSpPr>
      <dsp:spPr>
        <a:xfrm>
          <a:off x="4596759" y="2498521"/>
          <a:ext cx="1920775" cy="19207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smtClean="0"/>
            <a:t>Easier to reach servers abroad</a:t>
          </a:r>
          <a:endParaRPr lang="en-US" sz="1800" kern="1200" noProof="0"/>
        </a:p>
      </dsp:txBody>
      <dsp:txXfrm>
        <a:off x="4878050" y="2779812"/>
        <a:ext cx="1358193" cy="1358193"/>
      </dsp:txXfrm>
    </dsp:sp>
    <dsp:sp modelId="{FAF9B4A1-236D-4D60-8389-8D978A48AA27}">
      <dsp:nvSpPr>
        <dsp:cNvPr id="0" name=""/>
        <dsp:cNvSpPr/>
      </dsp:nvSpPr>
      <dsp:spPr>
        <a:xfrm rot="10800000">
          <a:off x="3873820" y="3134778"/>
          <a:ext cx="510877" cy="6482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noProof="0"/>
        </a:p>
      </dsp:txBody>
      <dsp:txXfrm rot="10800000">
        <a:off x="4027083" y="3264430"/>
        <a:ext cx="357614" cy="388957"/>
      </dsp:txXfrm>
    </dsp:sp>
    <dsp:sp modelId="{9011DC19-5DC6-4C89-8BC2-DE4480EFA4C7}">
      <dsp:nvSpPr>
        <dsp:cNvPr id="0" name=""/>
        <dsp:cNvSpPr/>
      </dsp:nvSpPr>
      <dsp:spPr>
        <a:xfrm>
          <a:off x="1712064" y="2498521"/>
          <a:ext cx="1920775" cy="19207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Focus on transit, not peering</a:t>
          </a:r>
          <a:endParaRPr lang="en-US" sz="1800" kern="1200" noProof="0" dirty="0"/>
        </a:p>
      </dsp:txBody>
      <dsp:txXfrm>
        <a:off x="1993355" y="2779812"/>
        <a:ext cx="1358193" cy="1358193"/>
      </dsp:txXfrm>
    </dsp:sp>
    <dsp:sp modelId="{CD226A87-6AFB-4D87-9F3E-22979A9F6B11}">
      <dsp:nvSpPr>
        <dsp:cNvPr id="0" name=""/>
        <dsp:cNvSpPr/>
      </dsp:nvSpPr>
      <dsp:spPr>
        <a:xfrm rot="18000000">
          <a:off x="3130958" y="1898190"/>
          <a:ext cx="510877" cy="6482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noProof="0"/>
        </a:p>
      </dsp:txBody>
      <dsp:txXfrm>
        <a:off x="3169274" y="2094207"/>
        <a:ext cx="357614" cy="388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88BF5-940D-4922-9F84-D60473D236CA}" type="datetimeFigureOut">
              <a:rPr lang="it-IT" smtClean="0"/>
              <a:t>12/06/2017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E0CB9-9D31-441D-9D45-F376EC0FBCF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48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23089-7BCA-4BE5-8732-3D57E7691F6B}" type="datetime1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B9AA-1B03-412E-B552-71C80D0EB6EC}" type="datetime1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EC422-AD5C-4A46-9C48-39F6EC6E9D44}" type="datetime1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8AD1-A10D-48A4-AF83-1B83D236B571}" type="datetime1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0FE1-93D5-4E01-A409-388E28C19F01}" type="datetime1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346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346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1B4F-D167-4134-88AD-6EF965C10C1A}" type="datetime1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3B9A-F5BD-4E24-B4F0-5AC7B9B8CACD}" type="datetime1">
              <a:rPr lang="en-US" smtClean="0"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03E61-DDF8-4E39-A216-9CC022B17CF1}" type="datetime1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DC11-E413-4120-8213-930DFF5C398C}" type="datetime1">
              <a:rPr lang="en-US" smtClean="0"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C57B8-3FCD-4590-B542-C7E8DDC4B9B1}" type="datetime1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902E9-6802-48AA-8459-2C14078404DD}" type="datetime1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80901C-22B7-4559-A5E3-3D2636F235EF}" type="datetime1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33157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RIPE SEE6, 12 June 2017, Budva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0"/>
            <a:ext cx="2003425" cy="644525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5943600"/>
            <a:ext cx="1600200" cy="8448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.arena@namex.it" TargetMode="External"/><Relationship Id="rId2" Type="http://schemas.openxmlformats.org/officeDocument/2006/relationships/hyperlink" Target="mailto:arjanxhelaj@rash.a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Neutral IXP in Albania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Ongoing Initiative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Arjan</a:t>
            </a:r>
            <a:r>
              <a:rPr lang="en-US" sz="1800" dirty="0" smtClean="0"/>
              <a:t> </a:t>
            </a:r>
            <a:r>
              <a:rPr lang="en-US" sz="1800" dirty="0" err="1" smtClean="0"/>
              <a:t>Xhelaj</a:t>
            </a:r>
            <a:r>
              <a:rPr lang="en-US" sz="1800" dirty="0" smtClean="0"/>
              <a:t> – RASH</a:t>
            </a:r>
          </a:p>
          <a:p>
            <a:r>
              <a:rPr lang="en-US" sz="1800" dirty="0" smtClean="0"/>
              <a:t>Daniele Arena – </a:t>
            </a:r>
            <a:r>
              <a:rPr lang="en-US" sz="1800" dirty="0" err="1" smtClean="0"/>
              <a:t>NaMeX</a:t>
            </a:r>
            <a:endParaRPr lang="en-US" sz="1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IXP in Albania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existing IXP: ALB-IX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service</a:t>
            </a:r>
            <a:r>
              <a:rPr lang="en-US" dirty="0" smtClean="0"/>
              <a:t> of </a:t>
            </a:r>
            <a:r>
              <a:rPr lang="en-US" dirty="0" err="1" smtClean="0"/>
              <a:t>ALBtelecom</a:t>
            </a:r>
            <a:r>
              <a:rPr lang="en-US" dirty="0" smtClean="0"/>
              <a:t> (the incumbent)</a:t>
            </a:r>
          </a:p>
          <a:p>
            <a:pPr lvl="1"/>
            <a:r>
              <a:rPr lang="en-US" dirty="0" smtClean="0"/>
              <a:t>8 customers</a:t>
            </a:r>
          </a:p>
          <a:p>
            <a:pPr lvl="1"/>
            <a:r>
              <a:rPr lang="en-US" dirty="0" smtClean="0"/>
              <a:t>Main drawback: lack of trust of ISPs in the incumbent</a:t>
            </a:r>
          </a:p>
          <a:p>
            <a:pPr lvl="2"/>
            <a:r>
              <a:rPr lang="en-US" dirty="0" smtClean="0"/>
              <a:t>Competitor, non-neutral</a:t>
            </a:r>
          </a:p>
          <a:p>
            <a:r>
              <a:rPr lang="en-US" dirty="0" smtClean="0"/>
              <a:t>We are building </a:t>
            </a:r>
            <a:r>
              <a:rPr lang="en-US" dirty="0"/>
              <a:t>a neutral IXP in </a:t>
            </a:r>
            <a:r>
              <a:rPr lang="en-US" dirty="0" smtClean="0"/>
              <a:t>Tirana</a:t>
            </a:r>
          </a:p>
          <a:p>
            <a:pPr lvl="1"/>
            <a:r>
              <a:rPr lang="en-US" dirty="0" smtClean="0"/>
              <a:t>Management</a:t>
            </a:r>
            <a:r>
              <a:rPr lang="en-US" dirty="0"/>
              <a:t>: RASH supported by </a:t>
            </a:r>
            <a:r>
              <a:rPr lang="en-US" dirty="0" err="1"/>
              <a:t>NaMeX</a:t>
            </a:r>
            <a:endParaRPr lang="en-US" dirty="0"/>
          </a:p>
          <a:p>
            <a:pPr lvl="2"/>
            <a:r>
              <a:rPr lang="en-US" dirty="0" smtClean="0"/>
              <a:t>Guaranteed neutrality &amp; experience</a:t>
            </a:r>
          </a:p>
          <a:p>
            <a:pPr lvl="1"/>
            <a:r>
              <a:rPr lang="en-US" dirty="0" smtClean="0"/>
              <a:t>Participation</a:t>
            </a:r>
            <a:r>
              <a:rPr lang="en-US" dirty="0"/>
              <a:t>:</a:t>
            </a:r>
          </a:p>
          <a:p>
            <a:pPr lvl="2"/>
            <a:r>
              <a:rPr lang="en-US" dirty="0" smtClean="0"/>
              <a:t>Several Albanian ISPs are already willing </a:t>
            </a:r>
            <a:r>
              <a:rPr lang="en-US" dirty="0"/>
              <a:t>to get started</a:t>
            </a:r>
          </a:p>
          <a:p>
            <a:pPr lvl="2"/>
            <a:r>
              <a:rPr lang="en-US" dirty="0"/>
              <a:t>Ongoing talks with more </a:t>
            </a:r>
            <a:r>
              <a:rPr lang="en-US" dirty="0" smtClean="0"/>
              <a:t>ISPs </a:t>
            </a:r>
            <a:r>
              <a:rPr lang="en-US" dirty="0"/>
              <a:t>and foreign CDNs and </a:t>
            </a:r>
            <a:r>
              <a:rPr lang="en-US" dirty="0" smtClean="0"/>
              <a:t>OTTs</a:t>
            </a:r>
          </a:p>
          <a:p>
            <a:pPr lvl="1"/>
            <a:r>
              <a:rPr lang="en-US" dirty="0"/>
              <a:t>Equipment: initially donations</a:t>
            </a:r>
          </a:p>
          <a:p>
            <a:pPr lvl="1"/>
            <a:r>
              <a:rPr lang="en-US" dirty="0" smtClean="0"/>
              <a:t>Location</a:t>
            </a:r>
            <a:r>
              <a:rPr lang="en-US" dirty="0"/>
              <a:t>: RASH Data </a:t>
            </a:r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4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Center: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Rruga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Durrësit</a:t>
            </a:r>
            <a:r>
              <a:rPr lang="en-US" dirty="0"/>
              <a:t> (road from center to airport</a:t>
            </a:r>
            <a:r>
              <a:rPr lang="en-US" dirty="0" smtClean="0"/>
              <a:t>), next </a:t>
            </a:r>
            <a:r>
              <a:rPr lang="en-US" dirty="0"/>
              <a:t>to school «</a:t>
            </a:r>
            <a:r>
              <a:rPr lang="en-US" dirty="0" err="1"/>
              <a:t>Qemal</a:t>
            </a:r>
            <a:r>
              <a:rPr lang="en-US" dirty="0"/>
              <a:t> </a:t>
            </a:r>
            <a:r>
              <a:rPr lang="en-US" dirty="0" err="1"/>
              <a:t>Stafa</a:t>
            </a:r>
            <a:r>
              <a:rPr lang="en-US" dirty="0" smtClean="0"/>
              <a:t>»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9869" y="2380862"/>
            <a:ext cx="8956593" cy="3579331"/>
            <a:chOff x="107504" y="3212976"/>
            <a:chExt cx="8956593" cy="35793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3212976"/>
              <a:ext cx="6364305" cy="3579331"/>
            </a:xfrm>
            <a:prstGeom prst="rect">
              <a:avLst/>
            </a:prstGeom>
          </p:spPr>
        </p:pic>
        <p:pic>
          <p:nvPicPr>
            <p:cNvPr id="8" name="Picture 2" descr="E:\Documents\IXP Tirana\Data Center\DataCenter-map-detai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101298"/>
              <a:ext cx="4176464" cy="235203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364088" y="4221088"/>
              <a:ext cx="936104" cy="57606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83968" y="4077072"/>
              <a:ext cx="1080120" cy="14401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283968" y="4797152"/>
              <a:ext cx="1080120" cy="165618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4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smtClean="0"/>
              <a:t>Data Center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76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separate rooms already structured</a:t>
            </a:r>
          </a:p>
          <a:p>
            <a:pPr lvl="1"/>
            <a:r>
              <a:rPr lang="en-US" dirty="0" smtClean="0"/>
              <a:t>Server room</a:t>
            </a:r>
          </a:p>
          <a:p>
            <a:pPr lvl="1"/>
            <a:r>
              <a:rPr lang="en-US" dirty="0" smtClean="0"/>
              <a:t>Carrier / meet-me room</a:t>
            </a:r>
          </a:p>
          <a:p>
            <a:r>
              <a:rPr lang="en-US" dirty="0" smtClean="0"/>
              <a:t>N+1 UPS</a:t>
            </a:r>
          </a:p>
          <a:p>
            <a:r>
              <a:rPr lang="en-US" dirty="0" smtClean="0"/>
              <a:t>Generator</a:t>
            </a:r>
          </a:p>
          <a:p>
            <a:r>
              <a:rPr lang="en-US" dirty="0" smtClean="0"/>
              <a:t>On-site network engineers</a:t>
            </a:r>
          </a:p>
          <a:p>
            <a:r>
              <a:rPr lang="en-US" dirty="0" smtClean="0"/>
              <a:t>ATU fiber </a:t>
            </a:r>
            <a:r>
              <a:rPr lang="en-US" dirty="0"/>
              <a:t>delivered on-site</a:t>
            </a:r>
          </a:p>
          <a:p>
            <a:r>
              <a:rPr lang="en-US" dirty="0"/>
              <a:t>Possibility of other </a:t>
            </a:r>
            <a:r>
              <a:rPr lang="en-US" dirty="0" smtClean="0"/>
              <a:t>fiber access</a:t>
            </a:r>
            <a:endParaRPr lang="en-US" dirty="0"/>
          </a:p>
          <a:p>
            <a:pPr lvl="1"/>
            <a:r>
              <a:rPr lang="en-US" dirty="0" smtClean="0"/>
              <a:t>Location close to main metropolitan fiber networks</a:t>
            </a:r>
          </a:p>
          <a:p>
            <a:pPr lvl="1"/>
            <a:r>
              <a:rPr lang="en-US" dirty="0" smtClean="0"/>
              <a:t>Possibility of separate fiber access from rear street</a:t>
            </a:r>
            <a:endParaRPr lang="en-US" dirty="0"/>
          </a:p>
        </p:txBody>
      </p:sp>
      <p:pic>
        <p:nvPicPr>
          <p:cNvPr id="2050" name="Picture 2" descr="E:\Documents\IXP Tirana\Pre-project\datacenter tir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95400"/>
            <a:ext cx="813649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Keep local traffic local</a:t>
            </a:r>
          </a:p>
          <a:p>
            <a:pPr lvl="1"/>
            <a:r>
              <a:rPr lang="en-US" dirty="0" smtClean="0"/>
              <a:t>Stop long traces and high RTTs!</a:t>
            </a:r>
          </a:p>
          <a:p>
            <a:pPr lvl="1"/>
            <a:r>
              <a:rPr lang="en-US" dirty="0" smtClean="0"/>
              <a:t>Promote locally hosted content</a:t>
            </a:r>
          </a:p>
          <a:p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a catalyst for the development of an ISP community in Albania</a:t>
            </a:r>
          </a:p>
          <a:p>
            <a:pPr lvl="1"/>
            <a:r>
              <a:rPr lang="en-US" dirty="0"/>
              <a:t>Neutral IXP</a:t>
            </a:r>
          </a:p>
          <a:p>
            <a:pPr lvl="1"/>
            <a:r>
              <a:rPr lang="en-US" dirty="0"/>
              <a:t>Network Operators Group</a:t>
            </a:r>
          </a:p>
          <a:p>
            <a:pPr lvl="1"/>
            <a:r>
              <a:rPr lang="en-US" dirty="0"/>
              <a:t>ISP </a:t>
            </a:r>
            <a:r>
              <a:rPr lang="en-US" dirty="0" smtClean="0"/>
              <a:t>Association</a:t>
            </a:r>
          </a:p>
          <a:p>
            <a:r>
              <a:rPr lang="en-US" dirty="0" smtClean="0"/>
              <a:t>We are planning to have an ISP meeting in Sep/Oct in Tirana</a:t>
            </a:r>
          </a:p>
          <a:p>
            <a:pPr lvl="1"/>
            <a:r>
              <a:rPr lang="en-US" dirty="0" smtClean="0"/>
              <a:t>Launch the IXP</a:t>
            </a:r>
          </a:p>
          <a:p>
            <a:pPr lvl="1"/>
            <a:r>
              <a:rPr lang="en-US" dirty="0" smtClean="0"/>
              <a:t>Light the first spark for NOG and ISPA</a:t>
            </a:r>
          </a:p>
          <a:p>
            <a:r>
              <a:rPr lang="en-US" dirty="0" smtClean="0"/>
              <a:t>We are getting a lot of external support</a:t>
            </a:r>
          </a:p>
          <a:p>
            <a:pPr lvl="1"/>
            <a:r>
              <a:rPr lang="en-US" dirty="0" smtClean="0"/>
              <a:t>RIPE NCC</a:t>
            </a:r>
          </a:p>
          <a:p>
            <a:pPr lvl="1"/>
            <a:r>
              <a:rPr lang="en-US" dirty="0" smtClean="0"/>
              <a:t>ISOC</a:t>
            </a:r>
          </a:p>
          <a:p>
            <a:r>
              <a:rPr lang="en-US" b="1" dirty="0" smtClean="0"/>
              <a:t>If you are an Albanian ISP, come talk to us!</a:t>
            </a:r>
            <a:endParaRPr lang="en-US" b="1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343400" y="609600"/>
            <a:ext cx="3532017" cy="1905000"/>
            <a:chOff x="4343400" y="609600"/>
            <a:chExt cx="3532017" cy="1905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609600"/>
              <a:ext cx="3532017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5638800" y="685800"/>
              <a:ext cx="914400" cy="688910"/>
            </a:xfrm>
            <a:prstGeom prst="line">
              <a:avLst/>
            </a:prstGeom>
            <a:ln w="889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638800" y="685800"/>
              <a:ext cx="914400" cy="688910"/>
            </a:xfrm>
            <a:prstGeom prst="line">
              <a:avLst/>
            </a:prstGeom>
            <a:ln w="889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572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Q&amp;A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/>
              <a:t>Arjan</a:t>
            </a:r>
            <a:r>
              <a:rPr lang="it-IT" dirty="0" smtClean="0"/>
              <a:t> </a:t>
            </a:r>
            <a:r>
              <a:rPr lang="it-IT" dirty="0" err="1" smtClean="0"/>
              <a:t>Xhelaj</a:t>
            </a:r>
            <a:r>
              <a:rPr lang="it-IT" dirty="0" smtClean="0"/>
              <a:t> – </a:t>
            </a:r>
            <a:r>
              <a:rPr lang="it-IT" dirty="0" smtClean="0">
                <a:hlinkClick r:id="rId2"/>
              </a:rPr>
              <a:t>arjanxhelaj@rash.al</a:t>
            </a:r>
            <a:r>
              <a:rPr lang="it-IT" dirty="0" smtClean="0"/>
              <a:t> </a:t>
            </a:r>
            <a:endParaRPr lang="it-IT" dirty="0"/>
          </a:p>
          <a:p>
            <a:r>
              <a:rPr lang="it-IT" dirty="0" smtClean="0"/>
              <a:t>Daniele Arena – </a:t>
            </a:r>
            <a:r>
              <a:rPr lang="it-IT" dirty="0" smtClean="0">
                <a:hlinkClick r:id="rId3"/>
              </a:rPr>
              <a:t>d.arena@namex.it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4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RASH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419600"/>
          </a:xfrm>
        </p:spPr>
        <p:txBody>
          <a:bodyPr/>
          <a:lstStyle/>
          <a:p>
            <a:r>
              <a:rPr lang="en-US" dirty="0" smtClean="0"/>
              <a:t>Albanian NREN</a:t>
            </a:r>
          </a:p>
          <a:p>
            <a:r>
              <a:rPr lang="en-US" dirty="0" smtClean="0"/>
              <a:t>Founded in 2012</a:t>
            </a:r>
          </a:p>
          <a:p>
            <a:r>
              <a:rPr lang="en-US" dirty="0" smtClean="0"/>
              <a:t>Mission:</a:t>
            </a:r>
          </a:p>
          <a:p>
            <a:pPr lvl="1"/>
            <a:r>
              <a:rPr lang="en-US" dirty="0" smtClean="0"/>
              <a:t>Connect Albanian public universities to GEANT and to the Internet</a:t>
            </a:r>
          </a:p>
          <a:p>
            <a:pPr lvl="1"/>
            <a:r>
              <a:rPr lang="en-US" dirty="0" smtClean="0"/>
              <a:t>Provide services to universities</a:t>
            </a:r>
          </a:p>
          <a:p>
            <a:pPr lvl="2"/>
            <a:r>
              <a:rPr lang="en-US" dirty="0" smtClean="0"/>
              <a:t>Software for administration, accounting, HR</a:t>
            </a:r>
          </a:p>
          <a:p>
            <a:pPr lvl="2"/>
            <a:r>
              <a:rPr lang="en-US" dirty="0" smtClean="0"/>
              <a:t>Portals for professors and students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  <p:pic>
        <p:nvPicPr>
          <p:cNvPr id="1026" name="Picture 2" descr="https://www.rash.al/wp-content/uploads/2014/10/rash-infra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59" y="1752600"/>
            <a:ext cx="448654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2"/>
          <a:stretch/>
        </p:blipFill>
        <p:spPr>
          <a:xfrm>
            <a:off x="-9331" y="401216"/>
            <a:ext cx="9144000" cy="5464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NaMeX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Neutral</a:t>
            </a:r>
            <a:r>
              <a:rPr lang="en-US" dirty="0"/>
              <a:t>, non-profit, </a:t>
            </a:r>
            <a:r>
              <a:rPr lang="en-US" dirty="0" smtClean="0"/>
              <a:t>member-based IXP</a:t>
            </a:r>
            <a:endParaRPr lang="en-US" dirty="0"/>
          </a:p>
          <a:p>
            <a:r>
              <a:rPr lang="en-US" dirty="0"/>
              <a:t>Based in Rome, Italy</a:t>
            </a:r>
          </a:p>
          <a:p>
            <a:r>
              <a:rPr lang="en-US" dirty="0" smtClean="0"/>
              <a:t>Founded </a:t>
            </a:r>
            <a:r>
              <a:rPr lang="en-US" dirty="0"/>
              <a:t>in 1995, established as a consortium in </a:t>
            </a:r>
            <a:r>
              <a:rPr lang="en-US" dirty="0" smtClean="0"/>
              <a:t>2001</a:t>
            </a:r>
            <a:endParaRPr lang="en-US" dirty="0"/>
          </a:p>
          <a:p>
            <a:r>
              <a:rPr lang="en-US" dirty="0"/>
              <a:t>74 members</a:t>
            </a:r>
          </a:p>
          <a:p>
            <a:pPr lvl="1"/>
            <a:r>
              <a:rPr lang="en-US" dirty="0"/>
              <a:t>National/International carriers</a:t>
            </a:r>
          </a:p>
          <a:p>
            <a:pPr lvl="1"/>
            <a:r>
              <a:rPr lang="en-US" dirty="0"/>
              <a:t>CDNs/OTT</a:t>
            </a:r>
          </a:p>
          <a:p>
            <a:pPr lvl="1"/>
            <a:r>
              <a:rPr lang="en-US" dirty="0"/>
              <a:t>Local ISPs</a:t>
            </a:r>
          </a:p>
          <a:p>
            <a:pPr lvl="1"/>
            <a:r>
              <a:rPr lang="en-US" dirty="0" smtClean="0"/>
              <a:t>NREN </a:t>
            </a:r>
            <a:r>
              <a:rPr lang="en-US" dirty="0"/>
              <a:t>and </a:t>
            </a:r>
            <a:r>
              <a:rPr lang="en-US" dirty="0" smtClean="0"/>
              <a:t>NGOs</a:t>
            </a:r>
            <a:endParaRPr lang="en-US" dirty="0"/>
          </a:p>
          <a:p>
            <a:r>
              <a:rPr lang="en-US" dirty="0"/>
              <a:t>Public peering, colocation and meet-me </a:t>
            </a:r>
            <a:r>
              <a:rPr lang="en-US" dirty="0" smtClean="0"/>
              <a:t>room</a:t>
            </a:r>
            <a:endParaRPr lang="en-US" dirty="0"/>
          </a:p>
          <a:p>
            <a:r>
              <a:rPr lang="en-US" dirty="0"/>
              <a:t>~40Gbps publicly exchanged </a:t>
            </a:r>
            <a:r>
              <a:rPr lang="en-US" dirty="0" smtClean="0"/>
              <a:t>traffic</a:t>
            </a:r>
            <a:endParaRPr lang="en-US" dirty="0"/>
          </a:p>
          <a:p>
            <a:r>
              <a:rPr lang="en-US" dirty="0"/>
              <a:t>Second largest IXP in </a:t>
            </a:r>
            <a:r>
              <a:rPr lang="en-US" dirty="0" smtClean="0"/>
              <a:t>Italy</a:t>
            </a:r>
          </a:p>
          <a:p>
            <a:r>
              <a:rPr lang="en-US" dirty="0"/>
              <a:t>Mission: To promote and facilitate the interconnection of networks and networking </a:t>
            </a:r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6" t="19796" r="37551"/>
          <a:stretch/>
        </p:blipFill>
        <p:spPr>
          <a:xfrm>
            <a:off x="4156488" y="1671151"/>
            <a:ext cx="4497355" cy="412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does local Albanian traffic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657600" cy="434644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Shkodër</a:t>
            </a:r>
            <a:r>
              <a:rPr lang="en-US" dirty="0"/>
              <a:t> to </a:t>
            </a:r>
            <a:r>
              <a:rPr lang="en-US" dirty="0" smtClean="0"/>
              <a:t>Tirana: 70 km</a:t>
            </a:r>
          </a:p>
          <a:p>
            <a:r>
              <a:rPr lang="en-US" dirty="0" err="1" smtClean="0"/>
              <a:t>Traceroute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Athens</a:t>
            </a:r>
            <a:endParaRPr lang="en-US" dirty="0"/>
          </a:p>
          <a:p>
            <a:pPr lvl="1"/>
            <a:r>
              <a:rPr lang="en-US" dirty="0" smtClean="0"/>
              <a:t>London</a:t>
            </a:r>
          </a:p>
          <a:p>
            <a:pPr lvl="1"/>
            <a:r>
              <a:rPr lang="en-US" dirty="0" smtClean="0"/>
              <a:t>Amsterdam</a:t>
            </a:r>
            <a:endParaRPr lang="en-US" dirty="0"/>
          </a:p>
          <a:p>
            <a:pPr lvl="1"/>
            <a:r>
              <a:rPr lang="en-US" dirty="0"/>
              <a:t>Hamburg</a:t>
            </a:r>
          </a:p>
          <a:p>
            <a:pPr lvl="1"/>
            <a:r>
              <a:rPr lang="en-US" dirty="0"/>
              <a:t>Prague</a:t>
            </a:r>
          </a:p>
          <a:p>
            <a:pPr lvl="1"/>
            <a:r>
              <a:rPr lang="en-US" dirty="0" smtClean="0"/>
              <a:t>Bratislava</a:t>
            </a:r>
            <a:endParaRPr lang="en-US" dirty="0"/>
          </a:p>
          <a:p>
            <a:pPr lvl="1"/>
            <a:r>
              <a:rPr lang="en-US" dirty="0"/>
              <a:t>Budapest</a:t>
            </a:r>
          </a:p>
          <a:p>
            <a:pPr lvl="1"/>
            <a:r>
              <a:rPr lang="en-US" dirty="0" smtClean="0"/>
              <a:t>Belgrade</a:t>
            </a:r>
          </a:p>
          <a:p>
            <a:pPr lvl="1"/>
            <a:r>
              <a:rPr lang="en-US" dirty="0" err="1" smtClean="0"/>
              <a:t>Podgorica</a:t>
            </a:r>
            <a:endParaRPr lang="en-US" dirty="0" smtClean="0"/>
          </a:p>
          <a:p>
            <a:r>
              <a:rPr lang="en-US" dirty="0" smtClean="0"/>
              <a:t>RTT: 108.7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6" t="38952" r="23361" b="-1"/>
          <a:stretch/>
        </p:blipFill>
        <p:spPr>
          <a:xfrm>
            <a:off x="4114800" y="1524000"/>
            <a:ext cx="4580733" cy="4419600"/>
          </a:xfrm>
          <a:prstGeom prst="rect">
            <a:avLst/>
          </a:prstGeom>
        </p:spPr>
      </p:pic>
      <p:sp>
        <p:nvSpPr>
          <p:cNvPr id="9" name="Shape 137"/>
          <p:cNvSpPr/>
          <p:nvPr/>
        </p:nvSpPr>
        <p:spPr>
          <a:xfrm>
            <a:off x="2590800" y="6111389"/>
            <a:ext cx="4419600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>
              <a:defRPr sz="2600"/>
            </a:lvl1pPr>
          </a:lstStyle>
          <a:p>
            <a:pPr algn="ctr"/>
            <a:r>
              <a:rPr lang="en-US" sz="1200" dirty="0" smtClean="0"/>
              <a:t>(Made with RIPE Atlas)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799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2" t="15949" r="30521"/>
          <a:stretch/>
        </p:blipFill>
        <p:spPr>
          <a:xfrm>
            <a:off x="5248275" y="1524000"/>
            <a:ext cx="3286125" cy="43231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495800" cy="4346448"/>
          </a:xfrm>
        </p:spPr>
        <p:txBody>
          <a:bodyPr>
            <a:normAutofit/>
          </a:bodyPr>
          <a:lstStyle/>
          <a:p>
            <a:r>
              <a:rPr lang="en-US" dirty="0" err="1"/>
              <a:t>Kukës</a:t>
            </a:r>
            <a:r>
              <a:rPr lang="en-US" dirty="0"/>
              <a:t> to </a:t>
            </a:r>
            <a:r>
              <a:rPr lang="en-US" dirty="0" smtClean="0"/>
              <a:t>Tirana: 100 km</a:t>
            </a:r>
            <a:endParaRPr lang="en-US" dirty="0"/>
          </a:p>
          <a:p>
            <a:r>
              <a:rPr lang="en-US" dirty="0" err="1" smtClean="0"/>
              <a:t>Traceroute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Vienna</a:t>
            </a:r>
            <a:endParaRPr lang="en-US" dirty="0"/>
          </a:p>
          <a:p>
            <a:pPr lvl="1"/>
            <a:r>
              <a:rPr lang="en-US" dirty="0"/>
              <a:t>Bratislava</a:t>
            </a:r>
          </a:p>
          <a:p>
            <a:pPr lvl="1"/>
            <a:r>
              <a:rPr lang="en-US" dirty="0"/>
              <a:t>Budapest</a:t>
            </a:r>
          </a:p>
          <a:p>
            <a:pPr lvl="1"/>
            <a:r>
              <a:rPr lang="en-US" dirty="0"/>
              <a:t>Belgrade</a:t>
            </a:r>
          </a:p>
          <a:p>
            <a:pPr lvl="1"/>
            <a:r>
              <a:rPr lang="en-US" dirty="0" err="1" smtClean="0"/>
              <a:t>Podgorica</a:t>
            </a:r>
            <a:endParaRPr lang="en-US" dirty="0" smtClean="0"/>
          </a:p>
          <a:p>
            <a:r>
              <a:rPr lang="en-US" dirty="0" smtClean="0"/>
              <a:t>RTT: 33.7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Where does local Albanian traffic go?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6" t="33495" r="25691"/>
          <a:stretch/>
        </p:blipFill>
        <p:spPr>
          <a:xfrm>
            <a:off x="5064776" y="1448992"/>
            <a:ext cx="3545824" cy="4494608"/>
          </a:xfrm>
          <a:prstGeom prst="rect">
            <a:avLst/>
          </a:prstGeom>
        </p:spPr>
      </p:pic>
      <p:sp>
        <p:nvSpPr>
          <p:cNvPr id="12" name="Shape 137"/>
          <p:cNvSpPr/>
          <p:nvPr/>
        </p:nvSpPr>
        <p:spPr>
          <a:xfrm>
            <a:off x="2590800" y="6111389"/>
            <a:ext cx="4419600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>
              <a:defRPr sz="2600"/>
            </a:lvl1pPr>
          </a:lstStyle>
          <a:p>
            <a:pPr algn="ctr"/>
            <a:r>
              <a:rPr lang="en-US" sz="1200" dirty="0" smtClean="0"/>
              <a:t>(Made with RIPE Atlas)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25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7" t="14014" r="36140"/>
          <a:stretch/>
        </p:blipFill>
        <p:spPr>
          <a:xfrm>
            <a:off x="5076825" y="1460757"/>
            <a:ext cx="3686175" cy="44227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495800" cy="43464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Albanian-language traffic includes Kosovo</a:t>
            </a:r>
          </a:p>
          <a:p>
            <a:r>
              <a:rPr lang="en-US" dirty="0" err="1" smtClean="0"/>
              <a:t>Prishtina</a:t>
            </a:r>
            <a:r>
              <a:rPr lang="en-US" dirty="0" smtClean="0"/>
              <a:t> to Tirana: 185 km</a:t>
            </a:r>
            <a:endParaRPr lang="en-US" dirty="0"/>
          </a:p>
          <a:p>
            <a:r>
              <a:rPr lang="en-US" dirty="0" err="1" smtClean="0"/>
              <a:t>Traceroute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Milan</a:t>
            </a:r>
            <a:endParaRPr lang="en-US" dirty="0"/>
          </a:p>
          <a:p>
            <a:pPr lvl="1"/>
            <a:r>
              <a:rPr lang="en-US" dirty="0"/>
              <a:t>Frankfurt</a:t>
            </a:r>
          </a:p>
          <a:p>
            <a:pPr lvl="1"/>
            <a:r>
              <a:rPr lang="en-US" dirty="0"/>
              <a:t>Munich</a:t>
            </a:r>
          </a:p>
          <a:p>
            <a:pPr lvl="1"/>
            <a:r>
              <a:rPr lang="en-US" dirty="0"/>
              <a:t>Vienna</a:t>
            </a:r>
          </a:p>
          <a:p>
            <a:pPr lvl="1"/>
            <a:r>
              <a:rPr lang="en-US" dirty="0"/>
              <a:t>Sofia</a:t>
            </a:r>
          </a:p>
          <a:p>
            <a:pPr lvl="1"/>
            <a:r>
              <a:rPr lang="en-US" dirty="0" smtClean="0"/>
              <a:t>Skopje</a:t>
            </a:r>
          </a:p>
          <a:p>
            <a:r>
              <a:rPr lang="en-US" dirty="0" smtClean="0"/>
              <a:t>RTT: 71.3 </a:t>
            </a:r>
            <a:r>
              <a:rPr lang="en-US" dirty="0" err="1" smtClean="0"/>
              <a:t>ms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Where does local Albanian traffic go?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1" t="43806" r="25369"/>
          <a:stretch/>
        </p:blipFill>
        <p:spPr>
          <a:xfrm>
            <a:off x="5025864" y="1371600"/>
            <a:ext cx="3813336" cy="4538304"/>
          </a:xfrm>
          <a:prstGeom prst="rect">
            <a:avLst/>
          </a:prstGeom>
        </p:spPr>
      </p:pic>
      <p:sp>
        <p:nvSpPr>
          <p:cNvPr id="10" name="Shape 137"/>
          <p:cNvSpPr/>
          <p:nvPr/>
        </p:nvSpPr>
        <p:spPr>
          <a:xfrm>
            <a:off x="2590800" y="6111389"/>
            <a:ext cx="4419600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>
              <a:defRPr sz="2600"/>
            </a:lvl1pPr>
          </a:lstStyle>
          <a:p>
            <a:pPr algn="ctr"/>
            <a:r>
              <a:rPr lang="en-US" sz="1200" dirty="0" smtClean="0"/>
              <a:t>(Made with RIPE Atlas)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68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Where does local Albanian traffic go?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387" r="51956"/>
          <a:stretch/>
        </p:blipFill>
        <p:spPr>
          <a:xfrm>
            <a:off x="2092186" y="1668179"/>
            <a:ext cx="5416827" cy="4351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" t="33764" r="53368" b="213"/>
          <a:stretch/>
        </p:blipFill>
        <p:spPr>
          <a:xfrm>
            <a:off x="31102" y="2593910"/>
            <a:ext cx="4133461" cy="3395856"/>
          </a:xfrm>
          <a:prstGeom prst="rect">
            <a:avLst/>
          </a:prstGeom>
        </p:spPr>
      </p:pic>
      <p:sp>
        <p:nvSpPr>
          <p:cNvPr id="10" name="Shape 137"/>
          <p:cNvSpPr/>
          <p:nvPr/>
        </p:nvSpPr>
        <p:spPr>
          <a:xfrm>
            <a:off x="152399" y="1219200"/>
            <a:ext cx="7356613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>
              <a:defRPr sz="2600"/>
            </a:lvl1pPr>
          </a:lstStyle>
          <a:p>
            <a:pPr algn="l"/>
            <a:r>
              <a:rPr lang="en-US" sz="1400" dirty="0" smtClean="0"/>
              <a:t>A map of </a:t>
            </a:r>
            <a:r>
              <a:rPr lang="en-US" sz="1400" dirty="0" err="1" smtClean="0"/>
              <a:t>traceroutes</a:t>
            </a:r>
            <a:r>
              <a:rPr lang="en-US" sz="1400" dirty="0" smtClean="0"/>
              <a:t> between Atlas probes in Albania (courtesy </a:t>
            </a:r>
            <a:r>
              <a:rPr lang="en-US" sz="1400" dirty="0" err="1" smtClean="0"/>
              <a:t>ixp</a:t>
            </a:r>
            <a:r>
              <a:rPr lang="en-US" sz="1400" dirty="0" smtClean="0"/>
              <a:t>-country-</a:t>
            </a:r>
            <a:r>
              <a:rPr lang="en-US" sz="1400" dirty="0" err="1" smtClean="0"/>
              <a:t>jedi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56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Albanian ISP/Internet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Albania is an ISP-rich environment: 51 ASNs</a:t>
            </a:r>
          </a:p>
          <a:p>
            <a:pPr lvl="1"/>
            <a:r>
              <a:rPr lang="en-US" dirty="0" smtClean="0"/>
              <a:t>Comparison: 36 MK, 14 ME, 145 GR, 151 RS</a:t>
            </a:r>
          </a:p>
          <a:p>
            <a:pPr lvl="1"/>
            <a:r>
              <a:rPr lang="en-US" dirty="0" smtClean="0"/>
              <a:t>661 IPv4 Routes</a:t>
            </a:r>
          </a:p>
          <a:p>
            <a:pPr lvl="1"/>
            <a:r>
              <a:rPr lang="en-US" dirty="0"/>
              <a:t>3</a:t>
            </a:r>
            <a:r>
              <a:rPr lang="en-US" dirty="0" smtClean="0"/>
              <a:t>3 IPv6 Routes</a:t>
            </a:r>
          </a:p>
          <a:p>
            <a:r>
              <a:rPr lang="en-US" dirty="0" smtClean="0"/>
              <a:t>39 ASNs with </a:t>
            </a:r>
            <a:r>
              <a:rPr lang="en-US" dirty="0"/>
              <a:t>no peering to speak </a:t>
            </a:r>
            <a:r>
              <a:rPr lang="en-US" dirty="0" smtClean="0"/>
              <a:t>of</a:t>
            </a:r>
          </a:p>
          <a:p>
            <a:pPr lvl="1"/>
            <a:r>
              <a:rPr lang="en-US" dirty="0" smtClean="0"/>
              <a:t>i.e. 3 IPv4 “adjacencies” (i.e. </a:t>
            </a:r>
            <a:r>
              <a:rPr lang="en-US" dirty="0" err="1" smtClean="0"/>
              <a:t>peerings</a:t>
            </a:r>
            <a:r>
              <a:rPr lang="en-US" dirty="0" smtClean="0"/>
              <a:t> + transits) or less</a:t>
            </a:r>
          </a:p>
          <a:p>
            <a:pPr lvl="1"/>
            <a:r>
              <a:rPr lang="en-US" dirty="0" smtClean="0"/>
              <a:t>77% of total</a:t>
            </a:r>
          </a:p>
          <a:p>
            <a:pPr lvl="1"/>
            <a:r>
              <a:rPr lang="en-US" dirty="0" smtClean="0"/>
              <a:t>Only 6 with 7+ adjacencies (i.e. “active” peering)</a:t>
            </a:r>
          </a:p>
          <a:p>
            <a:r>
              <a:rPr lang="en-US" dirty="0" smtClean="0"/>
              <a:t>About 17,000 .al domains registered</a:t>
            </a:r>
          </a:p>
          <a:p>
            <a:r>
              <a:rPr lang="en-US" dirty="0" smtClean="0"/>
              <a:t>Most local-content websites are hosted abroad</a:t>
            </a:r>
          </a:p>
          <a:p>
            <a:pPr lvl="1"/>
            <a:r>
              <a:rPr lang="en-US" b="1" u="sng" dirty="0" smtClean="0"/>
              <a:t>None</a:t>
            </a:r>
            <a:r>
              <a:rPr lang="en-US" dirty="0" smtClean="0"/>
              <a:t> of the top 20 </a:t>
            </a:r>
            <a:r>
              <a:rPr lang="en-US" dirty="0"/>
              <a:t>Albanian sites </a:t>
            </a:r>
            <a:r>
              <a:rPr lang="en-US" dirty="0" smtClean="0"/>
              <a:t>is hosted inside the country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  <p:sp>
        <p:nvSpPr>
          <p:cNvPr id="8" name="Shape 137"/>
          <p:cNvSpPr/>
          <p:nvPr/>
        </p:nvSpPr>
        <p:spPr>
          <a:xfrm>
            <a:off x="2590800" y="6111389"/>
            <a:ext cx="4419600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just">
              <a:defRPr sz="2600"/>
            </a:lvl1pPr>
          </a:lstStyle>
          <a:p>
            <a:pPr algn="ctr"/>
            <a:r>
              <a:rPr lang="en-US" sz="1200" dirty="0"/>
              <a:t>(Sources: HE, </a:t>
            </a:r>
            <a:r>
              <a:rPr lang="en-US" sz="1200" dirty="0" err="1"/>
              <a:t>DomainTools</a:t>
            </a:r>
            <a:r>
              <a:rPr lang="en-US" sz="1200" dirty="0"/>
              <a:t>, </a:t>
            </a:r>
            <a:r>
              <a:rPr lang="en-US" sz="1200" dirty="0" err="1"/>
              <a:t>Alexa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042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Albanian content hosted abroad?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RIPE SEE6, 12 June 2017, Budva</a:t>
            </a:r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138451"/>
              </p:ext>
            </p:extLst>
          </p:nvPr>
        </p:nvGraphicFramePr>
        <p:xfrm>
          <a:off x="457200" y="16002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04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3496</TotalTime>
  <Words>698</Words>
  <Application>Microsoft Office PowerPoint</Application>
  <PresentationFormat>On-screen Show (4:3)</PresentationFormat>
  <Paragraphs>139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Neutral IXP in Albania</vt:lpstr>
      <vt:lpstr>About RASH</vt:lpstr>
      <vt:lpstr>About NaMeX</vt:lpstr>
      <vt:lpstr>Where does local Albanian traffic go?</vt:lpstr>
      <vt:lpstr>Where does local Albanian traffic go?</vt:lpstr>
      <vt:lpstr>Where does local Albanian traffic go?</vt:lpstr>
      <vt:lpstr>Where does local Albanian traffic go?</vt:lpstr>
      <vt:lpstr>Albanian ISP/Internet Situation</vt:lpstr>
      <vt:lpstr>Why is Albanian content hosted abroad?</vt:lpstr>
      <vt:lpstr>IXP in Albania</vt:lpstr>
      <vt:lpstr>Data Center: Location</vt:lpstr>
      <vt:lpstr>Data Center Features</vt:lpstr>
      <vt:lpstr>Our goals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Project: IXP Tirana</dc:title>
  <dc:creator>Daniele</dc:creator>
  <cp:lastModifiedBy>Daniele Arena</cp:lastModifiedBy>
  <cp:revision>287</cp:revision>
  <dcterms:created xsi:type="dcterms:W3CDTF">2006-08-16T00:00:00Z</dcterms:created>
  <dcterms:modified xsi:type="dcterms:W3CDTF">2017-06-12T07:31:06Z</dcterms:modified>
</cp:coreProperties>
</file>