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15"/>
  </p:notesMasterIdLst>
  <p:sldIdLst>
    <p:sldId id="256" r:id="rId2"/>
    <p:sldId id="257" r:id="rId3"/>
    <p:sldId id="263" r:id="rId4"/>
    <p:sldId id="264" r:id="rId5"/>
    <p:sldId id="260" r:id="rId6"/>
    <p:sldId id="262" r:id="rId7"/>
    <p:sldId id="259" r:id="rId8"/>
    <p:sldId id="265" r:id="rId9"/>
    <p:sldId id="268" r:id="rId10"/>
    <p:sldId id="269" r:id="rId11"/>
    <p:sldId id="266" r:id="rId12"/>
    <p:sldId id="270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E207-DA6C-2E4D-B7E7-94CCBE363D80}" type="datetimeFigureOut">
              <a:rPr lang="en-US" smtClean="0"/>
              <a:t>6/12/17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ED539-C26B-1D4D-9489-F9B0C20A8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6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ED539-C26B-1D4D-9489-F9B0C20A82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8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1" y="-5758"/>
            <a:ext cx="4254675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308472" y="-21511"/>
            <a:ext cx="2921128" cy="204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9154" y="543108"/>
            <a:ext cx="2133600" cy="750981"/>
          </a:xfrm>
          <a:ln w="25400">
            <a:solidFill>
              <a:schemeClr val="bg1"/>
            </a:solidFill>
          </a:ln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 dirty="0" smtClean="0"/>
              <a:t>7 June 2017</a:t>
            </a:r>
          </a:p>
          <a:p>
            <a:r>
              <a:rPr lang="en-US" dirty="0" smtClean="0"/>
              <a:t>14:00 </a:t>
            </a:r>
            <a:r>
              <a:rPr lang="mr-IN" dirty="0" smtClean="0"/>
              <a:t>–</a:t>
            </a:r>
            <a:r>
              <a:rPr lang="en-US" dirty="0" smtClean="0"/>
              <a:t> 15:30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9096" y="6034722"/>
            <a:ext cx="3502152" cy="365125"/>
          </a:xfrm>
        </p:spPr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eurodigwiki.org</a:t>
            </a:r>
            <a:r>
              <a:rPr lang="en-US" dirty="0" smtClean="0"/>
              <a:t>/wiki/WS_11_2017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4950" y="6486937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http://</a:t>
            </a:r>
            <a:r>
              <a:rPr lang="en-US" dirty="0" err="1" smtClean="0"/>
              <a:t>eurodigwiki.org</a:t>
            </a:r>
            <a:r>
              <a:rPr lang="en-US" dirty="0" smtClean="0"/>
              <a:t>/wiki/WS_11_2017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1665" y="2952015"/>
            <a:ext cx="4453539" cy="2357035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Sustainability is good for the Internet (and business too!)</a:t>
            </a:r>
            <a:endParaRPr lang="en-US" sz="44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649686" y="548988"/>
            <a:ext cx="2133600" cy="750981"/>
          </a:xfrm>
          <a:ln w="25400">
            <a:noFill/>
          </a:ln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 dirty="0" smtClean="0"/>
              <a:t>12 June 2017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056" y="3529488"/>
            <a:ext cx="39523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 smtClean="0"/>
              <a:t>Michael J. Oghia</a:t>
            </a:r>
          </a:p>
          <a:p>
            <a:pPr algn="ctr"/>
            <a:r>
              <a:rPr lang="en-US" sz="2500" dirty="0" smtClean="0"/>
              <a:t>Independent </a:t>
            </a:r>
            <a:r>
              <a:rPr lang="en-US" sz="2500" dirty="0" smtClean="0"/>
              <a:t>consultant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258621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2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3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3994" y="6355048"/>
            <a:ext cx="29119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Source: Mike Hazas,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02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41616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ARMIX as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63465"/>
            <a:ext cx="7628578" cy="3508977"/>
          </a:xfrm>
        </p:spPr>
        <p:txBody>
          <a:bodyPr>
            <a:noAutofit/>
          </a:bodyPr>
          <a:lstStyle/>
          <a:p>
            <a:r>
              <a:rPr lang="en-US" sz="2800" dirty="0" smtClean="0"/>
              <a:t> Armenian Internet exchange </a:t>
            </a:r>
          </a:p>
          <a:p>
            <a:pPr marL="68580" indent="0">
              <a:buNone/>
            </a:pPr>
            <a:endParaRPr lang="en-US" sz="1200" dirty="0" smtClean="0"/>
          </a:p>
          <a:p>
            <a:pPr marL="68580" indent="0">
              <a:buNone/>
            </a:pPr>
            <a:endParaRPr lang="en-US" sz="1200" dirty="0" smtClean="0"/>
          </a:p>
          <a:p>
            <a:r>
              <a:rPr lang="en-US" sz="2800" dirty="0" smtClean="0"/>
              <a:t> Integrate </a:t>
            </a:r>
            <a:r>
              <a:rPr lang="en-US" sz="2800" dirty="0"/>
              <a:t>renewable </a:t>
            </a:r>
            <a:r>
              <a:rPr lang="en-US" sz="2800" dirty="0" smtClean="0"/>
              <a:t>energy, promote </a:t>
            </a:r>
            <a:r>
              <a:rPr lang="en-US" sz="2800" dirty="0"/>
              <a:t>green energy </a:t>
            </a:r>
            <a:r>
              <a:rPr lang="en-US" sz="2800" dirty="0" smtClean="0"/>
              <a:t>solutions, and reduce </a:t>
            </a:r>
            <a:r>
              <a:rPr lang="en-US" sz="2800" dirty="0"/>
              <a:t>their electricity </a:t>
            </a:r>
            <a:r>
              <a:rPr lang="en-US" sz="2800" dirty="0" smtClean="0"/>
              <a:t>costs &amp; consumption</a:t>
            </a:r>
          </a:p>
          <a:p>
            <a:pPr marL="68580" indent="0">
              <a:buNone/>
            </a:pPr>
            <a:endParaRPr lang="en-US" sz="1200" dirty="0" smtClean="0"/>
          </a:p>
          <a:p>
            <a:pPr marL="68580" indent="0">
              <a:buNone/>
            </a:pPr>
            <a:endParaRPr lang="en-US" sz="1200" dirty="0"/>
          </a:p>
          <a:p>
            <a:r>
              <a:rPr lang="en-US" sz="2800" dirty="0" smtClean="0"/>
              <a:t> ISOC donated 18 solar panels (</a:t>
            </a:r>
            <a:r>
              <a:rPr lang="en-US" sz="2800" dirty="0"/>
              <a:t>≈</a:t>
            </a:r>
            <a:r>
              <a:rPr lang="en-US" sz="2800" dirty="0" smtClean="0"/>
              <a:t> 4 kW)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017" y="6522994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2993" y="5972681"/>
            <a:ext cx="719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internetsociety.org</a:t>
            </a:r>
            <a:r>
              <a:rPr lang="en-US" dirty="0"/>
              <a:t>/blog/development/2017/06/</a:t>
            </a:r>
            <a:r>
              <a:rPr lang="en-US" dirty="0" err="1"/>
              <a:t>armix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591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41616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ARMIX as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255000"/>
            <a:ext cx="7628578" cy="3508977"/>
          </a:xfrm>
        </p:spPr>
        <p:txBody>
          <a:bodyPr>
            <a:noAutofit/>
          </a:bodyPr>
          <a:lstStyle/>
          <a:p>
            <a:r>
              <a:rPr lang="en-US" sz="2800" dirty="0"/>
              <a:t> </a:t>
            </a:r>
            <a:r>
              <a:rPr lang="en-US" sz="2800" b="1" dirty="0" smtClean="0"/>
              <a:t>Their </a:t>
            </a:r>
            <a:r>
              <a:rPr lang="en-US" sz="2800" b="1" dirty="0"/>
              <a:t>electricity costs have dropped </a:t>
            </a:r>
            <a:r>
              <a:rPr lang="en-US" sz="2800" b="1" dirty="0" smtClean="0"/>
              <a:t>by more </a:t>
            </a:r>
            <a:r>
              <a:rPr lang="en-US" sz="2800" b="1" dirty="0"/>
              <a:t>than 30</a:t>
            </a:r>
            <a:r>
              <a:rPr lang="en-US" sz="2800" b="1" dirty="0" smtClean="0"/>
              <a:t>%, &amp; less reliance on nonrenewable energy sources</a:t>
            </a:r>
          </a:p>
          <a:p>
            <a:endParaRPr lang="en-US" sz="2800" b="1" dirty="0"/>
          </a:p>
          <a:p>
            <a:r>
              <a:rPr lang="en-US" sz="2800" dirty="0" smtClean="0"/>
              <a:t> Example of enabling government  policy-making, effective public-private partnerships, &amp; sustainable planning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017" y="6522994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2993" y="5972681"/>
            <a:ext cx="719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internetsociety.org</a:t>
            </a:r>
            <a:r>
              <a:rPr lang="en-US" dirty="0"/>
              <a:t>/blog/development/2017/06/</a:t>
            </a:r>
            <a:r>
              <a:rPr lang="en-US" dirty="0" err="1"/>
              <a:t>armix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91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endParaRPr lang="en-US" dirty="0" smtClean="0"/>
          </a:p>
          <a:p>
            <a:pPr marL="68580" indent="0" algn="ctr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dirty="0" smtClean="0"/>
              <a:t>Michael J. Oghia</a:t>
            </a:r>
          </a:p>
          <a:p>
            <a:pPr marL="68580" indent="0" algn="ctr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dirty="0" err="1" smtClean="0"/>
              <a:t>mike.oghia@gmail.com</a:t>
            </a: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@mikeoghia</a:t>
            </a:r>
          </a:p>
          <a:p>
            <a:pPr marL="68580" indent="0" algn="ctr">
              <a:buNone/>
            </a:pPr>
            <a:r>
              <a:rPr lang="en-US" dirty="0" smtClean="0"/>
              <a:t>in/mikeoghia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Thank you!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325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0942" y="28261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849" y="2354094"/>
            <a:ext cx="826955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We cannot legitimately </a:t>
            </a:r>
            <a:endParaRPr lang="en-US" sz="4000" dirty="0" smtClean="0"/>
          </a:p>
          <a:p>
            <a:pPr algn="ctr"/>
            <a:r>
              <a:rPr lang="en-US" sz="4000" dirty="0" smtClean="0"/>
              <a:t>discuss </a:t>
            </a:r>
            <a:r>
              <a:rPr lang="en-US" sz="4000" b="1" dirty="0" smtClean="0">
                <a:solidFill>
                  <a:schemeClr val="accent1"/>
                </a:solidFill>
              </a:rPr>
              <a:t>Internet access </a:t>
            </a:r>
          </a:p>
          <a:p>
            <a:pPr algn="ctr"/>
            <a:r>
              <a:rPr lang="en-US" sz="4000" dirty="0" smtClean="0"/>
              <a:t>without addressing </a:t>
            </a:r>
            <a:r>
              <a:rPr lang="en-US" sz="4000" b="1" dirty="0" smtClean="0">
                <a:solidFill>
                  <a:srgbClr val="94C600"/>
                </a:solidFill>
              </a:rPr>
              <a:t>sustainability</a:t>
            </a:r>
          </a:p>
          <a:p>
            <a:pPr algn="ctr"/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3855525" y="6481517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7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638639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sustainable access?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5931" y="2615881"/>
            <a:ext cx="73279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The ability for any </a:t>
            </a:r>
            <a:endParaRPr lang="en-US" sz="4400" dirty="0" smtClean="0"/>
          </a:p>
          <a:p>
            <a:pPr algn="ctr"/>
            <a:r>
              <a:rPr lang="en-US" sz="4400" dirty="0" smtClean="0"/>
              <a:t>user </a:t>
            </a:r>
            <a:r>
              <a:rPr lang="en-US" sz="4400" dirty="0"/>
              <a:t>to </a:t>
            </a:r>
            <a:r>
              <a:rPr lang="en-US" sz="4400" dirty="0" smtClean="0"/>
              <a:t>connect to </a:t>
            </a:r>
          </a:p>
          <a:p>
            <a:pPr algn="ctr"/>
            <a:r>
              <a:rPr lang="en-US" sz="4400" dirty="0" smtClean="0"/>
              <a:t>the </a:t>
            </a:r>
            <a:r>
              <a:rPr lang="en-US" sz="4400" dirty="0"/>
              <a:t>Internet </a:t>
            </a:r>
            <a:r>
              <a:rPr lang="en-US" sz="4400" dirty="0" smtClean="0"/>
              <a:t>and then stay connected over time 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844084" y="6488668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02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798" y="542732"/>
            <a:ext cx="4379414" cy="1143000"/>
          </a:xfrm>
        </p:spPr>
        <p:txBody>
          <a:bodyPr/>
          <a:lstStyle/>
          <a:p>
            <a:r>
              <a:rPr lang="en-US" dirty="0" smtClean="0"/>
              <a:t>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14720"/>
            <a:ext cx="9241722" cy="3508977"/>
          </a:xfrm>
        </p:spPr>
        <p:txBody>
          <a:bodyPr>
            <a:noAutofit/>
          </a:bodyPr>
          <a:lstStyle/>
          <a:p>
            <a:pPr lvl="2"/>
            <a:r>
              <a:rPr lang="en-US" sz="3000" dirty="0" smtClean="0"/>
              <a:t> Infrastructure &amp; energy</a:t>
            </a:r>
          </a:p>
          <a:p>
            <a:pPr lvl="2"/>
            <a:r>
              <a:rPr lang="en-US" sz="3000" dirty="0" smtClean="0"/>
              <a:t> ICT &amp; data transfer/storage power</a:t>
            </a:r>
          </a:p>
          <a:p>
            <a:pPr lvl="2"/>
            <a:r>
              <a:rPr lang="en-US" sz="3000" dirty="0" smtClean="0"/>
              <a:t> Sourcing</a:t>
            </a:r>
            <a:r>
              <a:rPr lang="en-US" sz="3000" dirty="0"/>
              <a:t>, manufacturing, </a:t>
            </a:r>
            <a:r>
              <a:rPr lang="en-US" sz="3000" dirty="0" smtClean="0"/>
              <a:t>&amp; recyclability </a:t>
            </a:r>
          </a:p>
          <a:p>
            <a:pPr marL="685800" lvl="2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of </a:t>
            </a:r>
            <a:r>
              <a:rPr lang="en-US" sz="3000" dirty="0"/>
              <a:t>Internet-connected devices</a:t>
            </a:r>
          </a:p>
          <a:p>
            <a:pPr lvl="2"/>
            <a:r>
              <a:rPr lang="en-US" sz="3000" dirty="0" smtClean="0"/>
              <a:t> Human </a:t>
            </a:r>
            <a:r>
              <a:rPr lang="en-US" sz="3000" dirty="0"/>
              <a:t>resources </a:t>
            </a:r>
            <a:r>
              <a:rPr lang="en-US" sz="3000" dirty="0" smtClean="0"/>
              <a:t>&amp; skills</a:t>
            </a:r>
            <a:endParaRPr lang="en-US" sz="3000" dirty="0"/>
          </a:p>
          <a:p>
            <a:pPr lvl="2"/>
            <a:r>
              <a:rPr lang="en-US" sz="3000" dirty="0" smtClean="0"/>
              <a:t> Digital </a:t>
            </a:r>
            <a:r>
              <a:rPr lang="en-US" sz="3000" dirty="0"/>
              <a:t>pollution </a:t>
            </a:r>
            <a:r>
              <a:rPr lang="en-US" sz="3000" dirty="0" smtClean="0"/>
              <a:t>&amp; the </a:t>
            </a:r>
            <a:r>
              <a:rPr lang="en-US" sz="3000" dirty="0"/>
              <a:t>availability of </a:t>
            </a:r>
            <a:r>
              <a:rPr lang="en-US" sz="3000" dirty="0" smtClean="0"/>
              <a:t>  </a:t>
            </a:r>
          </a:p>
          <a:p>
            <a:pPr marL="685800" lvl="2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resources (e.g., IP &amp; AS numbers; IPv6)</a:t>
            </a:r>
            <a:endParaRPr lang="en-US" sz="3000" dirty="0"/>
          </a:p>
          <a:p>
            <a:pPr lvl="2"/>
            <a:r>
              <a:rPr lang="en-US" sz="3000" dirty="0" smtClean="0"/>
              <a:t> Ecological impact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3821203" y="6534436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87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3465-1fe58be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29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pic>
        <p:nvPicPr>
          <p:cNvPr id="9" name="Picture 8" descr="GHA08.0812.COMPUTERDUMP004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14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79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wast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0289" y="-22884"/>
            <a:ext cx="10506171" cy="68808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0862" y="6353057"/>
            <a:ext cx="51025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Source: </a:t>
            </a:r>
            <a:r>
              <a:rPr lang="en-US" sz="1500" dirty="0" err="1" smtClean="0">
                <a:solidFill>
                  <a:schemeClr val="bg1"/>
                </a:solidFill>
              </a:rPr>
              <a:t>www.oafrica.com</a:t>
            </a:r>
            <a:r>
              <a:rPr lang="en-US" sz="1500" dirty="0">
                <a:solidFill>
                  <a:schemeClr val="bg1"/>
                </a:solidFill>
              </a:rPr>
              <a:t>/education/e-waste/</a:t>
            </a:r>
          </a:p>
        </p:txBody>
      </p:sp>
    </p:spTree>
    <p:extLst>
      <p:ext uri="{BB962C8B-B14F-4D97-AF65-F5344CB8AC3E}">
        <p14:creationId xmlns:p14="http://schemas.microsoft.com/office/powerpoint/2010/main" val="62271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30172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Why is it important?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38069"/>
            <a:ext cx="6777317" cy="3508977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 Connect another billion people</a:t>
            </a:r>
          </a:p>
          <a:p>
            <a:endParaRPr lang="en-US" sz="3000" dirty="0"/>
          </a:p>
          <a:p>
            <a:r>
              <a:rPr lang="en-US" sz="3000" dirty="0" smtClean="0"/>
              <a:t> ICT + M2M energy use is increasing</a:t>
            </a:r>
          </a:p>
          <a:p>
            <a:endParaRPr lang="en-US" sz="3000" dirty="0"/>
          </a:p>
          <a:p>
            <a:r>
              <a:rPr lang="en-US" sz="3000" dirty="0" smtClean="0"/>
              <a:t> Digital technology has a significant  </a:t>
            </a:r>
          </a:p>
          <a:p>
            <a:pPr marL="68580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ecological footprint</a:t>
            </a:r>
          </a:p>
          <a:p>
            <a:pPr marL="68580" indent="0">
              <a:buNone/>
            </a:pPr>
            <a:endParaRPr lang="en-US" sz="3000" dirty="0" smtClean="0"/>
          </a:p>
          <a:p>
            <a:r>
              <a:rPr lang="en-US" sz="3000" b="1" dirty="0" smtClean="0"/>
              <a:t> Good for business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50017" y="6522994"/>
            <a:ext cx="156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@mikeoghia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02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S 11 (Hazas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1878" y="6363301"/>
            <a:ext cx="29119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Source: Mike Hazas,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8845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133</TotalTime>
  <Words>296</Words>
  <Application>Microsoft Macintosh PowerPoint</Application>
  <PresentationFormat>On-screen Show (4:3)</PresentationFormat>
  <Paragraphs>61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Sustainability is good for the Internet (and business too!)</vt:lpstr>
      <vt:lpstr>PowerPoint Presentation</vt:lpstr>
      <vt:lpstr>What is sustainable access?</vt:lpstr>
      <vt:lpstr>Includes:</vt:lpstr>
      <vt:lpstr>PowerPoint Presentation</vt:lpstr>
      <vt:lpstr>PowerPoint Presentation</vt:lpstr>
      <vt:lpstr>PowerPoint Presentation</vt:lpstr>
      <vt:lpstr>Why is it important? </vt:lpstr>
      <vt:lpstr>PowerPoint Presentation</vt:lpstr>
      <vt:lpstr>PowerPoint Presentation</vt:lpstr>
      <vt:lpstr>ARMIX as an example</vt:lpstr>
      <vt:lpstr>ARMIX as an example</vt:lpstr>
      <vt:lpstr>Thank you! Questions?</vt:lpstr>
    </vt:vector>
  </TitlesOfParts>
  <Company>#netgov consultant &amp; editor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Oghia</dc:creator>
  <cp:lastModifiedBy>Michael Oghia</cp:lastModifiedBy>
  <cp:revision>76</cp:revision>
  <dcterms:created xsi:type="dcterms:W3CDTF">2017-05-31T16:22:12Z</dcterms:created>
  <dcterms:modified xsi:type="dcterms:W3CDTF">2017-06-12T11:46:29Z</dcterms:modified>
</cp:coreProperties>
</file>