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4" r:id="rId1"/>
  </p:sldMasterIdLst>
  <p:notesMasterIdLst>
    <p:notesMasterId r:id="rId14"/>
  </p:notesMasterIdLst>
  <p:sldIdLst>
    <p:sldId id="256" r:id="rId2"/>
    <p:sldId id="257" r:id="rId3"/>
    <p:sldId id="346" r:id="rId4"/>
    <p:sldId id="323" r:id="rId5"/>
    <p:sldId id="327" r:id="rId6"/>
    <p:sldId id="341" r:id="rId7"/>
    <p:sldId id="342" r:id="rId8"/>
    <p:sldId id="343" r:id="rId9"/>
    <p:sldId id="345" r:id="rId10"/>
    <p:sldId id="344" r:id="rId11"/>
    <p:sldId id="274" r:id="rId12"/>
    <p:sldId id="312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7" autoAdjust="0"/>
    <p:restoredTop sz="94640" autoAdjust="0"/>
  </p:normalViewPr>
  <p:slideViewPr>
    <p:cSldViewPr>
      <p:cViewPr>
        <p:scale>
          <a:sx n="100" d="100"/>
          <a:sy n="100" d="100"/>
        </p:scale>
        <p:origin x="-78" y="18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Market share</c:v>
                </c:pt>
              </c:strCache>
            </c:strRef>
          </c:tx>
          <c:dLbls>
            <c:showVal val="1"/>
            <c:showLeaderLines val="1"/>
          </c:dLbls>
          <c:cat>
            <c:strRef>
              <c:f>Sheet1!$A$2:$A$5</c:f>
              <c:strCache>
                <c:ptCount val="4"/>
                <c:pt idx="0">
                  <c:v>Crnogorski Telekom</c:v>
                </c:pt>
                <c:pt idx="1">
                  <c:v>M:tel</c:v>
                </c:pt>
                <c:pt idx="2">
                  <c:v>Telemach</c:v>
                </c:pt>
                <c:pt idx="3">
                  <c:v>Telenor</c:v>
                </c:pt>
              </c:strCache>
            </c:strRef>
          </c:cat>
          <c:val>
            <c:numRef>
              <c:f>Sheet1!$B$2:$B$5</c:f>
              <c:numCache>
                <c:formatCode>0.0%</c:formatCode>
                <c:ptCount val="4"/>
                <c:pt idx="0">
                  <c:v>0.90600000000000003</c:v>
                </c:pt>
                <c:pt idx="1">
                  <c:v>8.7000000000000022E-2</c:v>
                </c:pt>
                <c:pt idx="2">
                  <c:v>6.000000000000014E-3</c:v>
                </c:pt>
                <c:pt idx="3">
                  <c:v>1.0000000000000022E-3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Market share</c:v>
                </c:pt>
              </c:strCache>
            </c:strRef>
          </c:tx>
          <c:dLbls>
            <c:showVal val="1"/>
            <c:showLeaderLines val="1"/>
          </c:dLbls>
          <c:cat>
            <c:strRef>
              <c:f>Sheet1!$A$2:$A$4</c:f>
              <c:strCache>
                <c:ptCount val="3"/>
                <c:pt idx="0">
                  <c:v>Crnogorski Telekom</c:v>
                </c:pt>
                <c:pt idx="1">
                  <c:v>Telenor</c:v>
                </c:pt>
                <c:pt idx="2">
                  <c:v>M:tel</c:v>
                </c:pt>
              </c:strCache>
            </c:strRef>
          </c:cat>
          <c:val>
            <c:numRef>
              <c:f>Sheet1!$B$2:$B$4</c:f>
              <c:numCache>
                <c:formatCode>0.0%</c:formatCode>
                <c:ptCount val="3"/>
                <c:pt idx="0">
                  <c:v>0.3342000000000005</c:v>
                </c:pt>
                <c:pt idx="1">
                  <c:v>0.37000000000000038</c:v>
                </c:pt>
                <c:pt idx="2">
                  <c:v>0.29580000000000056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Fixed BB </a:t>
            </a:r>
            <a:r>
              <a:rPr lang="en-US" sz="2160" b="1" i="0" u="none" strike="noStrike" baseline="0" dirty="0" smtClean="0"/>
              <a:t>subscribers </a:t>
            </a:r>
            <a:r>
              <a:rPr lang="en-US" dirty="0" smtClean="0"/>
              <a:t>by </a:t>
            </a:r>
            <a:r>
              <a:rPr lang="sr-Latn-ME" dirty="0" smtClean="0"/>
              <a:t>technology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Fixed BB subscribers by tehnology</c:v>
                </c:pt>
              </c:strCache>
            </c:strRef>
          </c:tx>
          <c:dLbls>
            <c:dLbl>
              <c:idx val="2"/>
              <c:layout>
                <c:manualLayout>
                  <c:x val="1.4454045561665364E-3"/>
                  <c:y val="-9.9136964654718326E-3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Val val="1"/>
            <c:showLeaderLines val="1"/>
          </c:dLbls>
          <c:cat>
            <c:strRef>
              <c:f>Sheet1!$A$2:$A$7</c:f>
              <c:strCache>
                <c:ptCount val="6"/>
                <c:pt idx="0">
                  <c:v>ADSL</c:v>
                </c:pt>
                <c:pt idx="1">
                  <c:v>Cable</c:v>
                </c:pt>
                <c:pt idx="2">
                  <c:v>FTTH/B</c:v>
                </c:pt>
                <c:pt idx="3">
                  <c:v>WiMAX</c:v>
                </c:pt>
                <c:pt idx="4">
                  <c:v>WiFi</c:v>
                </c:pt>
                <c:pt idx="5">
                  <c:v>LL, MPLS, Satelite</c:v>
                </c:pt>
              </c:strCache>
            </c:strRef>
          </c:cat>
          <c:val>
            <c:numRef>
              <c:f>Sheet1!$B$2:$B$7</c:f>
              <c:numCache>
                <c:formatCode>0.00%</c:formatCode>
                <c:ptCount val="6"/>
                <c:pt idx="0">
                  <c:v>0.50849999999999951</c:v>
                </c:pt>
                <c:pt idx="1">
                  <c:v>0.31920000000000032</c:v>
                </c:pt>
                <c:pt idx="2">
                  <c:v>0.1129</c:v>
                </c:pt>
                <c:pt idx="3">
                  <c:v>3.1600000000000052E-2</c:v>
                </c:pt>
                <c:pt idx="4">
                  <c:v>2.3800000000000002E-2</c:v>
                </c:pt>
                <c:pt idx="5">
                  <c:v>4.0000000000000079E-3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</a:t>
            </a:r>
            <a:r>
              <a:rPr lang="en-US" smtClean="0"/>
              <a:t>ubscribers </a:t>
            </a:r>
            <a:r>
              <a:rPr lang="en-US" dirty="0"/>
              <a:t>per </a:t>
            </a:r>
            <a:r>
              <a:rPr lang="en-US" dirty="0" smtClean="0"/>
              <a:t>technology</a:t>
            </a:r>
            <a:endParaRPr lang="en-US" dirty="0"/>
          </a:p>
        </c:rich>
      </c:tx>
      <c:layout>
        <c:manualLayout>
          <c:xMode val="edge"/>
          <c:yMode val="edge"/>
          <c:x val="0.1958758218851866"/>
          <c:y val="2.0583190394511151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users per tehnology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Val val="1"/>
            <c:showLeaderLines val="1"/>
          </c:dLbls>
          <c:cat>
            <c:strRef>
              <c:f>Sheet1!$A$2:$A$6</c:f>
              <c:strCache>
                <c:ptCount val="5"/>
                <c:pt idx="0">
                  <c:v>DVB-T2</c:v>
                </c:pt>
                <c:pt idx="1">
                  <c:v>DTH</c:v>
                </c:pt>
                <c:pt idx="2">
                  <c:v>IPTV</c:v>
                </c:pt>
                <c:pt idx="3">
                  <c:v>MMDS</c:v>
                </c:pt>
                <c:pt idx="4">
                  <c:v>Cable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1.7600000000000001E-2</c:v>
                </c:pt>
                <c:pt idx="1">
                  <c:v>0.34570000000000001</c:v>
                </c:pt>
                <c:pt idx="2">
                  <c:v>0.31360000000000032</c:v>
                </c:pt>
                <c:pt idx="3">
                  <c:v>3.1700000000000006E-2</c:v>
                </c:pt>
                <c:pt idx="4">
                  <c:v>0.29130000000000056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CC316-74F3-489D-AAB5-25BCF8DE8087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374B6-33DA-49C0-BF5A-3D64E7ED2C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374B6-33DA-49C0-BF5A-3D64E7ED2C0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4766310"/>
            <a:ext cx="2286000" cy="27432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4/3/2017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4766310"/>
            <a:ext cx="3474720" cy="274320"/>
          </a:xfrm>
        </p:spPr>
        <p:txBody>
          <a:bodyPr/>
          <a:lstStyle/>
          <a:p>
            <a:r>
              <a:rPr lang="en-US" smtClean="0"/>
              <a:t>SEE 6: 12-13 June 2017, Budva, Montenegro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4766310"/>
            <a:ext cx="1219200" cy="274320"/>
          </a:xfrm>
        </p:spPr>
        <p:txBody>
          <a:bodyPr/>
          <a:lstStyle/>
          <a:p>
            <a:fld id="{2535D13A-6546-4678-B1D0-1F3BCC50F9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6: 12-13 June 2017,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6: 12-13 June 2017,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4361127" y="2401464"/>
            <a:ext cx="438912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6: 12-13 June 2017,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370332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28850"/>
            <a:ext cx="6858000" cy="8001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3200400"/>
            <a:ext cx="6781800" cy="85725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4766310"/>
            <a:ext cx="2286000" cy="274320"/>
          </a:xfrm>
        </p:spPr>
        <p:txBody>
          <a:bodyPr/>
          <a:lstStyle/>
          <a:p>
            <a:r>
              <a:rPr lang="en-US" smtClean="0"/>
              <a:t>4/3/2017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4766310"/>
            <a:ext cx="3474720" cy="274320"/>
          </a:xfrm>
        </p:spPr>
        <p:txBody>
          <a:bodyPr/>
          <a:lstStyle/>
          <a:p>
            <a:r>
              <a:rPr lang="en-US" smtClean="0"/>
              <a:t>SEE 6: 12-13 June 2017,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4766310"/>
            <a:ext cx="1520952" cy="274320"/>
          </a:xfrm>
        </p:spPr>
        <p:txBody>
          <a:bodyPr/>
          <a:lstStyle/>
          <a:p>
            <a:fld id="{2535D13A-6546-4678-B1D0-1F3BCC50F9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114550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114550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6: 12-13 June 2017, Budva, Montenegro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41648" cy="370332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912114"/>
            <a:ext cx="4041648" cy="370332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64406"/>
            <a:ext cx="4040188" cy="51435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1" y="971550"/>
            <a:ext cx="4041775" cy="51435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6: 12-13 June 2017, Budva, Montenegro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1600200"/>
            <a:ext cx="4038600" cy="30289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1600200"/>
            <a:ext cx="4038600" cy="30289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6: 12-13 June 2017,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6: 12-13 June 2017, Budva, Montenegro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228600"/>
            <a:ext cx="2514600" cy="62865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914401"/>
            <a:ext cx="2514600" cy="3632597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6: 12-13 June 2017, Budva, Montenegro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915025" y="2493169"/>
            <a:ext cx="452628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228600"/>
            <a:ext cx="5715000" cy="42862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642"/>
            <a:ext cx="8229600" cy="506016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428750"/>
            <a:ext cx="8229600" cy="3202686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14400"/>
            <a:ext cx="8229600" cy="40005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6: 12-13 June 2017, Budva, Montenegro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375642"/>
            <a:ext cx="182880" cy="51435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74295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229600" cy="36827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4767263"/>
            <a:ext cx="2289048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4/3/2017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4767263"/>
            <a:ext cx="3505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SEE 6: 12-13 June 2017, Budva, Montenegro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4767263"/>
            <a:ext cx="1981200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535D13A-6546-4678-B1D0-1F3BCC50F9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pavle.mijuskovic@ekip.m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787774"/>
            <a:ext cx="6858000" cy="869826"/>
          </a:xfrm>
        </p:spPr>
        <p:txBody>
          <a:bodyPr>
            <a:noAutofit/>
          </a:bodyPr>
          <a:lstStyle/>
          <a:p>
            <a:r>
              <a:rPr lang="en-US" sz="2800" dirty="0" smtClean="0"/>
              <a:t>Agency for </a:t>
            </a:r>
            <a:r>
              <a:rPr lang="en-US" sz="2800" dirty="0" smtClean="0"/>
              <a:t>Electronic </a:t>
            </a:r>
            <a:r>
              <a:rPr lang="en-US" sz="2800" dirty="0" smtClean="0"/>
              <a:t>C</a:t>
            </a:r>
            <a:r>
              <a:rPr lang="en-US" sz="2800" dirty="0" smtClean="0"/>
              <a:t>ommunications </a:t>
            </a:r>
            <a:r>
              <a:rPr lang="en-US" sz="2800" dirty="0" smtClean="0"/>
              <a:t>and </a:t>
            </a:r>
            <a:r>
              <a:rPr lang="en-US" sz="2800" dirty="0" smtClean="0"/>
              <a:t>Postal </a:t>
            </a:r>
            <a:r>
              <a:rPr lang="en-US" sz="2800" dirty="0" smtClean="0"/>
              <a:t>S</a:t>
            </a:r>
            <a:r>
              <a:rPr lang="en-US" sz="2800" dirty="0" smtClean="0"/>
              <a:t>ervices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r-Latn-ME" dirty="0" smtClean="0"/>
              <a:t>Pavle Mijuskovic</a:t>
            </a:r>
            <a:r>
              <a:rPr lang="en-US" dirty="0" smtClean="0"/>
              <a:t>, </a:t>
            </a:r>
            <a:r>
              <a:rPr lang="sr-Latn-ME" dirty="0" smtClean="0"/>
              <a:t>Deputy Executive Director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4766310"/>
            <a:ext cx="5561784" cy="274320"/>
          </a:xfrm>
        </p:spPr>
        <p:txBody>
          <a:bodyPr/>
          <a:lstStyle/>
          <a:p>
            <a:pPr algn="l"/>
            <a:r>
              <a:rPr lang="en-US" dirty="0" smtClean="0"/>
              <a:t>SEE 6: 12-13 June 2017, </a:t>
            </a:r>
            <a:r>
              <a:rPr lang="en-US" dirty="0" err="1" smtClean="0"/>
              <a:t>Budva</a:t>
            </a:r>
            <a:r>
              <a:rPr lang="en-US" dirty="0" smtClean="0"/>
              <a:t>, Montenegro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AVM (TV programs distribution)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4767263"/>
            <a:ext cx="5705800" cy="274320"/>
          </a:xfrm>
        </p:spPr>
        <p:txBody>
          <a:bodyPr/>
          <a:lstStyle/>
          <a:p>
            <a:pPr algn="l"/>
            <a:r>
              <a:rPr lang="en-US" dirty="0" smtClean="0"/>
              <a:t>SEE 6: 12-13 June 2017, </a:t>
            </a:r>
            <a:r>
              <a:rPr lang="en-US" dirty="0" err="1" smtClean="0"/>
              <a:t>Budva</a:t>
            </a:r>
            <a:r>
              <a:rPr lang="en-US" dirty="0" smtClean="0"/>
              <a:t>, Montenegro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Subscribers 189.358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2"/>
          </p:nvPr>
        </p:nvGraphicFramePr>
        <p:xfrm>
          <a:off x="4632325" y="912813"/>
          <a:ext cx="4041775" cy="3702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Achieved</a:t>
            </a:r>
            <a:r>
              <a:rPr lang="sr-Latn-ME" dirty="0" smtClean="0"/>
              <a:t> in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Spectrum auction</a:t>
            </a:r>
          </a:p>
          <a:p>
            <a:r>
              <a:rPr lang="en-US" dirty="0" smtClean="0"/>
              <a:t>System for data collection</a:t>
            </a:r>
            <a:endParaRPr lang="sr-Latn-ME" dirty="0" smtClean="0"/>
          </a:p>
          <a:p>
            <a:r>
              <a:rPr lang="en-US" dirty="0" smtClean="0"/>
              <a:t>Infrastructure mapping</a:t>
            </a:r>
          </a:p>
          <a:p>
            <a:r>
              <a:rPr lang="en-US" dirty="0" smtClean="0"/>
              <a:t>Tariff Calculator</a:t>
            </a:r>
          </a:p>
          <a:p>
            <a:r>
              <a:rPr lang="en-US" dirty="0" smtClean="0"/>
              <a:t>Roaming agreement</a:t>
            </a:r>
          </a:p>
          <a:p>
            <a:r>
              <a:rPr lang="sr-Latn-ME" dirty="0" smtClean="0"/>
              <a:t>P</a:t>
            </a:r>
            <a:r>
              <a:rPr lang="en-US" dirty="0" smtClean="0"/>
              <a:t>rice reduction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4767263"/>
            <a:ext cx="5777808" cy="274320"/>
          </a:xfrm>
        </p:spPr>
        <p:txBody>
          <a:bodyPr/>
          <a:lstStyle/>
          <a:p>
            <a:pPr algn="l"/>
            <a:r>
              <a:rPr lang="en-US" dirty="0" smtClean="0"/>
              <a:t>SEE 6: 12-13 June 2017, </a:t>
            </a:r>
            <a:r>
              <a:rPr lang="en-US" dirty="0" err="1" smtClean="0"/>
              <a:t>Budva</a:t>
            </a:r>
            <a:r>
              <a:rPr lang="en-US" dirty="0" smtClean="0"/>
              <a:t>, Montenegro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sr-Latn-ME" dirty="0" smtClean="0"/>
          </a:p>
          <a:p>
            <a:pPr algn="ctr">
              <a:buNone/>
            </a:pPr>
            <a:r>
              <a:rPr lang="sr-Latn-ME" dirty="0" smtClean="0"/>
              <a:t>Pavle Miju</a:t>
            </a:r>
            <a:r>
              <a:rPr lang="en-US" dirty="0" smtClean="0"/>
              <a:t>s</a:t>
            </a:r>
            <a:r>
              <a:rPr lang="sr-Latn-ME" dirty="0" smtClean="0"/>
              <a:t>kovi</a:t>
            </a:r>
            <a:r>
              <a:rPr lang="en-US" dirty="0" smtClean="0"/>
              <a:t>c</a:t>
            </a:r>
          </a:p>
          <a:p>
            <a:pPr algn="ctr">
              <a:buNone/>
            </a:pPr>
            <a:r>
              <a:rPr lang="en-GB" dirty="0" smtClean="0"/>
              <a:t>Deputy Executive Director</a:t>
            </a:r>
            <a:endParaRPr lang="sr-Latn-ME" dirty="0" smtClean="0"/>
          </a:p>
          <a:p>
            <a:pPr algn="ctr">
              <a:buNone/>
            </a:pPr>
            <a:r>
              <a:rPr lang="sr-Latn-ME" dirty="0" smtClean="0">
                <a:hlinkClick r:id="rId2"/>
              </a:rPr>
              <a:t>pavle.mijuskovic@ekip.me</a:t>
            </a:r>
            <a:endParaRPr lang="sr-Latn-ME" dirty="0" smtClean="0"/>
          </a:p>
          <a:p>
            <a:pPr algn="ctr">
              <a:buNone/>
            </a:pPr>
            <a:endParaRPr lang="sr-Latn-ME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4767263"/>
            <a:ext cx="5777808" cy="274320"/>
          </a:xfrm>
        </p:spPr>
        <p:txBody>
          <a:bodyPr/>
          <a:lstStyle/>
          <a:p>
            <a:pPr algn="l"/>
            <a:r>
              <a:rPr lang="en-US" dirty="0" smtClean="0"/>
              <a:t>SEE 6: 12-13 June 2017, </a:t>
            </a:r>
            <a:r>
              <a:rPr lang="en-US" dirty="0" err="1" smtClean="0"/>
              <a:t>Budva</a:t>
            </a:r>
            <a:r>
              <a:rPr lang="en-US" dirty="0" smtClean="0"/>
              <a:t>, Montenegro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Latn-ME" dirty="0" smtClean="0"/>
              <a:t>About Montenegro</a:t>
            </a:r>
          </a:p>
          <a:p>
            <a:r>
              <a:rPr lang="en-US" dirty="0" smtClean="0"/>
              <a:t>About Agency</a:t>
            </a:r>
            <a:endParaRPr lang="en-US" dirty="0"/>
          </a:p>
          <a:p>
            <a:r>
              <a:rPr lang="sr-Latn-ME" dirty="0" smtClean="0"/>
              <a:t>Overview of electronic comunications</a:t>
            </a:r>
            <a:r>
              <a:rPr lang="en-US" dirty="0" smtClean="0"/>
              <a:t> market</a:t>
            </a:r>
          </a:p>
          <a:p>
            <a:r>
              <a:rPr lang="en-US" dirty="0" smtClean="0"/>
              <a:t>Achieved</a:t>
            </a:r>
            <a:r>
              <a:rPr lang="sr-Latn-ME" dirty="0" smtClean="0"/>
              <a:t> in 2016</a:t>
            </a: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4767263"/>
            <a:ext cx="5993832" cy="274320"/>
          </a:xfrm>
        </p:spPr>
        <p:txBody>
          <a:bodyPr/>
          <a:lstStyle/>
          <a:p>
            <a:pPr algn="l"/>
            <a:r>
              <a:rPr lang="en-US" smtClean="0"/>
              <a:t>SEE 6: 12-13 June 2017, Budva, Montenegro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About Montenegro</a:t>
            </a:r>
            <a:endParaRPr lang="en-US" dirty="0"/>
          </a:p>
        </p:txBody>
      </p:sp>
      <p:pic>
        <p:nvPicPr>
          <p:cNvPr id="3" name="Picture 4" descr="montenegro-precise-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3528" y="915567"/>
            <a:ext cx="3024336" cy="3766154"/>
          </a:xfrm>
          <a:prstGeom prst="rect">
            <a:avLst/>
          </a:prstGeom>
          <a:noFill/>
          <a:ln/>
        </p:spPr>
      </p:pic>
      <p:pic>
        <p:nvPicPr>
          <p:cNvPr id="4" name="Content Placeholder 8" descr="640px-Flag_of_Montenegro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9808" y="915566"/>
            <a:ext cx="2222672" cy="1111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63888" y="915566"/>
            <a:ext cx="5234880" cy="36702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sr-Latn-ME" dirty="0" smtClean="0">
                <a:cs typeface="Arial" pitchFamily="34" charset="0"/>
              </a:rPr>
              <a:t>Montenegro</a:t>
            </a:r>
            <a:r>
              <a:rPr lang="en-US" dirty="0" smtClean="0">
                <a:cs typeface="Arial" pitchFamily="34" charset="0"/>
              </a:rPr>
              <a:t>- basic data:</a:t>
            </a:r>
            <a:br>
              <a:rPr lang="en-US" dirty="0" smtClean="0">
                <a:cs typeface="Arial" pitchFamily="34" charset="0"/>
              </a:rPr>
            </a:br>
            <a:endParaRPr lang="sr-Latn-ME" dirty="0" smtClean="0">
              <a:cs typeface="Arial" pitchFamily="34" charset="0"/>
            </a:endParaRPr>
          </a:p>
          <a:p>
            <a:r>
              <a:rPr lang="en-US" dirty="0" smtClean="0">
                <a:cs typeface="Arial" pitchFamily="34" charset="0"/>
              </a:rPr>
              <a:t>area - 13.812</a:t>
            </a:r>
            <a:r>
              <a:rPr lang="sr-Latn-ME" dirty="0" smtClean="0">
                <a:cs typeface="Arial" pitchFamily="34" charset="0"/>
              </a:rPr>
              <a:t> </a:t>
            </a:r>
            <a:r>
              <a:rPr lang="sr-Latn-ME" dirty="0" smtClean="0"/>
              <a:t>km</a:t>
            </a:r>
            <a:r>
              <a:rPr lang="sr-Latn-ME" baseline="30000" dirty="0" smtClean="0"/>
              <a:t>2</a:t>
            </a:r>
            <a:r>
              <a:rPr lang="en-US" dirty="0" smtClean="0">
                <a:cs typeface="Arial" pitchFamily="34" charset="0"/>
              </a:rPr>
              <a:t/>
            </a:r>
            <a:br>
              <a:rPr lang="en-US" dirty="0" smtClean="0">
                <a:cs typeface="Arial" pitchFamily="34" charset="0"/>
              </a:rPr>
            </a:br>
            <a:r>
              <a:rPr lang="en-US" dirty="0" smtClean="0">
                <a:cs typeface="Arial" pitchFamily="34" charset="0"/>
              </a:rPr>
              <a:t>population – 620,029</a:t>
            </a:r>
            <a:br>
              <a:rPr lang="en-US" dirty="0" smtClean="0">
                <a:cs typeface="Arial" pitchFamily="34" charset="0"/>
              </a:rPr>
            </a:br>
            <a:r>
              <a:rPr lang="en-US" dirty="0" smtClean="0">
                <a:cs typeface="Arial" pitchFamily="34" charset="0"/>
              </a:rPr>
              <a:t>seacoast - 294 km, </a:t>
            </a:r>
            <a:br>
              <a:rPr lang="en-US" dirty="0" smtClean="0">
                <a:cs typeface="Arial" pitchFamily="34" charset="0"/>
              </a:rPr>
            </a:br>
            <a:r>
              <a:rPr lang="en-US" dirty="0" smtClean="0">
                <a:cs typeface="Arial" pitchFamily="34" charset="0"/>
              </a:rPr>
              <a:t>beaches - 73 km</a:t>
            </a:r>
            <a:br>
              <a:rPr lang="en-US" dirty="0" smtClean="0">
                <a:cs typeface="Arial" pitchFamily="34" charset="0"/>
              </a:rPr>
            </a:br>
            <a:r>
              <a:rPr lang="en-US" dirty="0" smtClean="0">
                <a:cs typeface="Arial" pitchFamily="34" charset="0"/>
              </a:rPr>
              <a:t>highest mountain - 2.522 m (</a:t>
            </a:r>
            <a:r>
              <a:rPr lang="en-US" dirty="0" err="1" smtClean="0">
                <a:cs typeface="Arial" pitchFamily="34" charset="0"/>
              </a:rPr>
              <a:t>Durmitor</a:t>
            </a:r>
            <a:r>
              <a:rPr lang="en-US" dirty="0" smtClean="0">
                <a:cs typeface="Arial" pitchFamily="34" charset="0"/>
              </a:rPr>
              <a:t>, </a:t>
            </a:r>
            <a:r>
              <a:rPr lang="en-US" dirty="0" err="1" smtClean="0">
                <a:cs typeface="Arial" pitchFamily="34" charset="0"/>
              </a:rPr>
              <a:t>Bobotov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kuk</a:t>
            </a:r>
            <a:r>
              <a:rPr lang="en-US" dirty="0" smtClean="0">
                <a:cs typeface="Arial" pitchFamily="34" charset="0"/>
              </a:rPr>
              <a:t>)</a:t>
            </a:r>
            <a:br>
              <a:rPr lang="en-US" dirty="0" smtClean="0">
                <a:cs typeface="Arial" pitchFamily="34" charset="0"/>
              </a:rPr>
            </a:br>
            <a:r>
              <a:rPr lang="en-US" dirty="0" smtClean="0">
                <a:cs typeface="Arial" pitchFamily="34" charset="0"/>
              </a:rPr>
              <a:t>Capital and Administrative Center: </a:t>
            </a:r>
            <a:r>
              <a:rPr lang="en-US" dirty="0" err="1" smtClean="0">
                <a:cs typeface="Arial" pitchFamily="34" charset="0"/>
              </a:rPr>
              <a:t>Podgorica</a:t>
            </a:r>
            <a:r>
              <a:rPr lang="en-US" dirty="0" smtClean="0">
                <a:cs typeface="Arial" pitchFamily="34" charset="0"/>
              </a:rPr>
              <a:t> (185,937 citizens)</a:t>
            </a:r>
          </a:p>
          <a:p>
            <a:endParaRPr lang="en-US" dirty="0" smtClean="0">
              <a:cs typeface="Arial" pitchFamily="34" charset="0"/>
            </a:endParaRPr>
          </a:p>
          <a:p>
            <a:r>
              <a:rPr lang="en-US" dirty="0" smtClean="0">
                <a:cs typeface="Arial" pitchFamily="34" charset="0"/>
              </a:rPr>
              <a:t>Ports : Bar, </a:t>
            </a:r>
            <a:r>
              <a:rPr lang="en-US" dirty="0" err="1" smtClean="0">
                <a:cs typeface="Arial" pitchFamily="34" charset="0"/>
              </a:rPr>
              <a:t>Budva</a:t>
            </a:r>
            <a:r>
              <a:rPr lang="en-US" dirty="0" smtClean="0">
                <a:cs typeface="Arial" pitchFamily="34" charset="0"/>
              </a:rPr>
              <a:t>, </a:t>
            </a:r>
            <a:r>
              <a:rPr lang="en-US" dirty="0" err="1" smtClean="0">
                <a:cs typeface="Arial" pitchFamily="34" charset="0"/>
              </a:rPr>
              <a:t>Kotor</a:t>
            </a:r>
            <a:r>
              <a:rPr lang="en-US" dirty="0" smtClean="0">
                <a:cs typeface="Arial" pitchFamily="34" charset="0"/>
              </a:rPr>
              <a:t> and </a:t>
            </a:r>
            <a:r>
              <a:rPr lang="en-US" dirty="0" err="1" smtClean="0">
                <a:cs typeface="Arial" pitchFamily="34" charset="0"/>
              </a:rPr>
              <a:t>Herceg</a:t>
            </a:r>
            <a:r>
              <a:rPr lang="en-US" dirty="0" smtClean="0">
                <a:cs typeface="Arial" pitchFamily="34" charset="0"/>
              </a:rPr>
              <a:t> Novi 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Airports :</a:t>
            </a:r>
            <a:r>
              <a:rPr lang="en-US" dirty="0" err="1" smtClean="0">
                <a:cs typeface="Arial" pitchFamily="34" charset="0"/>
              </a:rPr>
              <a:t>Podgorica</a:t>
            </a:r>
            <a:r>
              <a:rPr lang="en-US" dirty="0" smtClean="0">
                <a:cs typeface="Arial" pitchFamily="34" charset="0"/>
              </a:rPr>
              <a:t> and </a:t>
            </a:r>
            <a:r>
              <a:rPr lang="en-US" dirty="0" err="1" smtClean="0">
                <a:cs typeface="Arial" pitchFamily="34" charset="0"/>
              </a:rPr>
              <a:t>Tivat</a:t>
            </a:r>
            <a:endParaRPr lang="en-US" dirty="0" smtClean="0"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98648" y="4767263"/>
            <a:ext cx="5993832" cy="274320"/>
          </a:xfrm>
        </p:spPr>
        <p:txBody>
          <a:bodyPr/>
          <a:lstStyle/>
          <a:p>
            <a:pPr algn="l"/>
            <a:r>
              <a:rPr lang="en-US" smtClean="0"/>
              <a:t>SEE 6: 12-13 June 2017, Budva, Montenegro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About Agency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GB" dirty="0" smtClean="0"/>
              <a:t>The Agency for Electronic Communications and Postal </a:t>
            </a:r>
            <a:r>
              <a:rPr lang="sr-Latn-ME" dirty="0" smtClean="0"/>
              <a:t>(EKIP) </a:t>
            </a:r>
            <a:r>
              <a:rPr lang="en-GB" dirty="0" smtClean="0"/>
              <a:t>was established on 8 March 2001</a:t>
            </a:r>
          </a:p>
          <a:p>
            <a:pPr algn="just"/>
            <a:r>
              <a:rPr lang="en-US" dirty="0" smtClean="0"/>
              <a:t>Our goals: </a:t>
            </a:r>
            <a:endParaRPr lang="sr-Latn-ME" dirty="0" smtClean="0"/>
          </a:p>
          <a:p>
            <a:pPr lvl="1" algn="just"/>
            <a:r>
              <a:rPr lang="en-US" dirty="0" smtClean="0"/>
              <a:t>to provide secure and predictable environment; </a:t>
            </a:r>
            <a:endParaRPr lang="sr-Latn-ME" dirty="0" smtClean="0"/>
          </a:p>
          <a:p>
            <a:pPr lvl="1" algn="just"/>
            <a:r>
              <a:rPr lang="en-US" dirty="0" smtClean="0"/>
              <a:t>to create conditions for the implementation and development of new technologies, with the promotion of rational utilization of limited resources; </a:t>
            </a:r>
            <a:endParaRPr lang="sr-Latn-ME" dirty="0" smtClean="0"/>
          </a:p>
          <a:p>
            <a:pPr lvl="1" algn="just"/>
            <a:r>
              <a:rPr lang="en-US" dirty="0" smtClean="0"/>
              <a:t>to promote competition and prevent the distortion of market;</a:t>
            </a:r>
            <a:endParaRPr lang="sr-Latn-ME" dirty="0" smtClean="0"/>
          </a:p>
          <a:p>
            <a:pPr lvl="1" algn="just"/>
            <a:r>
              <a:rPr lang="en-US" dirty="0" smtClean="0"/>
              <a:t>to resolve  disputes between operators, and to constantly improve the protection of the interests of customers.</a:t>
            </a:r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4767263"/>
            <a:ext cx="5849816" cy="274320"/>
          </a:xfrm>
        </p:spPr>
        <p:txBody>
          <a:bodyPr/>
          <a:lstStyle/>
          <a:p>
            <a:pPr algn="l"/>
            <a:r>
              <a:rPr lang="en-US" smtClean="0"/>
              <a:t>SEE 6: 12-13 June 2017, Budva, Montenegro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About Agency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dirty="0" smtClean="0"/>
              <a:t>Managing bodies of the Agency are the Council and the Executive Director</a:t>
            </a:r>
          </a:p>
          <a:p>
            <a:pPr algn="just"/>
            <a:r>
              <a:rPr lang="sr-Latn-ME" dirty="0" smtClean="0"/>
              <a:t>There is</a:t>
            </a:r>
            <a:r>
              <a:rPr lang="en-GB" dirty="0" smtClean="0"/>
              <a:t> </a:t>
            </a:r>
            <a:r>
              <a:rPr lang="sr-Latn-ME" dirty="0" smtClean="0"/>
              <a:t>70</a:t>
            </a:r>
            <a:r>
              <a:rPr lang="en-GB" dirty="0" smtClean="0"/>
              <a:t> employees </a:t>
            </a:r>
            <a:r>
              <a:rPr lang="sr-Latn-ME" dirty="0" smtClean="0"/>
              <a:t>in </a:t>
            </a:r>
            <a:r>
              <a:rPr lang="en-GB" dirty="0" smtClean="0"/>
              <a:t>the Agency, including the President, the Council members and the Executive Director. 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4767263"/>
            <a:ext cx="5849816" cy="274320"/>
          </a:xfrm>
        </p:spPr>
        <p:txBody>
          <a:bodyPr/>
          <a:lstStyle/>
          <a:p>
            <a:pPr algn="l"/>
            <a:r>
              <a:rPr lang="en-US" dirty="0" smtClean="0"/>
              <a:t>SEE 6: 12-13 June 2017, </a:t>
            </a:r>
            <a:r>
              <a:rPr lang="en-US" dirty="0" err="1" smtClean="0"/>
              <a:t>Budva</a:t>
            </a:r>
            <a:r>
              <a:rPr lang="en-US" dirty="0" smtClean="0"/>
              <a:t>, Montenegro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ME" sz="3100" dirty="0" smtClean="0"/>
              <a:t>Overview of electronic comunications</a:t>
            </a:r>
            <a:r>
              <a:rPr lang="en-US" sz="3100" dirty="0" smtClean="0"/>
              <a:t> market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4767263"/>
            <a:ext cx="5417768" cy="274320"/>
          </a:xfrm>
        </p:spPr>
        <p:txBody>
          <a:bodyPr/>
          <a:lstStyle/>
          <a:p>
            <a:pPr algn="l"/>
            <a:r>
              <a:rPr lang="en-US" dirty="0" smtClean="0"/>
              <a:t>SEE 6: 12-13 June 2017, </a:t>
            </a:r>
            <a:r>
              <a:rPr lang="en-US" dirty="0" err="1" smtClean="0"/>
              <a:t>Budva</a:t>
            </a:r>
            <a:r>
              <a:rPr lang="en-US" dirty="0" smtClean="0"/>
              <a:t>, Montenegro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40 – registered operators</a:t>
            </a:r>
          </a:p>
          <a:p>
            <a:pPr lvl="1"/>
            <a:r>
              <a:rPr lang="en-US" dirty="0" smtClean="0"/>
              <a:t>4 – fixed operators</a:t>
            </a:r>
          </a:p>
          <a:p>
            <a:pPr lvl="1"/>
            <a:r>
              <a:rPr lang="en-US" dirty="0" smtClean="0"/>
              <a:t>3 – mobile operators</a:t>
            </a:r>
          </a:p>
          <a:p>
            <a:pPr lvl="1"/>
            <a:r>
              <a:rPr lang="en-US" dirty="0" smtClean="0"/>
              <a:t>16 – ISP</a:t>
            </a:r>
          </a:p>
          <a:p>
            <a:pPr lvl="1"/>
            <a:r>
              <a:rPr lang="en-US" dirty="0" smtClean="0"/>
              <a:t>7 – AVM (TV programs distribution) operators</a:t>
            </a:r>
          </a:p>
          <a:p>
            <a:r>
              <a:rPr lang="en-US" dirty="0" smtClean="0"/>
              <a:t>Sector revenue ca 231 mil</a:t>
            </a:r>
          </a:p>
          <a:p>
            <a:r>
              <a:rPr lang="en-US" dirty="0" smtClean="0"/>
              <a:t>Investment ca 117 mil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 telephony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4767263"/>
            <a:ext cx="5633792" cy="274320"/>
          </a:xfrm>
        </p:spPr>
        <p:txBody>
          <a:bodyPr/>
          <a:lstStyle/>
          <a:p>
            <a:pPr algn="l"/>
            <a:r>
              <a:rPr lang="en-US" dirty="0" smtClean="0"/>
              <a:t>SEE 6: 12-13 June 2017, </a:t>
            </a:r>
            <a:r>
              <a:rPr lang="en-US" dirty="0" err="1" smtClean="0"/>
              <a:t>Budva</a:t>
            </a:r>
            <a:r>
              <a:rPr lang="en-US" dirty="0" smtClean="0"/>
              <a:t>, Montenegro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Subscribers 149.412</a:t>
            </a:r>
          </a:p>
          <a:p>
            <a:r>
              <a:rPr lang="en-US" dirty="0" smtClean="0"/>
              <a:t>Penetration 24,1%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2"/>
          </p:nvPr>
        </p:nvGraphicFramePr>
        <p:xfrm>
          <a:off x="4283969" y="912813"/>
          <a:ext cx="4390132" cy="3702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telephony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4767263"/>
            <a:ext cx="5489776" cy="274320"/>
          </a:xfrm>
        </p:spPr>
        <p:txBody>
          <a:bodyPr/>
          <a:lstStyle/>
          <a:p>
            <a:pPr algn="l"/>
            <a:r>
              <a:rPr lang="en-US" dirty="0" smtClean="0"/>
              <a:t>SEE 6: 12-13 June 2017, </a:t>
            </a:r>
            <a:r>
              <a:rPr lang="en-US" dirty="0" err="1" smtClean="0"/>
              <a:t>Budva</a:t>
            </a:r>
            <a:r>
              <a:rPr lang="en-US" dirty="0" smtClean="0"/>
              <a:t>, Montenegro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Subscribers 1.020. 768</a:t>
            </a:r>
          </a:p>
          <a:p>
            <a:r>
              <a:rPr lang="en-US" dirty="0" smtClean="0"/>
              <a:t>Penetration 165%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2"/>
          </p:nvPr>
        </p:nvGraphicFramePr>
        <p:xfrm>
          <a:off x="4355977" y="912813"/>
          <a:ext cx="4318124" cy="3702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Broadband Internet access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4767263"/>
            <a:ext cx="5633792" cy="274320"/>
          </a:xfrm>
        </p:spPr>
        <p:txBody>
          <a:bodyPr/>
          <a:lstStyle/>
          <a:p>
            <a:pPr algn="l"/>
            <a:r>
              <a:rPr lang="en-US" dirty="0" smtClean="0"/>
              <a:t>SEE 6: 12-13 June 2017, </a:t>
            </a:r>
            <a:r>
              <a:rPr lang="en-US" dirty="0" err="1" smtClean="0"/>
              <a:t>Budva</a:t>
            </a:r>
            <a:r>
              <a:rPr lang="en-US" dirty="0" smtClean="0"/>
              <a:t>, Montenegro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13A-6546-4678-B1D0-1F3BCC50F94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Fixed BB subscribers 114.917</a:t>
            </a:r>
          </a:p>
          <a:p>
            <a:r>
              <a:rPr lang="en-US" dirty="0" smtClean="0"/>
              <a:t>Fixed penetration 18,5%</a:t>
            </a:r>
          </a:p>
          <a:p>
            <a:r>
              <a:rPr lang="en-US" dirty="0" smtClean="0"/>
              <a:t>Mobile penetration 8,9%</a:t>
            </a:r>
          </a:p>
          <a:p>
            <a:r>
              <a:rPr lang="en-US" dirty="0" smtClean="0"/>
              <a:t>Household penetration 58,9%</a:t>
            </a:r>
          </a:p>
          <a:p>
            <a:r>
              <a:rPr lang="en-US" dirty="0" smtClean="0"/>
              <a:t>Internet usage 69,9%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2"/>
          </p:nvPr>
        </p:nvGraphicFramePr>
        <p:xfrm>
          <a:off x="4644008" y="915566"/>
          <a:ext cx="4041775" cy="3702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2611</TotalTime>
  <Words>403</Words>
  <Application>Microsoft Office PowerPoint</Application>
  <PresentationFormat>On-screen Show (16:9)</PresentationFormat>
  <Paragraphs>87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Origin</vt:lpstr>
      <vt:lpstr>Agency for Electronic Communications and Postal Services </vt:lpstr>
      <vt:lpstr>Content</vt:lpstr>
      <vt:lpstr>About Montenegro</vt:lpstr>
      <vt:lpstr>About Agency</vt:lpstr>
      <vt:lpstr>About Agency </vt:lpstr>
      <vt:lpstr>Overview of electronic comunications market</vt:lpstr>
      <vt:lpstr>Fixed telephony</vt:lpstr>
      <vt:lpstr>Mobile telephony</vt:lpstr>
      <vt:lpstr>Broadband Internet access</vt:lpstr>
      <vt:lpstr>AVM (TV programs distribution)</vt:lpstr>
      <vt:lpstr>Achieved in 2016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Agency for Electronic Communications and Postal Services</dc:title>
  <dc:creator>Ana Mijuskovic</dc:creator>
  <cp:lastModifiedBy>Vitomir Dragas</cp:lastModifiedBy>
  <cp:revision>214</cp:revision>
  <dcterms:created xsi:type="dcterms:W3CDTF">2017-03-27T20:05:53Z</dcterms:created>
  <dcterms:modified xsi:type="dcterms:W3CDTF">2017-06-11T14:52:36Z</dcterms:modified>
</cp:coreProperties>
</file>