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4"/>
  </p:notesMasterIdLst>
  <p:sldIdLst>
    <p:sldId id="256" r:id="rId2"/>
    <p:sldId id="257" r:id="rId3"/>
    <p:sldId id="346" r:id="rId4"/>
    <p:sldId id="323" r:id="rId5"/>
    <p:sldId id="327" r:id="rId6"/>
    <p:sldId id="341" r:id="rId7"/>
    <p:sldId id="342" r:id="rId8"/>
    <p:sldId id="343" r:id="rId9"/>
    <p:sldId id="345" r:id="rId10"/>
    <p:sldId id="344" r:id="rId11"/>
    <p:sldId id="274" r:id="rId12"/>
    <p:sldId id="31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40" autoAdjust="0"/>
  </p:normalViewPr>
  <p:slideViewPr>
    <p:cSldViewPr>
      <p:cViewPr>
        <p:scale>
          <a:sx n="100" d="100"/>
          <a:sy n="100" d="100"/>
        </p:scale>
        <p:origin x="-78" y="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Market share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Crnogorski Telekom</c:v>
                </c:pt>
                <c:pt idx="1">
                  <c:v>M:tel</c:v>
                </c:pt>
                <c:pt idx="2">
                  <c:v>Telemach</c:v>
                </c:pt>
                <c:pt idx="3">
                  <c:v>Telenor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0.90600000000000003</c:v>
                </c:pt>
                <c:pt idx="1">
                  <c:v>8.7000000000000022E-2</c:v>
                </c:pt>
                <c:pt idx="2">
                  <c:v>6.000000000000014E-3</c:v>
                </c:pt>
                <c:pt idx="3">
                  <c:v>1.0000000000000022E-3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Market share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Crnogorski Telekom</c:v>
                </c:pt>
                <c:pt idx="1">
                  <c:v>Telenor</c:v>
                </c:pt>
                <c:pt idx="2">
                  <c:v>M:tel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0.3342000000000005</c:v>
                </c:pt>
                <c:pt idx="1">
                  <c:v>0.37000000000000038</c:v>
                </c:pt>
                <c:pt idx="2">
                  <c:v>0.29580000000000056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Fixed BB </a:t>
            </a:r>
            <a:r>
              <a:rPr lang="en-US" sz="2160" b="1" i="0" u="none" strike="noStrike" baseline="0" dirty="0" smtClean="0"/>
              <a:t>subscribers </a:t>
            </a:r>
            <a:r>
              <a:rPr lang="en-US" dirty="0" smtClean="0"/>
              <a:t>by </a:t>
            </a:r>
            <a:r>
              <a:rPr lang="sr-Latn-ME" dirty="0" smtClean="0"/>
              <a:t>technology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Fixed BB subscribers by tehnology</c:v>
                </c:pt>
              </c:strCache>
            </c:strRef>
          </c:tx>
          <c:dLbls>
            <c:dLbl>
              <c:idx val="2"/>
              <c:layout>
                <c:manualLayout>
                  <c:x val="1.4454045561665364E-3"/>
                  <c:y val="-9.913696465471832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ADSL</c:v>
                </c:pt>
                <c:pt idx="1">
                  <c:v>Cable</c:v>
                </c:pt>
                <c:pt idx="2">
                  <c:v>FTTH/B</c:v>
                </c:pt>
                <c:pt idx="3">
                  <c:v>WiMAX</c:v>
                </c:pt>
                <c:pt idx="4">
                  <c:v>WiFi</c:v>
                </c:pt>
                <c:pt idx="5">
                  <c:v>LL, MPLS, Satelite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0.50849999999999951</c:v>
                </c:pt>
                <c:pt idx="1">
                  <c:v>0.31920000000000032</c:v>
                </c:pt>
                <c:pt idx="2">
                  <c:v>0.1129</c:v>
                </c:pt>
                <c:pt idx="3">
                  <c:v>3.1600000000000052E-2</c:v>
                </c:pt>
                <c:pt idx="4">
                  <c:v>2.3800000000000002E-2</c:v>
                </c:pt>
                <c:pt idx="5">
                  <c:v>4.0000000000000079E-3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</a:t>
            </a:r>
            <a:r>
              <a:rPr lang="en-US" smtClean="0"/>
              <a:t>ubscribers </a:t>
            </a:r>
            <a:r>
              <a:rPr lang="en-US" dirty="0"/>
              <a:t>per </a:t>
            </a:r>
            <a:r>
              <a:rPr lang="en-US" dirty="0" smtClean="0"/>
              <a:t>technology</a:t>
            </a:r>
            <a:endParaRPr lang="en-US" dirty="0"/>
          </a:p>
        </c:rich>
      </c:tx>
      <c:layout>
        <c:manualLayout>
          <c:xMode val="edge"/>
          <c:yMode val="edge"/>
          <c:x val="0.1958758218851866"/>
          <c:y val="2.058319039451115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users per tehnology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DVB-T2</c:v>
                </c:pt>
                <c:pt idx="1">
                  <c:v>DTH</c:v>
                </c:pt>
                <c:pt idx="2">
                  <c:v>IPTV</c:v>
                </c:pt>
                <c:pt idx="3">
                  <c:v>MMDS</c:v>
                </c:pt>
                <c:pt idx="4">
                  <c:v>Cable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1.7600000000000001E-2</c:v>
                </c:pt>
                <c:pt idx="1">
                  <c:v>0.34570000000000001</c:v>
                </c:pt>
                <c:pt idx="2">
                  <c:v>0.31360000000000032</c:v>
                </c:pt>
                <c:pt idx="3">
                  <c:v>3.1700000000000006E-2</c:v>
                </c:pt>
                <c:pt idx="4">
                  <c:v>0.29130000000000056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16-74F3-489D-AAB5-25BCF8DE8087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374B6-33DA-49C0-BF5A-3D64E7ED2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374B6-33DA-49C0-BF5A-3D64E7ED2C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4/3/2017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SEE 6: 12-13 June 2017, Budva, Montenegro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35D13A-6546-4678-B1D0-1F3BCC50F9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avle.mijuskovic@ekip.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87774"/>
            <a:ext cx="6858000" cy="869826"/>
          </a:xfrm>
        </p:spPr>
        <p:txBody>
          <a:bodyPr>
            <a:noAutofit/>
          </a:bodyPr>
          <a:lstStyle/>
          <a:p>
            <a:r>
              <a:rPr lang="en-US" sz="2800" dirty="0" smtClean="0"/>
              <a:t>Agency for </a:t>
            </a:r>
            <a:r>
              <a:rPr lang="en-US" sz="2800" dirty="0" smtClean="0"/>
              <a:t>Electronic </a:t>
            </a:r>
            <a:r>
              <a:rPr lang="en-US" sz="2800" dirty="0" smtClean="0"/>
              <a:t>C</a:t>
            </a:r>
            <a:r>
              <a:rPr lang="en-US" sz="2800" dirty="0" smtClean="0"/>
              <a:t>ommunications </a:t>
            </a:r>
            <a:r>
              <a:rPr lang="en-US" sz="2800" dirty="0" smtClean="0"/>
              <a:t>and </a:t>
            </a:r>
            <a:r>
              <a:rPr lang="en-US" sz="2800" dirty="0" smtClean="0"/>
              <a:t>Postal </a:t>
            </a:r>
            <a:r>
              <a:rPr lang="en-US" sz="2800" dirty="0" smtClean="0"/>
              <a:t>S</a:t>
            </a:r>
            <a:r>
              <a:rPr lang="en-US" sz="2800" dirty="0" smtClean="0"/>
              <a:t>ervices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Pavle Mijuskovic</a:t>
            </a:r>
            <a:r>
              <a:rPr lang="en-US" dirty="0" smtClean="0"/>
              <a:t>, </a:t>
            </a:r>
            <a:r>
              <a:rPr lang="sr-Latn-ME" dirty="0" smtClean="0"/>
              <a:t>Deputy Executive Director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5561784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AVM (TV programs distribution)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705800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Subscribers 189.358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632325" y="912813"/>
          <a:ext cx="4041775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Achieved</a:t>
            </a:r>
            <a:r>
              <a:rPr lang="sr-Latn-ME" dirty="0" smtClean="0"/>
              <a:t>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Spectrum auction</a:t>
            </a:r>
          </a:p>
          <a:p>
            <a:r>
              <a:rPr lang="en-US" dirty="0" smtClean="0"/>
              <a:t>System for data collection</a:t>
            </a:r>
            <a:endParaRPr lang="sr-Latn-ME" dirty="0" smtClean="0"/>
          </a:p>
          <a:p>
            <a:r>
              <a:rPr lang="en-US" dirty="0" smtClean="0"/>
              <a:t>Infrastructure mapping</a:t>
            </a:r>
          </a:p>
          <a:p>
            <a:r>
              <a:rPr lang="en-US" dirty="0" smtClean="0"/>
              <a:t>Tariff Calculator</a:t>
            </a:r>
          </a:p>
          <a:p>
            <a:r>
              <a:rPr lang="en-US" dirty="0" smtClean="0"/>
              <a:t>Roaming agreement</a:t>
            </a:r>
          </a:p>
          <a:p>
            <a:r>
              <a:rPr lang="sr-Latn-ME" dirty="0" smtClean="0"/>
              <a:t>P</a:t>
            </a:r>
            <a:r>
              <a:rPr lang="en-US" dirty="0" smtClean="0"/>
              <a:t>rice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777808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Latn-ME" dirty="0" smtClean="0"/>
          </a:p>
          <a:p>
            <a:pPr algn="ctr">
              <a:buNone/>
            </a:pPr>
            <a:r>
              <a:rPr lang="sr-Latn-ME" dirty="0" smtClean="0"/>
              <a:t>Pavle Miju</a:t>
            </a:r>
            <a:r>
              <a:rPr lang="en-US" dirty="0" smtClean="0"/>
              <a:t>s</a:t>
            </a:r>
            <a:r>
              <a:rPr lang="sr-Latn-ME" dirty="0" smtClean="0"/>
              <a:t>kovi</a:t>
            </a:r>
            <a:r>
              <a:rPr lang="en-US" dirty="0" smtClean="0"/>
              <a:t>c</a:t>
            </a:r>
          </a:p>
          <a:p>
            <a:pPr algn="ctr">
              <a:buNone/>
            </a:pPr>
            <a:r>
              <a:rPr lang="en-GB" dirty="0" smtClean="0"/>
              <a:t>Deputy Executive Director</a:t>
            </a:r>
            <a:endParaRPr lang="sr-Latn-ME" dirty="0" smtClean="0"/>
          </a:p>
          <a:p>
            <a:pPr algn="ctr">
              <a:buNone/>
            </a:pPr>
            <a:r>
              <a:rPr lang="sr-Latn-ME" dirty="0" smtClean="0">
                <a:hlinkClick r:id="rId2"/>
              </a:rPr>
              <a:t>pavle.mijuskovic@ekip.me</a:t>
            </a:r>
            <a:endParaRPr lang="sr-Latn-ME" dirty="0" smtClean="0"/>
          </a:p>
          <a:p>
            <a:pPr algn="ctr">
              <a:buNone/>
            </a:pPr>
            <a:endParaRPr lang="sr-Latn-ME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777808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About Montenegro</a:t>
            </a:r>
          </a:p>
          <a:p>
            <a:r>
              <a:rPr lang="en-US" dirty="0" smtClean="0"/>
              <a:t>About Agency</a:t>
            </a:r>
            <a:endParaRPr lang="en-US" dirty="0"/>
          </a:p>
          <a:p>
            <a:r>
              <a:rPr lang="sr-Latn-ME" dirty="0" smtClean="0"/>
              <a:t>Overview of electronic comunications</a:t>
            </a:r>
            <a:r>
              <a:rPr lang="en-US" dirty="0" smtClean="0"/>
              <a:t> market</a:t>
            </a:r>
          </a:p>
          <a:p>
            <a:r>
              <a:rPr lang="en-US" dirty="0" smtClean="0"/>
              <a:t>Achieved</a:t>
            </a:r>
            <a:r>
              <a:rPr lang="sr-Latn-ME" dirty="0" smtClean="0"/>
              <a:t> in 2016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993832" cy="274320"/>
          </a:xfrm>
        </p:spPr>
        <p:txBody>
          <a:bodyPr/>
          <a:lstStyle/>
          <a:p>
            <a:pPr algn="l"/>
            <a:r>
              <a:rPr lang="en-US" smtClean="0"/>
              <a:t>SEE 6: 12-13 June 2017, Budva, Montenegro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About Montenegro</a:t>
            </a:r>
            <a:endParaRPr lang="en-US" dirty="0"/>
          </a:p>
        </p:txBody>
      </p:sp>
      <p:pic>
        <p:nvPicPr>
          <p:cNvPr id="3" name="Picture 4" descr="montenegro-precise-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915567"/>
            <a:ext cx="3024336" cy="3766154"/>
          </a:xfrm>
          <a:prstGeom prst="rect">
            <a:avLst/>
          </a:prstGeom>
          <a:noFill/>
          <a:ln/>
        </p:spPr>
      </p:pic>
      <p:pic>
        <p:nvPicPr>
          <p:cNvPr id="4" name="Content Placeholder 8" descr="640px-Flag_of_Montenegro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9808" y="915566"/>
            <a:ext cx="2222672" cy="11113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915566"/>
            <a:ext cx="5234880" cy="367023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Latn-ME" dirty="0" smtClean="0">
                <a:cs typeface="Arial" pitchFamily="34" charset="0"/>
              </a:rPr>
              <a:t>Montenegro</a:t>
            </a:r>
            <a:r>
              <a:rPr lang="en-US" dirty="0" smtClean="0">
                <a:cs typeface="Arial" pitchFamily="34" charset="0"/>
              </a:rPr>
              <a:t>- basic data:</a:t>
            </a:r>
            <a:br>
              <a:rPr lang="en-US" dirty="0" smtClean="0">
                <a:cs typeface="Arial" pitchFamily="34" charset="0"/>
              </a:rPr>
            </a:br>
            <a:endParaRPr lang="sr-Latn-ME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area - 13.812</a:t>
            </a:r>
            <a:r>
              <a:rPr lang="sr-Latn-ME" dirty="0" smtClean="0">
                <a:cs typeface="Arial" pitchFamily="34" charset="0"/>
              </a:rPr>
              <a:t> </a:t>
            </a:r>
            <a:r>
              <a:rPr lang="sr-Latn-ME" dirty="0" smtClean="0"/>
              <a:t>km</a:t>
            </a:r>
            <a:r>
              <a:rPr lang="sr-Latn-ME" baseline="30000" dirty="0" smtClean="0"/>
              <a:t>2</a:t>
            </a:r>
            <a:r>
              <a:rPr lang="en-US" dirty="0" smtClean="0">
                <a:cs typeface="Arial" pitchFamily="34" charset="0"/>
              </a:rPr>
              <a:t/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population – 620,029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seacoast - 294 km, 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beaches - 73 km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highest mountain - 2.522 m (</a:t>
            </a:r>
            <a:r>
              <a:rPr lang="en-US" dirty="0" err="1" smtClean="0">
                <a:cs typeface="Arial" pitchFamily="34" charset="0"/>
              </a:rPr>
              <a:t>Durmitor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Bobotov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kuk</a:t>
            </a:r>
            <a:r>
              <a:rPr lang="en-US" dirty="0" smtClean="0">
                <a:cs typeface="Arial" pitchFamily="34" charset="0"/>
              </a:rPr>
              <a:t>)</a:t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Capital and Administrative Center: </a:t>
            </a:r>
            <a:r>
              <a:rPr lang="en-US" dirty="0" err="1" smtClean="0">
                <a:cs typeface="Arial" pitchFamily="34" charset="0"/>
              </a:rPr>
              <a:t>Podgorica</a:t>
            </a:r>
            <a:r>
              <a:rPr lang="en-US" dirty="0" smtClean="0">
                <a:cs typeface="Arial" pitchFamily="34" charset="0"/>
              </a:rPr>
              <a:t> (185,937 citizens)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Ports : Bar, </a:t>
            </a:r>
            <a:r>
              <a:rPr lang="en-US" dirty="0" err="1" smtClean="0">
                <a:cs typeface="Arial" pitchFamily="34" charset="0"/>
              </a:rPr>
              <a:t>Budva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Kotor</a:t>
            </a:r>
            <a:r>
              <a:rPr lang="en-US" dirty="0" smtClean="0">
                <a:cs typeface="Arial" pitchFamily="34" charset="0"/>
              </a:rPr>
              <a:t> and </a:t>
            </a:r>
            <a:r>
              <a:rPr lang="en-US" dirty="0" err="1" smtClean="0">
                <a:cs typeface="Arial" pitchFamily="34" charset="0"/>
              </a:rPr>
              <a:t>Herceg</a:t>
            </a:r>
            <a:r>
              <a:rPr lang="en-US" dirty="0" smtClean="0">
                <a:cs typeface="Arial" pitchFamily="34" charset="0"/>
              </a:rPr>
              <a:t> Novi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Airports :</a:t>
            </a:r>
            <a:r>
              <a:rPr lang="en-US" dirty="0" err="1" smtClean="0">
                <a:cs typeface="Arial" pitchFamily="34" charset="0"/>
              </a:rPr>
              <a:t>Podgorica</a:t>
            </a:r>
            <a:r>
              <a:rPr lang="en-US" dirty="0" smtClean="0">
                <a:cs typeface="Arial" pitchFamily="34" charset="0"/>
              </a:rPr>
              <a:t> and </a:t>
            </a:r>
            <a:r>
              <a:rPr lang="en-US" dirty="0" err="1" smtClean="0">
                <a:cs typeface="Arial" pitchFamily="34" charset="0"/>
              </a:rPr>
              <a:t>Tivat</a:t>
            </a:r>
            <a:endParaRPr lang="en-US" dirty="0" smtClean="0"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993832" cy="274320"/>
          </a:xfrm>
        </p:spPr>
        <p:txBody>
          <a:bodyPr/>
          <a:lstStyle/>
          <a:p>
            <a:pPr algn="l"/>
            <a:r>
              <a:rPr lang="en-US" smtClean="0"/>
              <a:t>SEE 6: 12-13 June 2017, Budva, Montenegro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About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The Agency for Electronic Communications and Postal </a:t>
            </a:r>
            <a:r>
              <a:rPr lang="sr-Latn-ME" dirty="0" smtClean="0"/>
              <a:t>(EKIP) </a:t>
            </a:r>
            <a:r>
              <a:rPr lang="en-GB" dirty="0" smtClean="0"/>
              <a:t>was established on 8 March 2001</a:t>
            </a:r>
          </a:p>
          <a:p>
            <a:pPr algn="just"/>
            <a:r>
              <a:rPr lang="en-US" dirty="0" smtClean="0"/>
              <a:t>Our goals: </a:t>
            </a:r>
            <a:endParaRPr lang="sr-Latn-ME" dirty="0" smtClean="0"/>
          </a:p>
          <a:p>
            <a:pPr lvl="1" algn="just"/>
            <a:r>
              <a:rPr lang="en-US" dirty="0" smtClean="0"/>
              <a:t>to provide secure and predictable environment; </a:t>
            </a:r>
            <a:endParaRPr lang="sr-Latn-ME" dirty="0" smtClean="0"/>
          </a:p>
          <a:p>
            <a:pPr lvl="1" algn="just"/>
            <a:r>
              <a:rPr lang="en-US" dirty="0" smtClean="0"/>
              <a:t>to create conditions for the implementation and development of new technologies, with the promotion of rational utilization of limited resources; </a:t>
            </a:r>
            <a:endParaRPr lang="sr-Latn-ME" dirty="0" smtClean="0"/>
          </a:p>
          <a:p>
            <a:pPr lvl="1" algn="just"/>
            <a:r>
              <a:rPr lang="en-US" dirty="0" smtClean="0"/>
              <a:t>to promote competition and prevent the distortion of market;</a:t>
            </a:r>
            <a:endParaRPr lang="sr-Latn-ME" dirty="0" smtClean="0"/>
          </a:p>
          <a:p>
            <a:pPr lvl="1" algn="just"/>
            <a:r>
              <a:rPr lang="en-US" dirty="0" smtClean="0"/>
              <a:t>to resolve  disputes between operators, and to constantly improve the protection of the interests of customers.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849816" cy="274320"/>
          </a:xfrm>
        </p:spPr>
        <p:txBody>
          <a:bodyPr/>
          <a:lstStyle/>
          <a:p>
            <a:pPr algn="l"/>
            <a:r>
              <a:rPr lang="en-US" smtClean="0"/>
              <a:t>SEE 6: 12-13 June 2017, Budva, Montenegro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About Agency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Managing bodies of the Agency are the Council and the Executive Director</a:t>
            </a:r>
          </a:p>
          <a:p>
            <a:pPr algn="just"/>
            <a:r>
              <a:rPr lang="sr-Latn-ME" dirty="0" smtClean="0"/>
              <a:t>There is</a:t>
            </a:r>
            <a:r>
              <a:rPr lang="en-GB" dirty="0" smtClean="0"/>
              <a:t> </a:t>
            </a:r>
            <a:r>
              <a:rPr lang="sr-Latn-ME" dirty="0" smtClean="0"/>
              <a:t>70</a:t>
            </a:r>
            <a:r>
              <a:rPr lang="en-GB" dirty="0" smtClean="0"/>
              <a:t> employees </a:t>
            </a:r>
            <a:r>
              <a:rPr lang="sr-Latn-ME" dirty="0" smtClean="0"/>
              <a:t>in </a:t>
            </a:r>
            <a:r>
              <a:rPr lang="en-GB" dirty="0" smtClean="0"/>
              <a:t>the Agency, including the President, the Council members and the Executive Director.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849816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3100" dirty="0" smtClean="0"/>
              <a:t>Overview of electronic comunications</a:t>
            </a:r>
            <a:r>
              <a:rPr lang="en-US" sz="3100" dirty="0" smtClean="0"/>
              <a:t> market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417768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40 – registered operators</a:t>
            </a:r>
          </a:p>
          <a:p>
            <a:pPr lvl="1"/>
            <a:r>
              <a:rPr lang="en-US" dirty="0" smtClean="0"/>
              <a:t>4 – fixed operators</a:t>
            </a:r>
          </a:p>
          <a:p>
            <a:pPr lvl="1"/>
            <a:r>
              <a:rPr lang="en-US" dirty="0" smtClean="0"/>
              <a:t>3 – mobile operators</a:t>
            </a:r>
          </a:p>
          <a:p>
            <a:pPr lvl="1"/>
            <a:r>
              <a:rPr lang="en-US" dirty="0" smtClean="0"/>
              <a:t>16 – ISP</a:t>
            </a:r>
          </a:p>
          <a:p>
            <a:pPr lvl="1"/>
            <a:r>
              <a:rPr lang="en-US" dirty="0" smtClean="0"/>
              <a:t>7 – AVM (TV programs distribution) operators</a:t>
            </a:r>
          </a:p>
          <a:p>
            <a:r>
              <a:rPr lang="en-US" dirty="0" smtClean="0"/>
              <a:t>Sector revenue ca 231 mil</a:t>
            </a:r>
          </a:p>
          <a:p>
            <a:r>
              <a:rPr lang="en-US" dirty="0" smtClean="0"/>
              <a:t>Investment ca 117 mil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telephony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633792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Subscribers 149.412</a:t>
            </a:r>
          </a:p>
          <a:p>
            <a:r>
              <a:rPr lang="en-US" dirty="0" smtClean="0"/>
              <a:t>Penetration 24,1%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283969" y="912813"/>
          <a:ext cx="4390132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telephony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489776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Subscribers 1.020. 768</a:t>
            </a:r>
          </a:p>
          <a:p>
            <a:r>
              <a:rPr lang="en-US" dirty="0" smtClean="0"/>
              <a:t>Penetration 165%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355977" y="912813"/>
          <a:ext cx="4318124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 Internet access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5633792" cy="274320"/>
          </a:xfrm>
        </p:spPr>
        <p:txBody>
          <a:bodyPr/>
          <a:lstStyle/>
          <a:p>
            <a:pPr algn="l"/>
            <a:r>
              <a:rPr lang="en-US" dirty="0" smtClean="0"/>
              <a:t>SEE 6: 12-13 June 2017, </a:t>
            </a:r>
            <a:r>
              <a:rPr lang="en-US" dirty="0" err="1" smtClean="0"/>
              <a:t>Budva</a:t>
            </a:r>
            <a:r>
              <a:rPr lang="en-US" dirty="0" smtClean="0"/>
              <a:t>, Montenegro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D13A-6546-4678-B1D0-1F3BCC50F9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BB subscribers 114.917</a:t>
            </a:r>
          </a:p>
          <a:p>
            <a:r>
              <a:rPr lang="en-US" dirty="0" smtClean="0"/>
              <a:t>Fixed penetration 18,5%</a:t>
            </a:r>
          </a:p>
          <a:p>
            <a:r>
              <a:rPr lang="en-US" dirty="0" smtClean="0"/>
              <a:t>Mobile penetration 8,9%</a:t>
            </a:r>
          </a:p>
          <a:p>
            <a:r>
              <a:rPr lang="en-US" dirty="0" smtClean="0"/>
              <a:t>Household penetration 58,9%</a:t>
            </a:r>
          </a:p>
          <a:p>
            <a:r>
              <a:rPr lang="en-US" dirty="0" smtClean="0"/>
              <a:t>Internet usage 69,9%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644008" y="915566"/>
          <a:ext cx="4041775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2611</TotalTime>
  <Words>403</Words>
  <Application>Microsoft Office PowerPoint</Application>
  <PresentationFormat>On-screen Show (16:9)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Agency for Electronic Communications and Postal Services </vt:lpstr>
      <vt:lpstr>Content</vt:lpstr>
      <vt:lpstr>About Montenegro</vt:lpstr>
      <vt:lpstr>About Agency</vt:lpstr>
      <vt:lpstr>About Agency </vt:lpstr>
      <vt:lpstr>Overview of electronic comunications market</vt:lpstr>
      <vt:lpstr>Fixed telephony</vt:lpstr>
      <vt:lpstr>Mobile telephony</vt:lpstr>
      <vt:lpstr>Broadband Internet access</vt:lpstr>
      <vt:lpstr>AVM (TV programs distribution)</vt:lpstr>
      <vt:lpstr>Achieved in 2016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 for Electronic Communications and Postal Services</dc:title>
  <dc:creator>Ana Mijuskovic</dc:creator>
  <cp:lastModifiedBy>Vitomir Dragas</cp:lastModifiedBy>
  <cp:revision>214</cp:revision>
  <dcterms:created xsi:type="dcterms:W3CDTF">2017-03-27T20:05:53Z</dcterms:created>
  <dcterms:modified xsi:type="dcterms:W3CDTF">2017-06-11T14:52:36Z</dcterms:modified>
</cp:coreProperties>
</file>