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93" r:id="rId3"/>
    <p:sldId id="260" r:id="rId4"/>
    <p:sldId id="295" r:id="rId5"/>
    <p:sldId id="296" r:id="rId6"/>
    <p:sldId id="297" r:id="rId7"/>
    <p:sldId id="300" r:id="rId8"/>
    <p:sldId id="299" r:id="rId9"/>
    <p:sldId id="294" r:id="rId10"/>
    <p:sldId id="301" r:id="rId11"/>
    <p:sldId id="302" r:id="rId12"/>
    <p:sldId id="303" r:id="rId13"/>
    <p:sldId id="271" r:id="rId14"/>
  </p:sldIdLst>
  <p:sldSz cx="9144000" cy="6858000" type="screen4x3"/>
  <p:notesSz cx="6858000" cy="9144000"/>
  <p:defaultText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25" autoAdjust="0"/>
    <p:restoredTop sz="65591" autoAdjust="0"/>
  </p:normalViewPr>
  <p:slideViewPr>
    <p:cSldViewPr>
      <p:cViewPr varScale="1">
        <p:scale>
          <a:sx n="54" d="100"/>
          <a:sy n="54" d="100"/>
        </p:scale>
        <p:origin x="2299" y="58"/>
      </p:cViewPr>
      <p:guideLst>
        <p:guide orient="horz" pos="2160"/>
        <p:guide pos="2880"/>
      </p:guideLst>
    </p:cSldViewPr>
  </p:slideViewPr>
  <p:notesTextViewPr>
    <p:cViewPr>
      <p:scale>
        <a:sx n="66" d="100"/>
        <a:sy n="66"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r-Latn-C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79A487-F0F4-4B5B-9E21-D2FA064D4476}" type="datetimeFigureOut">
              <a:rPr lang="sr-Latn-CS" smtClean="0"/>
              <a:pPr/>
              <a:t>12.6.2017.</a:t>
            </a:fld>
            <a:endParaRPr lang="sr-Latn-C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r-Latn-C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r-Latn-C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36B780-BDE1-46F8-A28A-06239A605387}" type="slidenum">
              <a:rPr lang="sr-Latn-CS" smtClean="0"/>
              <a:pPr/>
              <a:t>‹#›</a:t>
            </a:fld>
            <a:endParaRPr lang="sr-Latn-C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736B780-BDE1-46F8-A28A-06239A605387}" type="slidenum">
              <a:rPr lang="sr-Latn-CS" smtClean="0"/>
              <a:pPr/>
              <a:t>1</a:t>
            </a:fld>
            <a:endParaRPr lang="sr-Latn-C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err="1" smtClean="0">
                <a:solidFill>
                  <a:schemeClr val="tx1"/>
                </a:solidFill>
                <a:effectLst/>
                <a:latin typeface="+mn-lt"/>
                <a:ea typeface="+mn-ea"/>
                <a:cs typeface="+mn-cs"/>
              </a:rPr>
              <a:t>Cbench</a:t>
            </a:r>
            <a:r>
              <a:rPr lang="en-US" sz="1200" kern="1200" dirty="0" smtClean="0">
                <a:solidFill>
                  <a:schemeClr val="tx1"/>
                </a:solidFill>
                <a:effectLst/>
                <a:latin typeface="+mn-lt"/>
                <a:ea typeface="+mn-ea"/>
                <a:cs typeface="+mn-cs"/>
              </a:rPr>
              <a:t> emulates OpenFlow switches which communicate with controller. As input arguments it takes a number of switches that should be emulated, number of hosts per switch and the controller's address. It supports two working modes: latency and throughput mode. In latency mode, it sends PACKET_IN messages to the controller. These messages are used by OpenFlow protocol to inform the controller when a packet received by a switch does not match any entry in the flow table. As a response, controller generates FLOW_MOD message, which installs a new entry in the flow table. If a controller cannot make routing decision, (e.g. because packet destination is unknown), it will just instruct switch to drop or flood a packet via PACKET_OUT message, depending on the control application used. When </a:t>
            </a:r>
            <a:r>
              <a:rPr lang="en-US" sz="1200" kern="1200" dirty="0" err="1" smtClean="0">
                <a:solidFill>
                  <a:schemeClr val="tx1"/>
                </a:solidFill>
                <a:effectLst/>
                <a:latin typeface="+mn-lt"/>
                <a:ea typeface="+mn-ea"/>
                <a:cs typeface="+mn-cs"/>
              </a:rPr>
              <a:t>Cbench</a:t>
            </a:r>
            <a:r>
              <a:rPr lang="en-US" sz="1200" kern="1200" dirty="0" smtClean="0">
                <a:solidFill>
                  <a:schemeClr val="tx1"/>
                </a:solidFill>
                <a:effectLst/>
                <a:latin typeface="+mn-lt"/>
                <a:ea typeface="+mn-ea"/>
                <a:cs typeface="+mn-cs"/>
              </a:rPr>
              <a:t> works in latency mode, it measures the time taken to handle a single packet. The next PACKET_IN message is generated only after a corresponding response is received from the controller. In throughput mode, the emulated switches send as many PACKET_IN messages as possible to the controller, making sure that the controller always has messages to process [6]. The result of both, throughput and latency tests, are expressed in number of received responses per second. In order to examine how multi-threading impacts controllers' performances, we conducted multiple experiments where controllers have been run with different number of threads (using </a:t>
            </a:r>
            <a:r>
              <a:rPr lang="en-US" sz="1200" i="1" kern="1200" dirty="0" err="1" smtClean="0">
                <a:solidFill>
                  <a:schemeClr val="tx1"/>
                </a:solidFill>
                <a:effectLst/>
                <a:latin typeface="+mn-lt"/>
                <a:ea typeface="+mn-ea"/>
                <a:cs typeface="+mn-cs"/>
              </a:rPr>
              <a:t>taskset</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Linux command). </a:t>
            </a:r>
            <a:endParaRPr lang="en-GB" dirty="0"/>
          </a:p>
        </p:txBody>
      </p:sp>
      <p:sp>
        <p:nvSpPr>
          <p:cNvPr id="4" name="Slide Number Placeholder 3"/>
          <p:cNvSpPr>
            <a:spLocks noGrp="1"/>
          </p:cNvSpPr>
          <p:nvPr>
            <p:ph type="sldNum" sz="quarter" idx="10"/>
          </p:nvPr>
        </p:nvSpPr>
        <p:spPr/>
        <p:txBody>
          <a:bodyPr/>
          <a:lstStyle/>
          <a:p>
            <a:fld id="{5736B780-BDE1-46F8-A28A-06239A605387}" type="slidenum">
              <a:rPr lang="sr-Latn-CS" smtClean="0"/>
              <a:pPr/>
              <a:t>10</a:t>
            </a:fld>
            <a:endParaRPr lang="sr-Latn-CS"/>
          </a:p>
        </p:txBody>
      </p:sp>
    </p:spTree>
    <p:extLst>
      <p:ext uri="{BB962C8B-B14F-4D97-AF65-F5344CB8AC3E}">
        <p14:creationId xmlns:p14="http://schemas.microsoft.com/office/powerpoint/2010/main" val="25260303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6B780-BDE1-46F8-A28A-06239A605387}" type="slidenum">
              <a:rPr lang="sr-Latn-CS" smtClean="0"/>
              <a:pPr/>
              <a:t>11</a:t>
            </a:fld>
            <a:endParaRPr lang="sr-Latn-CS"/>
          </a:p>
        </p:txBody>
      </p:sp>
    </p:spTree>
    <p:extLst>
      <p:ext uri="{BB962C8B-B14F-4D97-AF65-F5344CB8AC3E}">
        <p14:creationId xmlns:p14="http://schemas.microsoft.com/office/powerpoint/2010/main" val="27834780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6B780-BDE1-46F8-A28A-06239A605387}" type="slidenum">
              <a:rPr lang="sr-Latn-CS" smtClean="0"/>
              <a:pPr/>
              <a:t>13</a:t>
            </a:fld>
            <a:endParaRPr lang="sr-Latn-CS"/>
          </a:p>
        </p:txBody>
      </p:sp>
    </p:spTree>
    <p:extLst>
      <p:ext uri="{BB962C8B-B14F-4D97-AF65-F5344CB8AC3E}">
        <p14:creationId xmlns:p14="http://schemas.microsoft.com/office/powerpoint/2010/main" val="34940080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736B780-BDE1-46F8-A28A-06239A605387}" type="slidenum">
              <a:rPr lang="sr-Latn-CS" smtClean="0"/>
              <a:pPr/>
              <a:t>2</a:t>
            </a:fld>
            <a:endParaRPr lang="sr-Latn-CS"/>
          </a:p>
        </p:txBody>
      </p:sp>
    </p:spTree>
    <p:extLst>
      <p:ext uri="{BB962C8B-B14F-4D97-AF65-F5344CB8AC3E}">
        <p14:creationId xmlns:p14="http://schemas.microsoft.com/office/powerpoint/2010/main" val="16958419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ME" baseline="0" dirty="0" smtClean="0"/>
          </a:p>
        </p:txBody>
      </p:sp>
      <p:sp>
        <p:nvSpPr>
          <p:cNvPr id="4" name="Slide Number Placeholder 3"/>
          <p:cNvSpPr>
            <a:spLocks noGrp="1"/>
          </p:cNvSpPr>
          <p:nvPr>
            <p:ph type="sldNum" sz="quarter" idx="10"/>
          </p:nvPr>
        </p:nvSpPr>
        <p:spPr/>
        <p:txBody>
          <a:bodyPr/>
          <a:lstStyle/>
          <a:p>
            <a:fld id="{5736B780-BDE1-46F8-A28A-06239A605387}" type="slidenum">
              <a:rPr lang="sr-Latn-CS" smtClean="0"/>
              <a:pPr/>
              <a:t>3</a:t>
            </a:fld>
            <a:endParaRPr lang="sr-Latn-C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CS" baseline="0" dirty="0" smtClean="0"/>
          </a:p>
        </p:txBody>
      </p:sp>
      <p:sp>
        <p:nvSpPr>
          <p:cNvPr id="4" name="Slide Number Placeholder 3"/>
          <p:cNvSpPr>
            <a:spLocks noGrp="1"/>
          </p:cNvSpPr>
          <p:nvPr>
            <p:ph type="sldNum" sz="quarter" idx="10"/>
          </p:nvPr>
        </p:nvSpPr>
        <p:spPr/>
        <p:txBody>
          <a:bodyPr/>
          <a:lstStyle/>
          <a:p>
            <a:fld id="{5736B780-BDE1-46F8-A28A-06239A605387}" type="slidenum">
              <a:rPr lang="sr-Latn-CS" smtClean="0"/>
              <a:pPr/>
              <a:t>4</a:t>
            </a:fld>
            <a:endParaRPr lang="sr-Latn-CS"/>
          </a:p>
        </p:txBody>
      </p:sp>
    </p:spTree>
    <p:extLst>
      <p:ext uri="{BB962C8B-B14F-4D97-AF65-F5344CB8AC3E}">
        <p14:creationId xmlns:p14="http://schemas.microsoft.com/office/powerpoint/2010/main" val="24587737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sr-Latn-CS" dirty="0"/>
          </a:p>
        </p:txBody>
      </p:sp>
      <p:sp>
        <p:nvSpPr>
          <p:cNvPr id="4" name="Slide Number Placeholder 3"/>
          <p:cNvSpPr>
            <a:spLocks noGrp="1"/>
          </p:cNvSpPr>
          <p:nvPr>
            <p:ph type="sldNum" sz="quarter" idx="10"/>
          </p:nvPr>
        </p:nvSpPr>
        <p:spPr/>
        <p:txBody>
          <a:bodyPr/>
          <a:lstStyle/>
          <a:p>
            <a:fld id="{5736B780-BDE1-46F8-A28A-06239A605387}" type="slidenum">
              <a:rPr lang="sr-Latn-CS" smtClean="0"/>
              <a:pPr/>
              <a:t>5</a:t>
            </a:fld>
            <a:endParaRPr lang="sr-Latn-CS"/>
          </a:p>
        </p:txBody>
      </p:sp>
    </p:spTree>
    <p:extLst>
      <p:ext uri="{BB962C8B-B14F-4D97-AF65-F5344CB8AC3E}">
        <p14:creationId xmlns:p14="http://schemas.microsoft.com/office/powerpoint/2010/main" val="34034178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r-Latn-CS" dirty="0" smtClean="0"/>
          </a:p>
        </p:txBody>
      </p:sp>
      <p:sp>
        <p:nvSpPr>
          <p:cNvPr id="4" name="Slide Number Placeholder 3"/>
          <p:cNvSpPr>
            <a:spLocks noGrp="1"/>
          </p:cNvSpPr>
          <p:nvPr>
            <p:ph type="sldNum" sz="quarter" idx="10"/>
          </p:nvPr>
        </p:nvSpPr>
        <p:spPr/>
        <p:txBody>
          <a:bodyPr/>
          <a:lstStyle/>
          <a:p>
            <a:fld id="{5736B780-BDE1-46F8-A28A-06239A605387}" type="slidenum">
              <a:rPr lang="sr-Latn-CS" smtClean="0"/>
              <a:pPr/>
              <a:t>6</a:t>
            </a:fld>
            <a:endParaRPr lang="sr-Latn-CS"/>
          </a:p>
        </p:txBody>
      </p:sp>
    </p:spTree>
    <p:extLst>
      <p:ext uri="{BB962C8B-B14F-4D97-AF65-F5344CB8AC3E}">
        <p14:creationId xmlns:p14="http://schemas.microsoft.com/office/powerpoint/2010/main" val="38624069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6B780-BDE1-46F8-A28A-06239A605387}" type="slidenum">
              <a:rPr lang="sr-Latn-CS" smtClean="0"/>
              <a:pPr/>
              <a:t>7</a:t>
            </a:fld>
            <a:endParaRPr lang="sr-Latn-CS"/>
          </a:p>
        </p:txBody>
      </p:sp>
    </p:spTree>
    <p:extLst>
      <p:ext uri="{BB962C8B-B14F-4D97-AF65-F5344CB8AC3E}">
        <p14:creationId xmlns:p14="http://schemas.microsoft.com/office/powerpoint/2010/main" val="23358301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ME" baseline="0" dirty="0" smtClean="0"/>
          </a:p>
        </p:txBody>
      </p:sp>
      <p:sp>
        <p:nvSpPr>
          <p:cNvPr id="4" name="Slide Number Placeholder 3"/>
          <p:cNvSpPr>
            <a:spLocks noGrp="1"/>
          </p:cNvSpPr>
          <p:nvPr>
            <p:ph type="sldNum" sz="quarter" idx="10"/>
          </p:nvPr>
        </p:nvSpPr>
        <p:spPr/>
        <p:txBody>
          <a:bodyPr/>
          <a:lstStyle/>
          <a:p>
            <a:fld id="{5736B780-BDE1-46F8-A28A-06239A605387}" type="slidenum">
              <a:rPr lang="sr-Latn-CS" smtClean="0"/>
              <a:pPr/>
              <a:t>8</a:t>
            </a:fld>
            <a:endParaRPr lang="sr-Latn-CS"/>
          </a:p>
        </p:txBody>
      </p:sp>
    </p:spTree>
    <p:extLst>
      <p:ext uri="{BB962C8B-B14F-4D97-AF65-F5344CB8AC3E}">
        <p14:creationId xmlns:p14="http://schemas.microsoft.com/office/powerpoint/2010/main" val="39239417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Like other Linux-based machines with OVS installed, Pica8 could be logically partitioned into multiple independent OpenFlow switches with dedicated physical interfaces. For our purpose, Pica8 is virtualized into twelve virtual switches (colored in orange in Fig. 1). These virtualized switches are managed in the same way as OVS switches, but with the possibility to store the flow entries in the hardware flow tables.</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HP </a:t>
            </a:r>
            <a:r>
              <a:rPr lang="en-US" sz="1200" kern="1200" dirty="0" err="1" smtClean="0">
                <a:solidFill>
                  <a:schemeClr val="tx1"/>
                </a:solidFill>
                <a:effectLst/>
                <a:latin typeface="+mn-lt"/>
                <a:ea typeface="+mn-ea"/>
                <a:cs typeface="+mn-cs"/>
              </a:rPr>
              <a:t>ProCurve</a:t>
            </a:r>
            <a:r>
              <a:rPr lang="en-US" sz="1200" kern="1200" dirty="0" smtClean="0">
                <a:solidFill>
                  <a:schemeClr val="tx1"/>
                </a:solidFill>
                <a:effectLst/>
                <a:latin typeface="+mn-lt"/>
                <a:ea typeface="+mn-ea"/>
                <a:cs typeface="+mn-cs"/>
              </a:rPr>
              <a:t> 6600 switches cannot be virtualized in the same way as Pica8. While white box switches allow creation of multiple virtual switches and assignment of physical ports to them, in order to create multiple virtual OpenFlow switches from HP </a:t>
            </a:r>
            <a:r>
              <a:rPr lang="en-US" sz="1200" kern="1200" dirty="0" err="1" smtClean="0">
                <a:solidFill>
                  <a:schemeClr val="tx1"/>
                </a:solidFill>
                <a:effectLst/>
                <a:latin typeface="+mn-lt"/>
                <a:ea typeface="+mn-ea"/>
                <a:cs typeface="+mn-cs"/>
              </a:rPr>
              <a:t>ProCurve</a:t>
            </a:r>
            <a:r>
              <a:rPr lang="en-US" sz="1200" kern="1200" dirty="0" smtClean="0">
                <a:solidFill>
                  <a:schemeClr val="tx1"/>
                </a:solidFill>
                <a:effectLst/>
                <a:latin typeface="+mn-lt"/>
                <a:ea typeface="+mn-ea"/>
                <a:cs typeface="+mn-cs"/>
              </a:rPr>
              <a:t> 6600, separate VLAN (Virtual Local Area Network) has to be configured for each virtual switch. OpenFlow virtual switches are independent and have their own configuration and connection towards the OpenFlow controller. In our testbed, HP </a:t>
            </a:r>
            <a:r>
              <a:rPr lang="en-US" sz="1200" kern="1200" dirty="0" err="1" smtClean="0">
                <a:solidFill>
                  <a:schemeClr val="tx1"/>
                </a:solidFill>
                <a:effectLst/>
                <a:latin typeface="+mn-lt"/>
                <a:ea typeface="+mn-ea"/>
                <a:cs typeface="+mn-cs"/>
              </a:rPr>
              <a:t>ProCurve</a:t>
            </a:r>
            <a:r>
              <a:rPr lang="en-US" sz="1200" kern="1200" dirty="0" smtClean="0">
                <a:solidFill>
                  <a:schemeClr val="tx1"/>
                </a:solidFill>
                <a:effectLst/>
                <a:latin typeface="+mn-lt"/>
                <a:ea typeface="+mn-ea"/>
                <a:cs typeface="+mn-cs"/>
              </a:rPr>
              <a:t> is logically separated into four OpenFlow virtual switches, colored in green</a:t>
            </a:r>
            <a:endParaRPr lang="en-GB" dirty="0"/>
          </a:p>
        </p:txBody>
      </p:sp>
      <p:sp>
        <p:nvSpPr>
          <p:cNvPr id="4" name="Slide Number Placeholder 3"/>
          <p:cNvSpPr>
            <a:spLocks noGrp="1"/>
          </p:cNvSpPr>
          <p:nvPr>
            <p:ph type="sldNum" sz="quarter" idx="10"/>
          </p:nvPr>
        </p:nvSpPr>
        <p:spPr/>
        <p:txBody>
          <a:bodyPr/>
          <a:lstStyle/>
          <a:p>
            <a:fld id="{5736B780-BDE1-46F8-A28A-06239A605387}" type="slidenum">
              <a:rPr lang="sr-Latn-CS" smtClean="0"/>
              <a:pPr/>
              <a:t>9</a:t>
            </a:fld>
            <a:endParaRPr lang="sr-Latn-CS"/>
          </a:p>
        </p:txBody>
      </p:sp>
    </p:spTree>
    <p:extLst>
      <p:ext uri="{BB962C8B-B14F-4D97-AF65-F5344CB8AC3E}">
        <p14:creationId xmlns:p14="http://schemas.microsoft.com/office/powerpoint/2010/main" val="2178717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F289104E-0240-4073-A230-805C84D92917}" type="datetimeFigureOut">
              <a:rPr lang="sr-Latn-CS" smtClean="0"/>
              <a:pPr/>
              <a:t>12.6.2017.</a:t>
            </a:fld>
            <a:endParaRPr lang="sr-Latn-CS"/>
          </a:p>
        </p:txBody>
      </p:sp>
      <p:sp>
        <p:nvSpPr>
          <p:cNvPr id="17" name="Footer Placeholder 16"/>
          <p:cNvSpPr>
            <a:spLocks noGrp="1"/>
          </p:cNvSpPr>
          <p:nvPr>
            <p:ph type="ftr" sz="quarter" idx="11"/>
          </p:nvPr>
        </p:nvSpPr>
        <p:spPr>
          <a:xfrm>
            <a:off x="2898648" y="6355080"/>
            <a:ext cx="3474720" cy="365760"/>
          </a:xfrm>
        </p:spPr>
        <p:txBody>
          <a:bodyPr/>
          <a:lstStyle/>
          <a:p>
            <a:endParaRPr lang="sr-Latn-CS"/>
          </a:p>
        </p:txBody>
      </p:sp>
      <p:sp>
        <p:nvSpPr>
          <p:cNvPr id="29" name="Slide Number Placeholder 28"/>
          <p:cNvSpPr>
            <a:spLocks noGrp="1"/>
          </p:cNvSpPr>
          <p:nvPr>
            <p:ph type="sldNum" sz="quarter" idx="12"/>
          </p:nvPr>
        </p:nvSpPr>
        <p:spPr>
          <a:xfrm>
            <a:off x="1216152" y="6355080"/>
            <a:ext cx="1219200" cy="365760"/>
          </a:xfrm>
        </p:spPr>
        <p:txBody>
          <a:bodyPr/>
          <a:lstStyle/>
          <a:p>
            <a:fld id="{DBC196A9-21A8-4714-8E59-2D2A7CEA6F63}" type="slidenum">
              <a:rPr lang="sr-Latn-CS" smtClean="0"/>
              <a:pPr/>
              <a:t>‹#›</a:t>
            </a:fld>
            <a:endParaRPr lang="sr-Latn-C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transition>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289104E-0240-4073-A230-805C84D92917}" type="datetimeFigureOut">
              <a:rPr lang="sr-Latn-CS" smtClean="0"/>
              <a:pPr/>
              <a:t>12.6.2017.</a:t>
            </a:fld>
            <a:endParaRPr lang="sr-Latn-CS"/>
          </a:p>
        </p:txBody>
      </p:sp>
      <p:sp>
        <p:nvSpPr>
          <p:cNvPr id="5" name="Footer Placeholder 4"/>
          <p:cNvSpPr>
            <a:spLocks noGrp="1"/>
          </p:cNvSpPr>
          <p:nvPr>
            <p:ph type="ftr" sz="quarter" idx="11"/>
          </p:nvPr>
        </p:nvSpPr>
        <p:spPr/>
        <p:txBody>
          <a:bodyPr/>
          <a:lstStyle/>
          <a:p>
            <a:endParaRPr lang="sr-Latn-CS"/>
          </a:p>
        </p:txBody>
      </p:sp>
      <p:sp>
        <p:nvSpPr>
          <p:cNvPr id="6" name="Slide Number Placeholder 5"/>
          <p:cNvSpPr>
            <a:spLocks noGrp="1"/>
          </p:cNvSpPr>
          <p:nvPr>
            <p:ph type="sldNum" sz="quarter" idx="12"/>
          </p:nvPr>
        </p:nvSpPr>
        <p:spPr/>
        <p:txBody>
          <a:bodyPr/>
          <a:lstStyle/>
          <a:p>
            <a:fld id="{DBC196A9-21A8-4714-8E59-2D2A7CEA6F63}" type="slidenum">
              <a:rPr lang="sr-Latn-CS" smtClean="0"/>
              <a:pPr/>
              <a:t>‹#›</a:t>
            </a:fld>
            <a:endParaRPr lang="sr-Latn-CS"/>
          </a:p>
        </p:txBody>
      </p:sp>
    </p:spTree>
  </p:cSld>
  <p:clrMapOvr>
    <a:masterClrMapping/>
  </p:clrMapOvr>
  <p:transition>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289104E-0240-4073-A230-805C84D92917}" type="datetimeFigureOut">
              <a:rPr lang="sr-Latn-CS" smtClean="0"/>
              <a:pPr/>
              <a:t>12.6.2017.</a:t>
            </a:fld>
            <a:endParaRPr lang="sr-Latn-CS"/>
          </a:p>
        </p:txBody>
      </p:sp>
      <p:sp>
        <p:nvSpPr>
          <p:cNvPr id="5" name="Footer Placeholder 4"/>
          <p:cNvSpPr>
            <a:spLocks noGrp="1"/>
          </p:cNvSpPr>
          <p:nvPr>
            <p:ph type="ftr" sz="quarter" idx="11"/>
          </p:nvPr>
        </p:nvSpPr>
        <p:spPr/>
        <p:txBody>
          <a:bodyPr/>
          <a:lstStyle/>
          <a:p>
            <a:endParaRPr lang="sr-Latn-CS"/>
          </a:p>
        </p:txBody>
      </p:sp>
      <p:sp>
        <p:nvSpPr>
          <p:cNvPr id="6" name="Slide Number Placeholder 5"/>
          <p:cNvSpPr>
            <a:spLocks noGrp="1"/>
          </p:cNvSpPr>
          <p:nvPr>
            <p:ph type="sldNum" sz="quarter" idx="12"/>
          </p:nvPr>
        </p:nvSpPr>
        <p:spPr/>
        <p:txBody>
          <a:bodyPr/>
          <a:lstStyle/>
          <a:p>
            <a:fld id="{DBC196A9-21A8-4714-8E59-2D2A7CEA6F63}" type="slidenum">
              <a:rPr lang="sr-Latn-CS" smtClean="0"/>
              <a:pPr/>
              <a:t>‹#›</a:t>
            </a:fld>
            <a:endParaRPr lang="sr-Latn-C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289104E-0240-4073-A230-805C84D92917}" type="datetimeFigureOut">
              <a:rPr lang="sr-Latn-CS" smtClean="0"/>
              <a:pPr/>
              <a:t>12.6.2017.</a:t>
            </a:fld>
            <a:endParaRPr lang="sr-Latn-CS"/>
          </a:p>
        </p:txBody>
      </p:sp>
      <p:sp>
        <p:nvSpPr>
          <p:cNvPr id="5" name="Footer Placeholder 4"/>
          <p:cNvSpPr>
            <a:spLocks noGrp="1"/>
          </p:cNvSpPr>
          <p:nvPr>
            <p:ph type="ftr" sz="quarter" idx="11"/>
          </p:nvPr>
        </p:nvSpPr>
        <p:spPr/>
        <p:txBody>
          <a:bodyPr/>
          <a:lstStyle/>
          <a:p>
            <a:endParaRPr lang="sr-Latn-CS"/>
          </a:p>
        </p:txBody>
      </p:sp>
      <p:sp>
        <p:nvSpPr>
          <p:cNvPr id="6" name="Slide Number Placeholder 5"/>
          <p:cNvSpPr>
            <a:spLocks noGrp="1"/>
          </p:cNvSpPr>
          <p:nvPr>
            <p:ph type="sldNum" sz="quarter" idx="12"/>
          </p:nvPr>
        </p:nvSpPr>
        <p:spPr/>
        <p:txBody>
          <a:bodyPr/>
          <a:lstStyle/>
          <a:p>
            <a:fld id="{DBC196A9-21A8-4714-8E59-2D2A7CEA6F63}" type="slidenum">
              <a:rPr lang="sr-Latn-CS" smtClean="0"/>
              <a:pPr/>
              <a:t>‹#›</a:t>
            </a:fld>
            <a:endParaRPr lang="sr-Latn-C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F289104E-0240-4073-A230-805C84D92917}" type="datetimeFigureOut">
              <a:rPr lang="sr-Latn-CS" smtClean="0"/>
              <a:pPr/>
              <a:t>12.6.2017.</a:t>
            </a:fld>
            <a:endParaRPr lang="sr-Latn-CS"/>
          </a:p>
        </p:txBody>
      </p:sp>
      <p:sp>
        <p:nvSpPr>
          <p:cNvPr id="5" name="Footer Placeholder 4"/>
          <p:cNvSpPr>
            <a:spLocks noGrp="1"/>
          </p:cNvSpPr>
          <p:nvPr>
            <p:ph type="ftr" sz="quarter" idx="11"/>
          </p:nvPr>
        </p:nvSpPr>
        <p:spPr>
          <a:xfrm>
            <a:off x="2898648" y="6355080"/>
            <a:ext cx="3474720" cy="365760"/>
          </a:xfrm>
        </p:spPr>
        <p:txBody>
          <a:bodyPr/>
          <a:lstStyle/>
          <a:p>
            <a:endParaRPr lang="sr-Latn-CS"/>
          </a:p>
        </p:txBody>
      </p:sp>
      <p:sp>
        <p:nvSpPr>
          <p:cNvPr id="6" name="Slide Number Placeholder 5"/>
          <p:cNvSpPr>
            <a:spLocks noGrp="1"/>
          </p:cNvSpPr>
          <p:nvPr>
            <p:ph type="sldNum" sz="quarter" idx="12"/>
          </p:nvPr>
        </p:nvSpPr>
        <p:spPr>
          <a:xfrm>
            <a:off x="1069848" y="6355080"/>
            <a:ext cx="1520952" cy="365760"/>
          </a:xfrm>
        </p:spPr>
        <p:txBody>
          <a:bodyPr/>
          <a:lstStyle/>
          <a:p>
            <a:fld id="{DBC196A9-21A8-4714-8E59-2D2A7CEA6F63}" type="slidenum">
              <a:rPr lang="sr-Latn-CS" smtClean="0"/>
              <a:pPr/>
              <a:t>‹#›</a:t>
            </a:fld>
            <a:endParaRPr lang="sr-Latn-C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289104E-0240-4073-A230-805C84D92917}" type="datetimeFigureOut">
              <a:rPr lang="sr-Latn-CS" smtClean="0"/>
              <a:pPr/>
              <a:t>12.6.2017.</a:t>
            </a:fld>
            <a:endParaRPr lang="sr-Latn-CS"/>
          </a:p>
        </p:txBody>
      </p:sp>
      <p:sp>
        <p:nvSpPr>
          <p:cNvPr id="6" name="Footer Placeholder 5"/>
          <p:cNvSpPr>
            <a:spLocks noGrp="1"/>
          </p:cNvSpPr>
          <p:nvPr>
            <p:ph type="ftr" sz="quarter" idx="11"/>
          </p:nvPr>
        </p:nvSpPr>
        <p:spPr/>
        <p:txBody>
          <a:bodyPr/>
          <a:lstStyle/>
          <a:p>
            <a:endParaRPr lang="sr-Latn-CS"/>
          </a:p>
        </p:txBody>
      </p:sp>
      <p:sp>
        <p:nvSpPr>
          <p:cNvPr id="7" name="Slide Number Placeholder 6"/>
          <p:cNvSpPr>
            <a:spLocks noGrp="1"/>
          </p:cNvSpPr>
          <p:nvPr>
            <p:ph type="sldNum" sz="quarter" idx="12"/>
          </p:nvPr>
        </p:nvSpPr>
        <p:spPr/>
        <p:txBody>
          <a:bodyPr/>
          <a:lstStyle/>
          <a:p>
            <a:fld id="{DBC196A9-21A8-4714-8E59-2D2A7CEA6F63}" type="slidenum">
              <a:rPr lang="sr-Latn-CS" smtClean="0"/>
              <a:pPr/>
              <a:t>‹#›</a:t>
            </a:fld>
            <a:endParaRPr lang="sr-Latn-C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289104E-0240-4073-A230-805C84D92917}" type="datetimeFigureOut">
              <a:rPr lang="sr-Latn-CS" smtClean="0"/>
              <a:pPr/>
              <a:t>12.6.2017.</a:t>
            </a:fld>
            <a:endParaRPr lang="sr-Latn-CS"/>
          </a:p>
        </p:txBody>
      </p:sp>
      <p:sp>
        <p:nvSpPr>
          <p:cNvPr id="8" name="Footer Placeholder 7"/>
          <p:cNvSpPr>
            <a:spLocks noGrp="1"/>
          </p:cNvSpPr>
          <p:nvPr>
            <p:ph type="ftr" sz="quarter" idx="11"/>
          </p:nvPr>
        </p:nvSpPr>
        <p:spPr/>
        <p:txBody>
          <a:bodyPr/>
          <a:lstStyle/>
          <a:p>
            <a:endParaRPr lang="sr-Latn-CS"/>
          </a:p>
        </p:txBody>
      </p:sp>
      <p:sp>
        <p:nvSpPr>
          <p:cNvPr id="9" name="Slide Number Placeholder 8"/>
          <p:cNvSpPr>
            <a:spLocks noGrp="1"/>
          </p:cNvSpPr>
          <p:nvPr>
            <p:ph type="sldNum" sz="quarter" idx="12"/>
          </p:nvPr>
        </p:nvSpPr>
        <p:spPr/>
        <p:txBody>
          <a:bodyPr/>
          <a:lstStyle/>
          <a:p>
            <a:fld id="{DBC196A9-21A8-4714-8E59-2D2A7CEA6F63}" type="slidenum">
              <a:rPr lang="sr-Latn-CS" smtClean="0"/>
              <a:pPr/>
              <a:t>‹#›</a:t>
            </a:fld>
            <a:endParaRPr lang="sr-Latn-C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289104E-0240-4073-A230-805C84D92917}" type="datetimeFigureOut">
              <a:rPr lang="sr-Latn-CS" smtClean="0"/>
              <a:pPr/>
              <a:t>12.6.2017.</a:t>
            </a:fld>
            <a:endParaRPr lang="sr-Latn-CS"/>
          </a:p>
        </p:txBody>
      </p:sp>
      <p:sp>
        <p:nvSpPr>
          <p:cNvPr id="4" name="Footer Placeholder 3"/>
          <p:cNvSpPr>
            <a:spLocks noGrp="1"/>
          </p:cNvSpPr>
          <p:nvPr>
            <p:ph type="ftr" sz="quarter" idx="11"/>
          </p:nvPr>
        </p:nvSpPr>
        <p:spPr/>
        <p:txBody>
          <a:bodyPr/>
          <a:lstStyle/>
          <a:p>
            <a:endParaRPr lang="sr-Latn-CS"/>
          </a:p>
        </p:txBody>
      </p:sp>
      <p:sp>
        <p:nvSpPr>
          <p:cNvPr id="5" name="Slide Number Placeholder 4"/>
          <p:cNvSpPr>
            <a:spLocks noGrp="1"/>
          </p:cNvSpPr>
          <p:nvPr>
            <p:ph type="sldNum" sz="quarter" idx="12"/>
          </p:nvPr>
        </p:nvSpPr>
        <p:spPr/>
        <p:txBody>
          <a:bodyPr/>
          <a:lstStyle/>
          <a:p>
            <a:fld id="{DBC196A9-21A8-4714-8E59-2D2A7CEA6F63}" type="slidenum">
              <a:rPr lang="sr-Latn-CS" smtClean="0"/>
              <a:pPr/>
              <a:t>‹#›</a:t>
            </a:fld>
            <a:endParaRPr lang="sr-Latn-C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transition>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89104E-0240-4073-A230-805C84D92917}" type="datetimeFigureOut">
              <a:rPr lang="sr-Latn-CS" smtClean="0"/>
              <a:pPr/>
              <a:t>12.6.2017.</a:t>
            </a:fld>
            <a:endParaRPr lang="sr-Latn-CS"/>
          </a:p>
        </p:txBody>
      </p:sp>
      <p:sp>
        <p:nvSpPr>
          <p:cNvPr id="3" name="Footer Placeholder 2"/>
          <p:cNvSpPr>
            <a:spLocks noGrp="1"/>
          </p:cNvSpPr>
          <p:nvPr>
            <p:ph type="ftr" sz="quarter" idx="11"/>
          </p:nvPr>
        </p:nvSpPr>
        <p:spPr/>
        <p:txBody>
          <a:bodyPr/>
          <a:lstStyle/>
          <a:p>
            <a:endParaRPr lang="sr-Latn-CS"/>
          </a:p>
        </p:txBody>
      </p:sp>
      <p:sp>
        <p:nvSpPr>
          <p:cNvPr id="4" name="Slide Number Placeholder 3"/>
          <p:cNvSpPr>
            <a:spLocks noGrp="1"/>
          </p:cNvSpPr>
          <p:nvPr>
            <p:ph type="sldNum" sz="quarter" idx="12"/>
          </p:nvPr>
        </p:nvSpPr>
        <p:spPr/>
        <p:txBody>
          <a:bodyPr/>
          <a:lstStyle/>
          <a:p>
            <a:fld id="{DBC196A9-21A8-4714-8E59-2D2A7CEA6F63}" type="slidenum">
              <a:rPr lang="sr-Latn-CS" smtClean="0"/>
              <a:pPr/>
              <a:t>‹#›</a:t>
            </a:fld>
            <a:endParaRPr lang="sr-Latn-C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transition>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289104E-0240-4073-A230-805C84D92917}" type="datetimeFigureOut">
              <a:rPr lang="sr-Latn-CS" smtClean="0"/>
              <a:pPr/>
              <a:t>12.6.2017.</a:t>
            </a:fld>
            <a:endParaRPr lang="sr-Latn-CS"/>
          </a:p>
        </p:txBody>
      </p:sp>
      <p:sp>
        <p:nvSpPr>
          <p:cNvPr id="6" name="Footer Placeholder 5"/>
          <p:cNvSpPr>
            <a:spLocks noGrp="1"/>
          </p:cNvSpPr>
          <p:nvPr>
            <p:ph type="ftr" sz="quarter" idx="11"/>
          </p:nvPr>
        </p:nvSpPr>
        <p:spPr/>
        <p:txBody>
          <a:bodyPr/>
          <a:lstStyle/>
          <a:p>
            <a:endParaRPr lang="sr-Latn-CS"/>
          </a:p>
        </p:txBody>
      </p:sp>
      <p:sp>
        <p:nvSpPr>
          <p:cNvPr id="7" name="Slide Number Placeholder 6"/>
          <p:cNvSpPr>
            <a:spLocks noGrp="1"/>
          </p:cNvSpPr>
          <p:nvPr>
            <p:ph type="sldNum" sz="quarter" idx="12"/>
          </p:nvPr>
        </p:nvSpPr>
        <p:spPr/>
        <p:txBody>
          <a:bodyPr/>
          <a:lstStyle/>
          <a:p>
            <a:fld id="{DBC196A9-21A8-4714-8E59-2D2A7CEA6F63}" type="slidenum">
              <a:rPr lang="sr-Latn-CS" smtClean="0"/>
              <a:pPr/>
              <a:t>‹#›</a:t>
            </a:fld>
            <a:endParaRPr lang="sr-Latn-C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289104E-0240-4073-A230-805C84D92917}" type="datetimeFigureOut">
              <a:rPr lang="sr-Latn-CS" smtClean="0"/>
              <a:pPr/>
              <a:t>12.6.2017.</a:t>
            </a:fld>
            <a:endParaRPr lang="sr-Latn-CS"/>
          </a:p>
        </p:txBody>
      </p:sp>
      <p:sp>
        <p:nvSpPr>
          <p:cNvPr id="6" name="Footer Placeholder 5"/>
          <p:cNvSpPr>
            <a:spLocks noGrp="1"/>
          </p:cNvSpPr>
          <p:nvPr>
            <p:ph type="ftr" sz="quarter" idx="11"/>
          </p:nvPr>
        </p:nvSpPr>
        <p:spPr/>
        <p:txBody>
          <a:bodyPr/>
          <a:lstStyle/>
          <a:p>
            <a:endParaRPr lang="sr-Latn-CS"/>
          </a:p>
        </p:txBody>
      </p:sp>
      <p:sp>
        <p:nvSpPr>
          <p:cNvPr id="7" name="Slide Number Placeholder 6"/>
          <p:cNvSpPr>
            <a:spLocks noGrp="1"/>
          </p:cNvSpPr>
          <p:nvPr>
            <p:ph type="sldNum" sz="quarter" idx="12"/>
          </p:nvPr>
        </p:nvSpPr>
        <p:spPr/>
        <p:txBody>
          <a:bodyPr/>
          <a:lstStyle/>
          <a:p>
            <a:fld id="{DBC196A9-21A8-4714-8E59-2D2A7CEA6F63}" type="slidenum">
              <a:rPr lang="sr-Latn-CS" smtClean="0"/>
              <a:pPr/>
              <a:t>‹#›</a:t>
            </a:fld>
            <a:endParaRPr lang="sr-Latn-C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F289104E-0240-4073-A230-805C84D92917}" type="datetimeFigureOut">
              <a:rPr lang="sr-Latn-CS" smtClean="0"/>
              <a:pPr/>
              <a:t>12.6.2017.</a:t>
            </a:fld>
            <a:endParaRPr lang="sr-Latn-C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sr-Latn-C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DBC196A9-21A8-4714-8E59-2D2A7CEA6F63}" type="slidenum">
              <a:rPr lang="sr-Latn-CS" smtClean="0"/>
              <a:pPr/>
              <a:t>‹#›</a:t>
            </a:fld>
            <a:endParaRPr lang="sr-Latn-C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push dir="u"/>
  </p:transition>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image" Target="../media/image5.emf"/></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1.emf"/><Relationship Id="rId5" Type="http://schemas.openxmlformats.org/officeDocument/2006/relationships/image" Target="../media/image10.emf"/><Relationship Id="rId4" Type="http://schemas.openxmlformats.org/officeDocument/2006/relationships/image" Target="../media/image9.emf"/></Relationships>
</file>

<file path=ppt/slides/_rels/slide9.xml.rels><?xml version="1.0" encoding="UTF-8" standalone="yes"?>
<Relationships xmlns="http://schemas.openxmlformats.org/package/2006/relationships"><Relationship Id="rId8" Type="http://schemas.openxmlformats.org/officeDocument/2006/relationships/image" Target="../media/image16.emf"/><Relationship Id="rId13" Type="http://schemas.openxmlformats.org/officeDocument/2006/relationships/image" Target="../media/image20.emf"/><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5.png"/><Relationship Id="rId11" Type="http://schemas.openxmlformats.org/officeDocument/2006/relationships/image" Target="../media/image19.emf"/><Relationship Id="rId5" Type="http://schemas.openxmlformats.org/officeDocument/2006/relationships/image" Target="../media/image14.jpg"/><Relationship Id="rId10" Type="http://schemas.openxmlformats.org/officeDocument/2006/relationships/image" Target="../media/image18.emf"/><Relationship Id="rId4" Type="http://schemas.openxmlformats.org/officeDocument/2006/relationships/image" Target="../media/image13.jpeg"/><Relationship Id="rId9"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59632" y="3789040"/>
            <a:ext cx="6858000" cy="990600"/>
          </a:xfrm>
        </p:spPr>
        <p:txBody>
          <a:bodyPr>
            <a:normAutofit fontScale="90000"/>
          </a:bodyPr>
          <a:lstStyle/>
          <a:p>
            <a:pPr algn="ctr"/>
            <a:r>
              <a:rPr lang="sr-Latn-ME" dirty="0" smtClean="0"/>
              <a:t>Software defined networking:</a:t>
            </a:r>
            <a:br>
              <a:rPr lang="sr-Latn-ME" dirty="0" smtClean="0"/>
            </a:br>
            <a:r>
              <a:rPr lang="sr-Latn-ME" dirty="0" smtClean="0"/>
              <a:t>Experimental research on QoS</a:t>
            </a:r>
            <a:endParaRPr lang="sr-Latn-CS" dirty="0"/>
          </a:p>
        </p:txBody>
      </p:sp>
      <p:sp>
        <p:nvSpPr>
          <p:cNvPr id="3" name="Subtitle 2"/>
          <p:cNvSpPr>
            <a:spLocks noGrp="1"/>
          </p:cNvSpPr>
          <p:nvPr>
            <p:ph type="subTitle" idx="1"/>
          </p:nvPr>
        </p:nvSpPr>
        <p:spPr>
          <a:xfrm>
            <a:off x="1115616" y="5840501"/>
            <a:ext cx="7344816" cy="533400"/>
          </a:xfrm>
        </p:spPr>
        <p:txBody>
          <a:bodyPr>
            <a:normAutofit/>
          </a:bodyPr>
          <a:lstStyle/>
          <a:p>
            <a:pPr algn="l"/>
            <a:r>
              <a:rPr lang="en-GB" dirty="0"/>
              <a:t>RIPE SEE6 Regional Meeting</a:t>
            </a:r>
            <a:r>
              <a:rPr lang="sr-Latn-ME" dirty="0"/>
              <a:t>, Budva, 13.06. 2017.</a:t>
            </a:r>
            <a:endParaRPr lang="en-GB" dirty="0"/>
          </a:p>
          <a:p>
            <a:pPr algn="l"/>
            <a:endParaRPr lang="sr-Latn-CS" dirty="0"/>
          </a:p>
        </p:txBody>
      </p:sp>
      <p:pic>
        <p:nvPicPr>
          <p:cNvPr id="7172" name="Picture 4" descr="http://www.foremont.ac.me/Slike/Elementi/LogoETF.png"/>
          <p:cNvPicPr>
            <a:picLocks noChangeAspect="1" noChangeArrowheads="1"/>
          </p:cNvPicPr>
          <p:nvPr/>
        </p:nvPicPr>
        <p:blipFill>
          <a:blip r:embed="rId3" cstate="print"/>
          <a:srcRect/>
          <a:stretch>
            <a:fillRect/>
          </a:stretch>
        </p:blipFill>
        <p:spPr bwMode="auto">
          <a:xfrm>
            <a:off x="3337942" y="1545359"/>
            <a:ext cx="2324100" cy="1524001"/>
          </a:xfrm>
          <a:prstGeom prst="rect">
            <a:avLst/>
          </a:prstGeom>
          <a:noFill/>
        </p:spPr>
      </p:pic>
      <p:sp>
        <p:nvSpPr>
          <p:cNvPr id="6" name="TextBox 5"/>
          <p:cNvSpPr txBox="1"/>
          <p:nvPr/>
        </p:nvSpPr>
        <p:spPr>
          <a:xfrm>
            <a:off x="1763688" y="548680"/>
            <a:ext cx="5472608" cy="646331"/>
          </a:xfrm>
          <a:prstGeom prst="rect">
            <a:avLst/>
          </a:prstGeom>
          <a:noFill/>
        </p:spPr>
        <p:txBody>
          <a:bodyPr wrap="square" rtlCol="0">
            <a:spAutoFit/>
          </a:bodyPr>
          <a:lstStyle/>
          <a:p>
            <a:pPr algn="ctr"/>
            <a:r>
              <a:rPr lang="sr-Latn-ME" dirty="0" smtClean="0"/>
              <a:t>UNIVERSITY OF MONTENEGRO</a:t>
            </a:r>
          </a:p>
          <a:p>
            <a:pPr algn="ctr"/>
            <a:r>
              <a:rPr lang="sr-Latn-CS" dirty="0" smtClean="0"/>
              <a:t>FACULTY OF ELECTRICAL ENGINEERING</a:t>
            </a:r>
            <a:endParaRPr lang="sr-Latn-CS" dirty="0"/>
          </a:p>
        </p:txBody>
      </p:sp>
      <p:sp>
        <p:nvSpPr>
          <p:cNvPr id="7" name="TextBox 6"/>
          <p:cNvSpPr txBox="1"/>
          <p:nvPr/>
        </p:nvSpPr>
        <p:spPr>
          <a:xfrm>
            <a:off x="2267744" y="3604374"/>
            <a:ext cx="5506591" cy="369332"/>
          </a:xfrm>
          <a:prstGeom prst="rect">
            <a:avLst/>
          </a:prstGeom>
          <a:noFill/>
        </p:spPr>
        <p:txBody>
          <a:bodyPr wrap="square" rtlCol="0">
            <a:spAutoFit/>
          </a:bodyPr>
          <a:lstStyle/>
          <a:p>
            <a:pPr algn="ctr"/>
            <a:endParaRPr lang="en-GB" dirty="0"/>
          </a:p>
        </p:txBody>
      </p:sp>
      <p:sp>
        <p:nvSpPr>
          <p:cNvPr id="8" name="Subtitle 2"/>
          <p:cNvSpPr txBox="1">
            <a:spLocks/>
          </p:cNvSpPr>
          <p:nvPr/>
        </p:nvSpPr>
        <p:spPr>
          <a:xfrm>
            <a:off x="3337942" y="5129645"/>
            <a:ext cx="7632848" cy="710856"/>
          </a:xfrm>
          <a:prstGeom prst="rect">
            <a:avLst/>
          </a:prstGeom>
        </p:spPr>
        <p:txBody>
          <a:bodyPr vert="horz">
            <a:normAutofit/>
          </a:bodyPr>
          <a:lstStyle>
            <a:lvl1pPr marL="0" indent="0" algn="r" rtl="0" eaLnBrk="1" latinLnBrk="0" hangingPunct="1">
              <a:spcBef>
                <a:spcPts val="600"/>
              </a:spcBef>
              <a:buClr>
                <a:schemeClr val="accent1"/>
              </a:buClr>
              <a:buSzPct val="76000"/>
              <a:buFont typeface="Wingdings 3"/>
              <a:buNone/>
              <a:defRPr kumimoji="0" sz="2000" kern="1200">
                <a:solidFill>
                  <a:schemeClr val="tx2"/>
                </a:solidFill>
                <a:latin typeface="+mj-lt"/>
                <a:ea typeface="+mj-ea"/>
                <a:cs typeface="+mj-cs"/>
              </a:defRPr>
            </a:lvl1pPr>
            <a:lvl2pPr marL="457200" indent="0" algn="ctr" rtl="0" eaLnBrk="1" latinLnBrk="0" hangingPunct="1">
              <a:spcBef>
                <a:spcPts val="500"/>
              </a:spcBef>
              <a:buClr>
                <a:schemeClr val="accent2"/>
              </a:buClr>
              <a:buSzPct val="76000"/>
              <a:buFont typeface="Wingdings 3"/>
              <a:buNone/>
              <a:defRPr kumimoji="0" sz="2300" kern="1200">
                <a:solidFill>
                  <a:schemeClr val="tx2"/>
                </a:solidFill>
                <a:latin typeface="+mn-lt"/>
                <a:ea typeface="+mn-ea"/>
                <a:cs typeface="+mn-cs"/>
              </a:defRPr>
            </a:lvl2pPr>
            <a:lvl3pPr marL="914400" indent="0" algn="ctr" rtl="0" eaLnBrk="1" latinLnBrk="0" hangingPunct="1">
              <a:spcBef>
                <a:spcPts val="500"/>
              </a:spcBef>
              <a:buClr>
                <a:schemeClr val="bg1">
                  <a:shade val="50000"/>
                </a:schemeClr>
              </a:buClr>
              <a:buSzPct val="76000"/>
              <a:buFont typeface="Wingdings 3"/>
              <a:buNone/>
              <a:defRPr kumimoji="0" sz="2000" kern="1200">
                <a:solidFill>
                  <a:schemeClr val="tx1"/>
                </a:solidFill>
                <a:latin typeface="+mn-lt"/>
                <a:ea typeface="+mn-ea"/>
                <a:cs typeface="+mn-cs"/>
              </a:defRPr>
            </a:lvl3pPr>
            <a:lvl4pPr marL="1371600" indent="0" algn="ctr" rtl="0" eaLnBrk="1" latinLnBrk="0" hangingPunct="1">
              <a:spcBef>
                <a:spcPts val="400"/>
              </a:spcBef>
              <a:buClr>
                <a:schemeClr val="accent2">
                  <a:shade val="75000"/>
                </a:schemeClr>
              </a:buClr>
              <a:buSzPct val="70000"/>
              <a:buFont typeface="Wingdings"/>
              <a:buNone/>
              <a:defRPr kumimoji="0" sz="1800" kern="1200">
                <a:solidFill>
                  <a:schemeClr val="tx1"/>
                </a:solidFill>
                <a:latin typeface="+mn-lt"/>
                <a:ea typeface="+mn-ea"/>
                <a:cs typeface="+mn-cs"/>
              </a:defRPr>
            </a:lvl4pPr>
            <a:lvl5pPr marL="1828800" indent="0" algn="ctr" rtl="0" eaLnBrk="1" latinLnBrk="0" hangingPunct="1">
              <a:spcBef>
                <a:spcPts val="300"/>
              </a:spcBef>
              <a:buClr>
                <a:schemeClr val="accent2"/>
              </a:buClr>
              <a:buSzPct val="70000"/>
              <a:buFont typeface="Wingdings"/>
              <a:buNone/>
              <a:defRPr kumimoji="0" sz="1600" kern="1200">
                <a:solidFill>
                  <a:schemeClr val="tx1"/>
                </a:solidFill>
                <a:latin typeface="+mn-lt"/>
                <a:ea typeface="+mn-ea"/>
                <a:cs typeface="+mn-cs"/>
              </a:defRPr>
            </a:lvl5pPr>
            <a:lvl6pPr marL="2286000" indent="0" algn="ctr" rtl="0" eaLnBrk="1" latinLnBrk="0" hangingPunct="1">
              <a:spcBef>
                <a:spcPts val="300"/>
              </a:spcBef>
              <a:buClr>
                <a:srgbClr val="9FB8CD">
                  <a:shade val="75000"/>
                </a:srgbClr>
              </a:buClr>
              <a:buSzPct val="75000"/>
              <a:buFont typeface="Wingdings 3"/>
              <a:buNone/>
              <a:defRPr kumimoji="0" lang="en-US" sz="1600" kern="1200" smtClean="0">
                <a:solidFill>
                  <a:schemeClr val="tx1"/>
                </a:solidFill>
                <a:latin typeface="+mn-lt"/>
                <a:ea typeface="+mn-ea"/>
                <a:cs typeface="+mn-cs"/>
              </a:defRPr>
            </a:lvl6pPr>
            <a:lvl7pPr marL="2743200" indent="0" algn="ctr" rtl="0" eaLnBrk="1" latinLnBrk="0" hangingPunct="1">
              <a:spcBef>
                <a:spcPts val="300"/>
              </a:spcBef>
              <a:buClr>
                <a:srgbClr val="727CA3">
                  <a:shade val="75000"/>
                </a:srgbClr>
              </a:buClr>
              <a:buSzPct val="75000"/>
              <a:buFont typeface="Wingdings 3"/>
              <a:buNone/>
              <a:defRPr kumimoji="0" lang="en-US" sz="1400" kern="1200" smtClean="0">
                <a:solidFill>
                  <a:schemeClr val="tx1"/>
                </a:solidFill>
                <a:latin typeface="+mn-lt"/>
                <a:ea typeface="+mn-ea"/>
                <a:cs typeface="+mn-cs"/>
              </a:defRPr>
            </a:lvl7pPr>
            <a:lvl8pPr marL="3200400" indent="0" algn="ctr" rtl="0" eaLnBrk="1" latinLnBrk="0" hangingPunct="1">
              <a:spcBef>
                <a:spcPts val="300"/>
              </a:spcBef>
              <a:buClr>
                <a:prstClr val="white">
                  <a:shade val="50000"/>
                </a:prstClr>
              </a:buClr>
              <a:buSzPct val="75000"/>
              <a:buFont typeface="Wingdings 3"/>
              <a:buNone/>
              <a:defRPr kumimoji="0" lang="en-US" sz="1400" kern="1200" smtClean="0">
                <a:solidFill>
                  <a:schemeClr val="tx1"/>
                </a:solidFill>
                <a:latin typeface="+mn-lt"/>
                <a:ea typeface="+mn-ea"/>
                <a:cs typeface="+mn-cs"/>
              </a:defRPr>
            </a:lvl8pPr>
            <a:lvl9pPr marL="3657600" indent="0" algn="ctr" rtl="0" eaLnBrk="1" latinLnBrk="0" hangingPunct="1">
              <a:spcBef>
                <a:spcPts val="300"/>
              </a:spcBef>
              <a:buClr>
                <a:srgbClr val="9FB8CD"/>
              </a:buClr>
              <a:buSzPct val="75000"/>
              <a:buFont typeface="Wingdings 3"/>
              <a:buNone/>
              <a:defRPr kumimoji="0" lang="en-US" sz="1200" kern="1200" smtClean="0">
                <a:solidFill>
                  <a:schemeClr val="tx1"/>
                </a:solidFill>
                <a:latin typeface="+mn-lt"/>
                <a:ea typeface="+mn-ea"/>
                <a:cs typeface="+mn-cs"/>
              </a:defRPr>
            </a:lvl9pPr>
          </a:lstStyle>
          <a:p>
            <a:pPr algn="l"/>
            <a:r>
              <a:rPr lang="sr-Latn-ME" dirty="0" smtClean="0"/>
              <a:t>Slavica Tomovic</a:t>
            </a:r>
            <a:endParaRPr lang="sr-Latn-CS" dirty="0"/>
          </a:p>
        </p:txBody>
      </p:sp>
    </p:spTree>
  </p:cSld>
  <p:clrMapOvr>
    <a:masterClrMapping/>
  </p:clrMapOvr>
  <p:transition>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Controller benchmarking</a:t>
            </a:r>
          </a:p>
        </p:txBody>
      </p:sp>
      <p:sp>
        <p:nvSpPr>
          <p:cNvPr id="3" name="Content Placeholder 2"/>
          <p:cNvSpPr>
            <a:spLocks noGrp="1"/>
          </p:cNvSpPr>
          <p:nvPr>
            <p:ph sz="quarter" idx="1"/>
          </p:nvPr>
        </p:nvSpPr>
        <p:spPr/>
        <p:txBody>
          <a:bodyPr/>
          <a:lstStyle/>
          <a:p>
            <a:pPr marL="0" indent="0">
              <a:buNone/>
            </a:pPr>
            <a:endParaRPr lang="en-GB" dirty="0"/>
          </a:p>
        </p:txBody>
      </p:sp>
      <p:sp>
        <p:nvSpPr>
          <p:cNvPr id="4" name="Title 1"/>
          <p:cNvSpPr txBox="1">
            <a:spLocks/>
          </p:cNvSpPr>
          <p:nvPr/>
        </p:nvSpPr>
        <p:spPr>
          <a:xfrm>
            <a:off x="683568" y="1556792"/>
            <a:ext cx="7772400" cy="504056"/>
          </a:xfrm>
          <a:prstGeom prst="rect">
            <a:avLst/>
          </a:prstGeom>
        </p:spPr>
        <p:txBody>
          <a:bodyPr vert="horz" anchor="b" anchorCtr="0">
            <a:normAutofit fontScale="92500" lnSpcReduction="10000"/>
          </a:bodyPr>
          <a:lstStyle>
            <a:lvl1pPr algn="l" rtl="0" eaLnBrk="1" latinLnBrk="0" hangingPunct="1">
              <a:spcBef>
                <a:spcPct val="0"/>
              </a:spcBef>
              <a:buNone/>
              <a:defRPr kumimoji="0" sz="3200" kern="1200">
                <a:solidFill>
                  <a:schemeClr val="tx2"/>
                </a:solidFill>
                <a:latin typeface="+mj-lt"/>
                <a:ea typeface="+mj-ea"/>
                <a:cs typeface="+mj-cs"/>
              </a:defRPr>
            </a:lvl1pPr>
          </a:lstStyle>
          <a:p>
            <a:pPr algn="ctr"/>
            <a:endParaRPr lang="en-US" dirty="0"/>
          </a:p>
        </p:txBody>
      </p:sp>
      <p:sp>
        <p:nvSpPr>
          <p:cNvPr id="5" name="Subtitle 2"/>
          <p:cNvSpPr txBox="1">
            <a:spLocks/>
          </p:cNvSpPr>
          <p:nvPr/>
        </p:nvSpPr>
        <p:spPr>
          <a:xfrm>
            <a:off x="683568" y="2132856"/>
            <a:ext cx="7772400" cy="504056"/>
          </a:xfrm>
          <a:prstGeom prst="rect">
            <a:avLst/>
          </a:prstGeom>
        </p:spPr>
        <p:txBody>
          <a:bodyPr vert="horz">
            <a:norm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r>
              <a:rPr lang="en-US" smtClean="0"/>
              <a:t>The most popular open-source SDN controllers:</a:t>
            </a:r>
            <a:endParaRPr lang="en-US" dirty="0"/>
          </a:p>
        </p:txBody>
      </p:sp>
      <p:sp>
        <p:nvSpPr>
          <p:cNvPr id="6" name="Text Placeholder 3"/>
          <p:cNvSpPr txBox="1">
            <a:spLocks/>
          </p:cNvSpPr>
          <p:nvPr/>
        </p:nvSpPr>
        <p:spPr>
          <a:xfrm>
            <a:off x="1403648" y="2610312"/>
            <a:ext cx="7128792" cy="2017713"/>
          </a:xfrm>
          <a:prstGeom prst="rect">
            <a:avLst/>
          </a:prstGeom>
        </p:spPr>
        <p:txBody>
          <a:bodyPr>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r>
              <a:rPr lang="en-US" sz="2000" dirty="0" smtClean="0"/>
              <a:t>ONOS</a:t>
            </a:r>
          </a:p>
          <a:p>
            <a:r>
              <a:rPr lang="en-US" sz="2000" dirty="0" smtClean="0"/>
              <a:t>FLOODLIGHT</a:t>
            </a:r>
          </a:p>
          <a:p>
            <a:r>
              <a:rPr lang="en-US" sz="2000" dirty="0" smtClean="0"/>
              <a:t>POX</a:t>
            </a:r>
          </a:p>
          <a:p>
            <a:endParaRPr lang="sr-Latn-ME" sz="2000" dirty="0" smtClean="0"/>
          </a:p>
          <a:p>
            <a:r>
              <a:rPr lang="en-US" sz="2400" dirty="0" smtClean="0"/>
              <a:t>Latency tests</a:t>
            </a:r>
          </a:p>
          <a:p>
            <a:r>
              <a:rPr lang="en-US" sz="2400" dirty="0" smtClean="0"/>
              <a:t>Throughput tests</a:t>
            </a:r>
            <a:endParaRPr lang="en-US" sz="2400" dirty="0"/>
          </a:p>
        </p:txBody>
      </p:sp>
      <p:sp>
        <p:nvSpPr>
          <p:cNvPr id="7" name="Subtitle 2"/>
          <p:cNvSpPr txBox="1">
            <a:spLocks/>
          </p:cNvSpPr>
          <p:nvPr/>
        </p:nvSpPr>
        <p:spPr>
          <a:xfrm>
            <a:off x="722321" y="3717032"/>
            <a:ext cx="7830295" cy="504056"/>
          </a:xfrm>
          <a:prstGeom prst="rect">
            <a:avLst/>
          </a:prstGeom>
        </p:spPr>
        <p:txBody>
          <a:bodyPr>
            <a:normAutofit/>
          </a:bodyPr>
          <a:lstStyle>
            <a:lvl1pPr marL="0" indent="0" algn="l" defTabSz="914400" rtl="0" eaLnBrk="1" latinLnBrk="0" hangingPunct="1">
              <a:spcBef>
                <a:spcPct val="20000"/>
              </a:spcBef>
              <a:buFont typeface="Arial" pitchFamily="34" charset="0"/>
              <a:buNone/>
              <a:defRPr sz="2400" kern="1200">
                <a:solidFill>
                  <a:srgbClr val="089247"/>
                </a:solidFill>
                <a:effectLst>
                  <a:outerShdw blurRad="50800" dir="5400000" algn="t" rotWithShape="0">
                    <a:prstClr val="black">
                      <a:alpha val="12000"/>
                    </a:prstClr>
                  </a:outerShdw>
                </a:effectLst>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b="1" dirty="0" err="1" smtClean="0"/>
              <a:t>Cbench</a:t>
            </a:r>
            <a:r>
              <a:rPr lang="en-US" b="1" dirty="0" smtClean="0"/>
              <a:t> </a:t>
            </a:r>
            <a:r>
              <a:rPr lang="en-US" dirty="0" smtClean="0"/>
              <a:t>— Controller benchmarking tool </a:t>
            </a:r>
            <a:endParaRPr lang="en-US" dirty="0"/>
          </a:p>
        </p:txBody>
      </p:sp>
    </p:spTree>
    <p:extLst>
      <p:ext uri="{BB962C8B-B14F-4D97-AF65-F5344CB8AC3E}">
        <p14:creationId xmlns:p14="http://schemas.microsoft.com/office/powerpoint/2010/main" val="2483572214"/>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10" presetClass="entr" presetSubtype="0" fill="hold" grpId="0" nodeType="withEffect">
                                  <p:stCondLst>
                                    <p:cond delay="1500"/>
                                  </p:stCondLst>
                                  <p:childTnLst>
                                    <p:set>
                                      <p:cBhvr>
                                        <p:cTn id="9" dur="1" fill="hold">
                                          <p:stCondLst>
                                            <p:cond delay="0"/>
                                          </p:stCondLst>
                                        </p:cTn>
                                        <p:tgtEl>
                                          <p:spTgt spid="6">
                                            <p:txEl>
                                              <p:pRg st="4" end="4"/>
                                            </p:txEl>
                                          </p:spTgt>
                                        </p:tgtEl>
                                        <p:attrNameLst>
                                          <p:attrName>style.visibility</p:attrName>
                                        </p:attrNameLst>
                                      </p:cBhvr>
                                      <p:to>
                                        <p:strVal val="visible"/>
                                      </p:to>
                                    </p:set>
                                    <p:animEffect transition="in" filter="fade">
                                      <p:cBhvr>
                                        <p:cTn id="10" dur="500"/>
                                        <p:tgtEl>
                                          <p:spTgt spid="6">
                                            <p:txEl>
                                              <p:pRg st="4" end="4"/>
                                            </p:txEl>
                                          </p:spTgt>
                                        </p:tgtEl>
                                      </p:cBhvr>
                                    </p:animEffect>
                                  </p:childTnLst>
                                </p:cTn>
                              </p:par>
                              <p:par>
                                <p:cTn id="11" presetID="10" presetClass="entr" presetSubtype="0" fill="hold" grpId="0" nodeType="withEffect">
                                  <p:stCondLst>
                                    <p:cond delay="3000"/>
                                  </p:stCondLst>
                                  <p:childTnLst>
                                    <p:set>
                                      <p:cBhvr>
                                        <p:cTn id="12" dur="1" fill="hold">
                                          <p:stCondLst>
                                            <p:cond delay="0"/>
                                          </p:stCondLst>
                                        </p:cTn>
                                        <p:tgtEl>
                                          <p:spTgt spid="6">
                                            <p:txEl>
                                              <p:pRg st="5" end="5"/>
                                            </p:txEl>
                                          </p:spTgt>
                                        </p:tgtEl>
                                        <p:attrNameLst>
                                          <p:attrName>style.visibility</p:attrName>
                                        </p:attrNameLst>
                                      </p:cBhvr>
                                      <p:to>
                                        <p:strVal val="visible"/>
                                      </p:to>
                                    </p:set>
                                    <p:animEffect transition="in" filter="fade">
                                      <p:cBhvr>
                                        <p:cTn id="13"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ME" dirty="0"/>
              <a:t>EVALUATION</a:t>
            </a:r>
            <a:r>
              <a:rPr lang="en-US" dirty="0"/>
              <a:t> </a:t>
            </a:r>
            <a:r>
              <a:rPr lang="en-US" dirty="0" smtClean="0"/>
              <a:t>results</a:t>
            </a:r>
            <a:endParaRPr lang="en-GB" dirty="0"/>
          </a:p>
        </p:txBody>
      </p:sp>
      <p:sp>
        <p:nvSpPr>
          <p:cNvPr id="3" name="Content Placeholder 2"/>
          <p:cNvSpPr>
            <a:spLocks noGrp="1"/>
          </p:cNvSpPr>
          <p:nvPr>
            <p:ph sz="quarter" idx="1"/>
          </p:nvPr>
        </p:nvSpPr>
        <p:spPr/>
        <p:txBody>
          <a:bodyPr/>
          <a:lstStyle/>
          <a:p>
            <a:endParaRPr lang="en-GB" dirty="0"/>
          </a:p>
        </p:txBody>
      </p:sp>
      <p:sp>
        <p:nvSpPr>
          <p:cNvPr id="5" name="Subtitle 2"/>
          <p:cNvSpPr txBox="1">
            <a:spLocks/>
          </p:cNvSpPr>
          <p:nvPr/>
        </p:nvSpPr>
        <p:spPr>
          <a:xfrm>
            <a:off x="979512" y="3510067"/>
            <a:ext cx="6400800" cy="410828"/>
          </a:xfrm>
          <a:prstGeom prst="rect">
            <a:avLst/>
          </a:prstGeom>
        </p:spPr>
        <p:txBody>
          <a:bodyPr vert="horz">
            <a:norm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0" indent="0" algn="ctr">
              <a:buNone/>
            </a:pPr>
            <a:r>
              <a:rPr lang="sr-Latn-ME" sz="2000" dirty="0" smtClean="0">
                <a:solidFill>
                  <a:schemeClr val="accent1">
                    <a:lumMod val="50000"/>
                  </a:schemeClr>
                </a:solidFill>
              </a:rPr>
              <a:t>   </a:t>
            </a:r>
            <a:r>
              <a:rPr lang="en-US" sz="2000" dirty="0" err="1" smtClean="0">
                <a:solidFill>
                  <a:schemeClr val="accent1">
                    <a:lumMod val="50000"/>
                  </a:schemeClr>
                </a:solidFill>
              </a:rPr>
              <a:t>Cbench</a:t>
            </a:r>
            <a:r>
              <a:rPr lang="en-US" sz="2000" dirty="0" smtClean="0">
                <a:solidFill>
                  <a:schemeClr val="accent1">
                    <a:lumMod val="50000"/>
                  </a:schemeClr>
                </a:solidFill>
              </a:rPr>
              <a:t> throughput test:</a:t>
            </a:r>
            <a:endParaRPr lang="en-US" sz="2000" dirty="0">
              <a:solidFill>
                <a:schemeClr val="accent1">
                  <a:lumMod val="50000"/>
                </a:schemeClr>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70911" y="3902727"/>
            <a:ext cx="5256812" cy="2288760"/>
          </a:xfrm>
          <a:prstGeom prst="rect">
            <a:avLst/>
          </a:prstGeom>
        </p:spPr>
      </p:pic>
      <p:grpSp>
        <p:nvGrpSpPr>
          <p:cNvPr id="7" name="Group 6"/>
          <p:cNvGrpSpPr/>
          <p:nvPr/>
        </p:nvGrpSpPr>
        <p:grpSpPr>
          <a:xfrm>
            <a:off x="979512" y="1196752"/>
            <a:ext cx="6400800" cy="2311011"/>
            <a:chOff x="764612" y="1332516"/>
            <a:chExt cx="6400800" cy="2311011"/>
          </a:xfrm>
        </p:grpSpPr>
        <p:sp>
          <p:nvSpPr>
            <p:cNvPr id="8" name="Subtitle 2"/>
            <p:cNvSpPr txBox="1">
              <a:spLocks/>
            </p:cNvSpPr>
            <p:nvPr/>
          </p:nvSpPr>
          <p:spPr>
            <a:xfrm>
              <a:off x="764612" y="1332516"/>
              <a:ext cx="6400800" cy="368292"/>
            </a:xfrm>
            <a:prstGeom prst="rect">
              <a:avLst/>
            </a:prstGeom>
          </p:spPr>
          <p:txBody>
            <a:bodyPr>
              <a:normAutofit lnSpcReduction="10000"/>
            </a:bodyPr>
            <a:lstStyle>
              <a:lvl1pPr marL="0" indent="0" algn="l" defTabSz="914400" rtl="0" eaLnBrk="1" latinLnBrk="0" hangingPunct="1">
                <a:spcBef>
                  <a:spcPct val="20000"/>
                </a:spcBef>
                <a:buFont typeface="Arial" pitchFamily="34" charset="0"/>
                <a:buNone/>
                <a:defRPr sz="2400" kern="1200">
                  <a:solidFill>
                    <a:srgbClr val="089247"/>
                  </a:solidFill>
                  <a:effectLst>
                    <a:outerShdw blurRad="50800" dir="5400000" algn="t" rotWithShape="0">
                      <a:prstClr val="black">
                        <a:alpha val="12000"/>
                      </a:prstClr>
                    </a:outerShdw>
                  </a:effectLst>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a:r>
                <a:rPr lang="en-US" sz="2000" dirty="0" smtClean="0"/>
                <a:t>Cbench latency test:</a:t>
              </a:r>
              <a:endParaRPr lang="en-US" sz="2000" dirty="0"/>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56011" y="1650960"/>
              <a:ext cx="5256812" cy="1992567"/>
            </a:xfrm>
            <a:prstGeom prst="rect">
              <a:avLst/>
            </a:prstGeom>
          </p:spPr>
        </p:pic>
      </p:grpSp>
    </p:spTree>
    <p:extLst>
      <p:ext uri="{BB962C8B-B14F-4D97-AF65-F5344CB8AC3E}">
        <p14:creationId xmlns:p14="http://schemas.microsoft.com/office/powerpoint/2010/main" val="2247623771"/>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ME" dirty="0" smtClean="0"/>
              <a:t>Conclusions</a:t>
            </a:r>
            <a:endParaRPr lang="en-GB" dirty="0"/>
          </a:p>
        </p:txBody>
      </p:sp>
      <p:sp>
        <p:nvSpPr>
          <p:cNvPr id="3" name="Content Placeholder 2"/>
          <p:cNvSpPr>
            <a:spLocks noGrp="1"/>
          </p:cNvSpPr>
          <p:nvPr>
            <p:ph sz="quarter" idx="1"/>
          </p:nvPr>
        </p:nvSpPr>
        <p:spPr>
          <a:xfrm>
            <a:off x="457200" y="1556792"/>
            <a:ext cx="8229600" cy="4937760"/>
          </a:xfrm>
        </p:spPr>
        <p:txBody>
          <a:bodyPr>
            <a:normAutofit/>
          </a:bodyPr>
          <a:lstStyle/>
          <a:p>
            <a:r>
              <a:rPr lang="en-US" sz="2400" dirty="0"/>
              <a:t>The distributed control plane hinders development of efficient QoS mechanisms</a:t>
            </a:r>
          </a:p>
          <a:p>
            <a:r>
              <a:rPr lang="en-US" sz="2400" dirty="0"/>
              <a:t>SDN </a:t>
            </a:r>
            <a:r>
              <a:rPr lang="en-US" sz="2400" dirty="0" smtClean="0"/>
              <a:t>architecture </a:t>
            </a:r>
            <a:r>
              <a:rPr lang="sr-Latn-ME" sz="2400" dirty="0" smtClean="0"/>
              <a:t>enables</a:t>
            </a:r>
            <a:r>
              <a:rPr lang="en-US" sz="2400" dirty="0" smtClean="0"/>
              <a:t> </a:t>
            </a:r>
            <a:r>
              <a:rPr lang="sr-Latn-ME" sz="2400" dirty="0" smtClean="0"/>
              <a:t>implementation of efficient network monitoring mechanisms</a:t>
            </a:r>
            <a:endParaRPr lang="en-US" sz="2400" dirty="0"/>
          </a:p>
          <a:p>
            <a:r>
              <a:rPr lang="en-US" sz="2400" dirty="0" smtClean="0"/>
              <a:t>QoS-aware </a:t>
            </a:r>
            <a:r>
              <a:rPr lang="en-US" sz="2400" dirty="0"/>
              <a:t>design of SDN controller </a:t>
            </a:r>
            <a:r>
              <a:rPr lang="sr-Latn-ME" sz="2400" dirty="0" smtClean="0"/>
              <a:t>promisses better QoS to both, priority and best effort traffic flows</a:t>
            </a:r>
          </a:p>
          <a:p>
            <a:r>
              <a:rPr lang="sr-Latn-ME" sz="2400" dirty="0" smtClean="0"/>
              <a:t>Scalability of SDN controller is an important issue</a:t>
            </a:r>
            <a:endParaRPr lang="en-US" sz="2400" dirty="0"/>
          </a:p>
        </p:txBody>
      </p:sp>
    </p:spTree>
    <p:extLst>
      <p:ext uri="{BB962C8B-B14F-4D97-AF65-F5344CB8AC3E}">
        <p14:creationId xmlns:p14="http://schemas.microsoft.com/office/powerpoint/2010/main" val="1947911097"/>
      </p:ext>
    </p:extLst>
  </p:cSld>
  <p:clrMapOvr>
    <a:masterClrMapping/>
  </p:clrMapOvr>
  <p:transition>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r-Latn-CS"/>
          </a:p>
        </p:txBody>
      </p:sp>
      <p:sp>
        <p:nvSpPr>
          <p:cNvPr id="3" name="Content Placeholder 2"/>
          <p:cNvSpPr>
            <a:spLocks noGrp="1"/>
          </p:cNvSpPr>
          <p:nvPr>
            <p:ph sz="quarter" idx="1"/>
          </p:nvPr>
        </p:nvSpPr>
        <p:spPr>
          <a:xfrm>
            <a:off x="457200" y="2708920"/>
            <a:ext cx="8229600" cy="3448040"/>
          </a:xfrm>
        </p:spPr>
        <p:txBody>
          <a:bodyPr/>
          <a:lstStyle/>
          <a:p>
            <a:pPr algn="ctr">
              <a:buNone/>
            </a:pPr>
            <a:r>
              <a:rPr lang="sr-Latn-ME" sz="3200" dirty="0" smtClean="0"/>
              <a:t>Thank you!</a:t>
            </a:r>
          </a:p>
          <a:p>
            <a:pPr algn="ctr">
              <a:buNone/>
            </a:pPr>
            <a:r>
              <a:rPr lang="sr-Latn-ME" sz="3200" dirty="0" smtClean="0"/>
              <a:t>Questions?</a:t>
            </a:r>
          </a:p>
          <a:p>
            <a:pPr marL="0" indent="0">
              <a:buNone/>
            </a:pPr>
            <a:endParaRPr lang="sr-Latn-CS" dirty="0"/>
          </a:p>
        </p:txBody>
      </p:sp>
    </p:spTree>
  </p:cSld>
  <p:clrMapOvr>
    <a:masterClrMapping/>
  </p:clrMapOvr>
  <p:transition>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ME" dirty="0" smtClean="0"/>
              <a:t>Motivation: QoS problems</a:t>
            </a:r>
            <a:endParaRPr lang="en-GB" dirty="0"/>
          </a:p>
        </p:txBody>
      </p:sp>
      <p:sp>
        <p:nvSpPr>
          <p:cNvPr id="3" name="Content Placeholder 2"/>
          <p:cNvSpPr>
            <a:spLocks noGrp="1"/>
          </p:cNvSpPr>
          <p:nvPr>
            <p:ph sz="quarter" idx="1"/>
          </p:nvPr>
        </p:nvSpPr>
        <p:spPr>
          <a:xfrm>
            <a:off x="457200" y="1628800"/>
            <a:ext cx="8229600" cy="4937760"/>
          </a:xfrm>
        </p:spPr>
        <p:txBody>
          <a:bodyPr>
            <a:normAutofit/>
          </a:bodyPr>
          <a:lstStyle/>
          <a:p>
            <a:r>
              <a:rPr lang="en-US" sz="2200" dirty="0"/>
              <a:t>Internet </a:t>
            </a:r>
            <a:r>
              <a:rPr lang="en-US" sz="2200" b="1" dirty="0"/>
              <a:t>today</a:t>
            </a:r>
            <a:r>
              <a:rPr lang="en-US" sz="2200" dirty="0"/>
              <a:t>:</a:t>
            </a:r>
          </a:p>
          <a:p>
            <a:pPr lvl="1"/>
            <a:r>
              <a:rPr lang="en-US" sz="2200" dirty="0"/>
              <a:t>“</a:t>
            </a:r>
            <a:r>
              <a:rPr lang="en-US" sz="2200" b="1" dirty="0"/>
              <a:t>Best-effort</a:t>
            </a:r>
            <a:r>
              <a:rPr lang="en-US" sz="2200" dirty="0"/>
              <a:t>” service model</a:t>
            </a:r>
          </a:p>
          <a:p>
            <a:pPr lvl="1"/>
            <a:r>
              <a:rPr lang="en-US" sz="2200" dirty="0"/>
              <a:t>Different types of traffic are treated in the same way</a:t>
            </a:r>
          </a:p>
          <a:p>
            <a:pPr lvl="1"/>
            <a:r>
              <a:rPr lang="en-US" sz="2200" dirty="0"/>
              <a:t>There is </a:t>
            </a:r>
            <a:r>
              <a:rPr lang="en-US" sz="2200" b="1" dirty="0"/>
              <a:t>no performance guarantees </a:t>
            </a:r>
          </a:p>
          <a:p>
            <a:r>
              <a:rPr lang="en-US" sz="2200" b="1" dirty="0"/>
              <a:t>Trend</a:t>
            </a:r>
            <a:r>
              <a:rPr lang="en-US" sz="2200" dirty="0"/>
              <a:t>: A constant growth in demand for </a:t>
            </a:r>
            <a:r>
              <a:rPr lang="en-US" sz="2200" b="1" dirty="0"/>
              <a:t>multimedia applications</a:t>
            </a:r>
          </a:p>
          <a:p>
            <a:pPr lvl="1"/>
            <a:r>
              <a:rPr lang="en-US" sz="2200" dirty="0"/>
              <a:t>Video streaming, VoIP, video conferencing, online gaming, IPTV...</a:t>
            </a:r>
          </a:p>
          <a:p>
            <a:pPr lvl="1"/>
            <a:r>
              <a:rPr lang="en-US" sz="2200" b="1" dirty="0"/>
              <a:t>Different QoS requirements</a:t>
            </a:r>
            <a:r>
              <a:rPr lang="en-US" sz="2200" dirty="0"/>
              <a:t>: bandwidth, delay, jitter, packet loss...</a:t>
            </a:r>
          </a:p>
          <a:p>
            <a:pPr lvl="1"/>
            <a:r>
              <a:rPr lang="en-US" sz="2200" dirty="0"/>
              <a:t>“</a:t>
            </a:r>
            <a:r>
              <a:rPr lang="en-US" sz="2200" b="1" dirty="0"/>
              <a:t>Best-effort” is not good enough!</a:t>
            </a:r>
          </a:p>
          <a:p>
            <a:endParaRPr lang="en-GB" sz="2200" dirty="0"/>
          </a:p>
        </p:txBody>
      </p:sp>
    </p:spTree>
    <p:extLst>
      <p:ext uri="{BB962C8B-B14F-4D97-AF65-F5344CB8AC3E}">
        <p14:creationId xmlns:p14="http://schemas.microsoft.com/office/powerpoint/2010/main" val="3619808355"/>
      </p:ext>
    </p:extLst>
  </p:cSld>
  <p:clrMapOvr>
    <a:masterClrMapping/>
  </p:clrMapOvr>
  <p:transition>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ME" dirty="0" smtClean="0"/>
              <a:t>General outlook on SDN</a:t>
            </a:r>
            <a:endParaRPr lang="sr-Latn-CS" dirty="0"/>
          </a:p>
        </p:txBody>
      </p:sp>
      <p:sp>
        <p:nvSpPr>
          <p:cNvPr id="117" name="TextBox 116"/>
          <p:cNvSpPr txBox="1"/>
          <p:nvPr/>
        </p:nvSpPr>
        <p:spPr>
          <a:xfrm>
            <a:off x="6019800" y="1484784"/>
            <a:ext cx="3124200" cy="1938992"/>
          </a:xfrm>
          <a:prstGeom prst="rect">
            <a:avLst/>
          </a:prstGeom>
          <a:noFill/>
        </p:spPr>
        <p:txBody>
          <a:bodyPr>
            <a:spAutoFit/>
          </a:bodyPr>
          <a:lstStyle/>
          <a:p>
            <a:pPr>
              <a:defRPr/>
            </a:pPr>
            <a:endParaRPr lang="sr-Latn-ME" sz="2000" dirty="0" smtClean="0">
              <a:solidFill>
                <a:srgbClr val="0000FF"/>
              </a:solidFill>
            </a:endParaRPr>
          </a:p>
          <a:p>
            <a:pPr>
              <a:defRPr/>
            </a:pPr>
            <a:r>
              <a:rPr lang="sr-Latn-ME" sz="2000" b="1" dirty="0" smtClean="0">
                <a:solidFill>
                  <a:schemeClr val="accent1">
                    <a:lumMod val="75000"/>
                  </a:schemeClr>
                </a:solidFill>
              </a:rPr>
              <a:t>The key concepts:</a:t>
            </a:r>
          </a:p>
          <a:p>
            <a:pPr marL="266700" indent="-177800">
              <a:buFont typeface="Arial" pitchFamily="34" charset="0"/>
              <a:buChar char="•"/>
              <a:defRPr/>
            </a:pPr>
            <a:r>
              <a:rPr lang="sr-Latn-CS" sz="2000" dirty="0" smtClean="0">
                <a:solidFill>
                  <a:schemeClr val="accent2">
                    <a:lumMod val="75000"/>
                  </a:schemeClr>
                </a:solidFill>
              </a:rPr>
              <a:t>Separation od the control plane from the data plane</a:t>
            </a:r>
            <a:endParaRPr lang="sr-Latn-ME" sz="2000" dirty="0" smtClean="0">
              <a:solidFill>
                <a:schemeClr val="accent2">
                  <a:lumMod val="75000"/>
                </a:schemeClr>
              </a:solidFill>
            </a:endParaRPr>
          </a:p>
          <a:p>
            <a:pPr marL="266700" indent="-177800">
              <a:buFont typeface="Arial" pitchFamily="34" charset="0"/>
              <a:buChar char="•"/>
              <a:defRPr/>
            </a:pPr>
            <a:r>
              <a:rPr lang="sr-Latn-ME" sz="2000" dirty="0" smtClean="0">
                <a:solidFill>
                  <a:schemeClr val="accent2">
                    <a:lumMod val="75000"/>
                  </a:schemeClr>
                </a:solidFill>
              </a:rPr>
              <a:t>Centralized control plane</a:t>
            </a:r>
          </a:p>
          <a:p>
            <a:pPr marL="266700" indent="-177800">
              <a:buFont typeface="Arial" pitchFamily="34" charset="0"/>
              <a:buChar char="•"/>
              <a:defRPr/>
            </a:pPr>
            <a:r>
              <a:rPr lang="en-GB" sz="2000" dirty="0" smtClean="0">
                <a:solidFill>
                  <a:schemeClr val="accent2">
                    <a:lumMod val="75000"/>
                  </a:schemeClr>
                </a:solidFill>
              </a:rPr>
              <a:t>Programmable</a:t>
            </a:r>
            <a:r>
              <a:rPr lang="sr-Latn-ME" sz="2000" dirty="0" smtClean="0">
                <a:solidFill>
                  <a:schemeClr val="accent2">
                    <a:lumMod val="75000"/>
                  </a:schemeClr>
                </a:solidFill>
              </a:rPr>
              <a:t> devices</a:t>
            </a:r>
          </a:p>
        </p:txBody>
      </p:sp>
      <p:sp>
        <p:nvSpPr>
          <p:cNvPr id="46" name="TextBox 45"/>
          <p:cNvSpPr txBox="1"/>
          <p:nvPr/>
        </p:nvSpPr>
        <p:spPr>
          <a:xfrm>
            <a:off x="6012160" y="3640857"/>
            <a:ext cx="3131840" cy="2215991"/>
          </a:xfrm>
          <a:prstGeom prst="rect">
            <a:avLst/>
          </a:prstGeom>
          <a:noFill/>
        </p:spPr>
        <p:txBody>
          <a:bodyPr wrap="square" rtlCol="0">
            <a:spAutoFit/>
          </a:bodyPr>
          <a:lstStyle/>
          <a:p>
            <a:pPr>
              <a:defRPr/>
            </a:pPr>
            <a:r>
              <a:rPr lang="sr-Latn-ME" sz="2000" b="1" dirty="0" smtClean="0">
                <a:solidFill>
                  <a:schemeClr val="accent1">
                    <a:lumMod val="75000"/>
                  </a:schemeClr>
                </a:solidFill>
              </a:rPr>
              <a:t>SDN benefits:</a:t>
            </a:r>
          </a:p>
          <a:p>
            <a:pPr marL="266700" indent="-177800">
              <a:buFont typeface="Arial" pitchFamily="34" charset="0"/>
              <a:buChar char="•"/>
              <a:defRPr/>
            </a:pPr>
            <a:r>
              <a:rPr lang="sr-Latn-CS" sz="2000" dirty="0" smtClean="0">
                <a:solidFill>
                  <a:schemeClr val="accent2">
                    <a:lumMod val="75000"/>
                  </a:schemeClr>
                </a:solidFill>
              </a:rPr>
              <a:t>F</a:t>
            </a:r>
            <a:r>
              <a:rPr lang="sr-Latn-ME" sz="2000" dirty="0" smtClean="0">
                <a:solidFill>
                  <a:schemeClr val="accent2">
                    <a:lumMod val="75000"/>
                  </a:schemeClr>
                </a:solidFill>
              </a:rPr>
              <a:t>lexible control</a:t>
            </a:r>
          </a:p>
          <a:p>
            <a:pPr marL="266700" indent="-177800">
              <a:buFont typeface="Arial" pitchFamily="34" charset="0"/>
              <a:buChar char="•"/>
              <a:defRPr/>
            </a:pPr>
            <a:r>
              <a:rPr lang="sr-Latn-CS" sz="2000" dirty="0" smtClean="0">
                <a:solidFill>
                  <a:schemeClr val="accent2">
                    <a:lumMod val="75000"/>
                  </a:schemeClr>
                </a:solidFill>
              </a:rPr>
              <a:t>Traffic engineering</a:t>
            </a:r>
            <a:endParaRPr lang="sr-Latn-ME" sz="2000" dirty="0" smtClean="0">
              <a:solidFill>
                <a:schemeClr val="accent2">
                  <a:lumMod val="75000"/>
                </a:schemeClr>
              </a:solidFill>
            </a:endParaRPr>
          </a:p>
          <a:p>
            <a:pPr marL="266700" indent="-177800">
              <a:buFont typeface="Arial" pitchFamily="34" charset="0"/>
              <a:buChar char="•"/>
              <a:defRPr/>
            </a:pPr>
            <a:r>
              <a:rPr lang="sr-Latn-ME" sz="2000" dirty="0" smtClean="0">
                <a:solidFill>
                  <a:schemeClr val="accent2">
                    <a:lumMod val="75000"/>
                  </a:schemeClr>
                </a:solidFill>
              </a:rPr>
              <a:t>Simplified management</a:t>
            </a:r>
          </a:p>
          <a:p>
            <a:pPr marL="266700" indent="-177800">
              <a:buFont typeface="Arial" pitchFamily="34" charset="0"/>
              <a:buChar char="•"/>
              <a:defRPr/>
            </a:pPr>
            <a:r>
              <a:rPr lang="sr-Latn-CS" sz="2000" dirty="0" smtClean="0">
                <a:solidFill>
                  <a:schemeClr val="accent2">
                    <a:lumMod val="75000"/>
                  </a:schemeClr>
                </a:solidFill>
              </a:rPr>
              <a:t>G</a:t>
            </a:r>
            <a:r>
              <a:rPr lang="sr-Latn-ME" sz="2000" dirty="0" smtClean="0">
                <a:solidFill>
                  <a:schemeClr val="accent2">
                    <a:lumMod val="75000"/>
                  </a:schemeClr>
                </a:solidFill>
              </a:rPr>
              <a:t>lobal view of the network state</a:t>
            </a:r>
          </a:p>
          <a:p>
            <a:endParaRPr lang="sr-Latn-CS" dirty="0"/>
          </a:p>
        </p:txBody>
      </p:sp>
      <p:sp>
        <p:nvSpPr>
          <p:cNvPr id="118" name="Rectangle 117"/>
          <p:cNvSpPr>
            <a:spLocks noChangeArrowheads="1"/>
          </p:cNvSpPr>
          <p:nvPr/>
        </p:nvSpPr>
        <p:spPr bwMode="auto">
          <a:xfrm>
            <a:off x="457200" y="4490761"/>
            <a:ext cx="1639027" cy="1811695"/>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dist="23000" dir="5400000" rotWithShape="0">
              <a:srgbClr val="808080">
                <a:alpha val="34999"/>
              </a:srgbClr>
            </a:outerShdw>
          </a:effectLst>
        </p:spPr>
        <p:txBody>
          <a:bodyPr anchor="ctr"/>
          <a:lstStyle/>
          <a:p>
            <a:pPr algn="ctr">
              <a:defRPr/>
            </a:pPr>
            <a:endParaRPr lang="zh-TW" altLang="zh-TW" sz="1000">
              <a:solidFill>
                <a:srgbClr val="FFFFFF"/>
              </a:solidFill>
              <a:cs typeface="Arial" charset="0"/>
            </a:endParaRPr>
          </a:p>
        </p:txBody>
      </p:sp>
      <p:sp>
        <p:nvSpPr>
          <p:cNvPr id="119" name="Rounded Rectangle 118"/>
          <p:cNvSpPr/>
          <p:nvPr/>
        </p:nvSpPr>
        <p:spPr>
          <a:xfrm>
            <a:off x="533398" y="5436857"/>
            <a:ext cx="1489360" cy="839983"/>
          </a:xfrm>
          <a:prstGeom prst="roundRect">
            <a:avLst/>
          </a:prstGeom>
          <a:solidFill>
            <a:srgbClr val="000090"/>
          </a:solidFill>
        </p:spPr>
        <p:style>
          <a:lnRef idx="0">
            <a:schemeClr val="accent2"/>
          </a:lnRef>
          <a:fillRef idx="3">
            <a:schemeClr val="accent2"/>
          </a:fillRef>
          <a:effectRef idx="3">
            <a:schemeClr val="accent2"/>
          </a:effectRef>
          <a:fontRef idx="minor">
            <a:schemeClr val="lt1"/>
          </a:fontRef>
        </p:style>
        <p:txBody>
          <a:bodyPr anchor="ctr"/>
          <a:lstStyle/>
          <a:p>
            <a:pPr algn="ctr">
              <a:defRPr/>
            </a:pPr>
            <a:r>
              <a:rPr lang="sr-Latn-ME" altLang="zh-TW" sz="1600" dirty="0">
                <a:solidFill>
                  <a:schemeClr val="bg1"/>
                </a:solidFill>
                <a:ea typeface="ＭＳ Ｐゴシック" pitchFamily="34" charset="-128"/>
              </a:rPr>
              <a:t>Specialized hardware</a:t>
            </a:r>
            <a:endParaRPr lang="en-US" altLang="zh-TW" sz="1600" dirty="0">
              <a:solidFill>
                <a:schemeClr val="bg1"/>
              </a:solidFill>
              <a:ea typeface="ＭＳ Ｐゴシック" pitchFamily="34" charset="-128"/>
            </a:endParaRPr>
          </a:p>
        </p:txBody>
      </p:sp>
      <p:grpSp>
        <p:nvGrpSpPr>
          <p:cNvPr id="120" name="Group 54"/>
          <p:cNvGrpSpPr>
            <a:grpSpLocks/>
          </p:cNvGrpSpPr>
          <p:nvPr/>
        </p:nvGrpSpPr>
        <p:grpSpPr bwMode="auto">
          <a:xfrm>
            <a:off x="609600" y="4614440"/>
            <a:ext cx="1309980" cy="356104"/>
            <a:chOff x="558086" y="3810293"/>
            <a:chExt cx="1339620" cy="343744"/>
          </a:xfrm>
        </p:grpSpPr>
        <p:sp>
          <p:nvSpPr>
            <p:cNvPr id="121" name="Rounded Rectangle 120"/>
            <p:cNvSpPr/>
            <p:nvPr/>
          </p:nvSpPr>
          <p:spPr>
            <a:xfrm>
              <a:off x="558086" y="3810293"/>
              <a:ext cx="334905" cy="343744"/>
            </a:xfrm>
            <a:prstGeom prst="roundRect">
              <a:avLst/>
            </a:prstGeom>
            <a:gradFill>
              <a:gsLst>
                <a:gs pos="0">
                  <a:schemeClr val="accent6">
                    <a:tint val="100000"/>
                    <a:shade val="100000"/>
                    <a:satMod val="130000"/>
                    <a:alpha val="60000"/>
                  </a:schemeClr>
                </a:gs>
                <a:gs pos="100000">
                  <a:schemeClr val="accent6">
                    <a:tint val="50000"/>
                    <a:shade val="100000"/>
                    <a:satMod val="350000"/>
                    <a:alpha val="45000"/>
                  </a:schemeClr>
                </a:gs>
              </a:gsLst>
            </a:gradFill>
          </p:spPr>
          <p:style>
            <a:lnRef idx="0">
              <a:schemeClr val="accent6"/>
            </a:lnRef>
            <a:fillRef idx="3">
              <a:schemeClr val="accent6"/>
            </a:fillRef>
            <a:effectRef idx="3">
              <a:schemeClr val="accent6"/>
            </a:effectRef>
            <a:fontRef idx="minor">
              <a:schemeClr val="lt1"/>
            </a:fontRef>
          </p:style>
          <p:txBody>
            <a:bodyPr anchor="ctr"/>
            <a:lstStyle/>
            <a:p>
              <a:pPr fontAlgn="auto">
                <a:spcBef>
                  <a:spcPts val="0"/>
                </a:spcBef>
                <a:spcAft>
                  <a:spcPts val="0"/>
                </a:spcAft>
                <a:defRPr/>
              </a:pPr>
              <a:r>
                <a:rPr lang="en-US" sz="600" dirty="0" err="1">
                  <a:solidFill>
                    <a:srgbClr val="FFFFFF"/>
                  </a:solidFill>
                </a:rPr>
                <a:t>Ap</a:t>
              </a:r>
              <a:endParaRPr lang="en-US" sz="600" dirty="0">
                <a:solidFill>
                  <a:srgbClr val="FFFFFF"/>
                </a:solidFill>
              </a:endParaRPr>
            </a:p>
          </p:txBody>
        </p:sp>
        <p:sp>
          <p:nvSpPr>
            <p:cNvPr id="122" name="Rounded Rectangle 121"/>
            <p:cNvSpPr/>
            <p:nvPr/>
          </p:nvSpPr>
          <p:spPr>
            <a:xfrm>
              <a:off x="892991" y="3810293"/>
              <a:ext cx="334905" cy="343744"/>
            </a:xfrm>
            <a:prstGeom prst="roundRect">
              <a:avLst/>
            </a:prstGeom>
            <a:gradFill>
              <a:gsLst>
                <a:gs pos="0">
                  <a:schemeClr val="accent6">
                    <a:tint val="100000"/>
                    <a:shade val="100000"/>
                    <a:satMod val="130000"/>
                    <a:alpha val="60000"/>
                  </a:schemeClr>
                </a:gs>
                <a:gs pos="100000">
                  <a:schemeClr val="accent6">
                    <a:tint val="50000"/>
                    <a:shade val="100000"/>
                    <a:satMod val="350000"/>
                    <a:alpha val="45000"/>
                  </a:schemeClr>
                </a:gs>
              </a:gsLst>
            </a:gradFill>
          </p:spPr>
          <p:style>
            <a:lnRef idx="0">
              <a:schemeClr val="accent6"/>
            </a:lnRef>
            <a:fillRef idx="3">
              <a:schemeClr val="accent6"/>
            </a:fillRef>
            <a:effectRef idx="3">
              <a:schemeClr val="accent6"/>
            </a:effectRef>
            <a:fontRef idx="minor">
              <a:schemeClr val="lt1"/>
            </a:fontRef>
          </p:style>
          <p:txBody>
            <a:bodyPr anchor="ctr"/>
            <a:lstStyle/>
            <a:p>
              <a:pPr fontAlgn="auto">
                <a:spcBef>
                  <a:spcPts val="0"/>
                </a:spcBef>
                <a:spcAft>
                  <a:spcPts val="0"/>
                </a:spcAft>
                <a:defRPr/>
              </a:pPr>
              <a:r>
                <a:rPr lang="en-US" sz="600" dirty="0" err="1">
                  <a:solidFill>
                    <a:srgbClr val="FFFFFF"/>
                  </a:solidFill>
                </a:rPr>
                <a:t>Ap</a:t>
              </a:r>
              <a:endParaRPr lang="en-US" sz="600" dirty="0">
                <a:solidFill>
                  <a:srgbClr val="FFFFFF"/>
                </a:solidFill>
              </a:endParaRPr>
            </a:p>
          </p:txBody>
        </p:sp>
        <p:sp>
          <p:nvSpPr>
            <p:cNvPr id="123" name="Rounded Rectangle 122"/>
            <p:cNvSpPr/>
            <p:nvPr/>
          </p:nvSpPr>
          <p:spPr>
            <a:xfrm>
              <a:off x="1562801" y="3810293"/>
              <a:ext cx="334905" cy="343744"/>
            </a:xfrm>
            <a:prstGeom prst="roundRect">
              <a:avLst/>
            </a:prstGeom>
            <a:gradFill>
              <a:gsLst>
                <a:gs pos="0">
                  <a:schemeClr val="accent6">
                    <a:tint val="100000"/>
                    <a:shade val="100000"/>
                    <a:satMod val="130000"/>
                    <a:alpha val="60000"/>
                  </a:schemeClr>
                </a:gs>
                <a:gs pos="100000">
                  <a:schemeClr val="accent6">
                    <a:tint val="50000"/>
                    <a:shade val="100000"/>
                    <a:satMod val="350000"/>
                    <a:alpha val="45000"/>
                  </a:schemeClr>
                </a:gs>
              </a:gsLst>
            </a:gradFill>
          </p:spPr>
          <p:style>
            <a:lnRef idx="0">
              <a:schemeClr val="accent6"/>
            </a:lnRef>
            <a:fillRef idx="3">
              <a:schemeClr val="accent6"/>
            </a:fillRef>
            <a:effectRef idx="3">
              <a:schemeClr val="accent6"/>
            </a:effectRef>
            <a:fontRef idx="minor">
              <a:schemeClr val="lt1"/>
            </a:fontRef>
          </p:style>
          <p:txBody>
            <a:bodyPr anchor="ctr"/>
            <a:lstStyle/>
            <a:p>
              <a:pPr fontAlgn="auto">
                <a:spcBef>
                  <a:spcPts val="0"/>
                </a:spcBef>
                <a:spcAft>
                  <a:spcPts val="0"/>
                </a:spcAft>
                <a:defRPr/>
              </a:pPr>
              <a:r>
                <a:rPr lang="en-US" sz="600" dirty="0" err="1">
                  <a:solidFill>
                    <a:srgbClr val="FFFFFF"/>
                  </a:solidFill>
                </a:rPr>
                <a:t>Ap</a:t>
              </a:r>
              <a:endParaRPr lang="en-US" sz="600" dirty="0">
                <a:solidFill>
                  <a:srgbClr val="FFFFFF"/>
                </a:solidFill>
              </a:endParaRPr>
            </a:p>
          </p:txBody>
        </p:sp>
        <p:cxnSp>
          <p:nvCxnSpPr>
            <p:cNvPr id="124" name="Straight Connector 7"/>
            <p:cNvCxnSpPr>
              <a:cxnSpLocks noChangeShapeType="1"/>
            </p:cNvCxnSpPr>
            <p:nvPr/>
          </p:nvCxnSpPr>
          <p:spPr bwMode="auto">
            <a:xfrm>
              <a:off x="1227896" y="3982957"/>
              <a:ext cx="334905" cy="0"/>
            </a:xfrm>
            <a:prstGeom prst="line">
              <a:avLst/>
            </a:prstGeom>
            <a:noFill/>
            <a:ln w="25400">
              <a:solidFill>
                <a:schemeClr val="accent1"/>
              </a:solidFill>
              <a:prstDash val="dot"/>
              <a:round/>
              <a:headEnd/>
              <a:tailEnd/>
            </a:ln>
            <a:effectLst>
              <a:outerShdw dist="20000" dir="5400000" rotWithShape="0">
                <a:srgbClr val="808080">
                  <a:alpha val="37999"/>
                </a:srgbClr>
              </a:outerShdw>
            </a:effectLst>
          </p:spPr>
        </p:cxnSp>
      </p:grpSp>
      <p:sp>
        <p:nvSpPr>
          <p:cNvPr id="125" name="Rectangle 124"/>
          <p:cNvSpPr>
            <a:spLocks noChangeArrowheads="1"/>
          </p:cNvSpPr>
          <p:nvPr/>
        </p:nvSpPr>
        <p:spPr bwMode="auto">
          <a:xfrm>
            <a:off x="2338388" y="2738161"/>
            <a:ext cx="1662308" cy="1811695"/>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dist="23000" dir="5400000" rotWithShape="0">
              <a:srgbClr val="808080">
                <a:alpha val="34999"/>
              </a:srgbClr>
            </a:outerShdw>
          </a:effectLst>
        </p:spPr>
        <p:txBody>
          <a:bodyPr anchor="ctr"/>
          <a:lstStyle/>
          <a:p>
            <a:pPr algn="ctr">
              <a:defRPr/>
            </a:pPr>
            <a:endParaRPr lang="zh-TW" altLang="zh-TW" sz="1000">
              <a:solidFill>
                <a:srgbClr val="FFFFFF"/>
              </a:solidFill>
              <a:cs typeface="Arial" charset="0"/>
            </a:endParaRPr>
          </a:p>
        </p:txBody>
      </p:sp>
      <p:sp>
        <p:nvSpPr>
          <p:cNvPr id="126" name="Rounded Rectangle 125"/>
          <p:cNvSpPr/>
          <p:nvPr/>
        </p:nvSpPr>
        <p:spPr>
          <a:xfrm>
            <a:off x="2438400" y="3762791"/>
            <a:ext cx="1490024" cy="768419"/>
          </a:xfrm>
          <a:prstGeom prst="roundRect">
            <a:avLst/>
          </a:prstGeom>
          <a:solidFill>
            <a:srgbClr val="000090"/>
          </a:solidFill>
        </p:spPr>
        <p:style>
          <a:lnRef idx="0">
            <a:schemeClr val="accent2"/>
          </a:lnRef>
          <a:fillRef idx="3">
            <a:schemeClr val="accent2"/>
          </a:fillRef>
          <a:effectRef idx="3">
            <a:schemeClr val="accent2"/>
          </a:effectRef>
          <a:fontRef idx="minor">
            <a:schemeClr val="lt1"/>
          </a:fontRef>
        </p:style>
        <p:txBody>
          <a:bodyPr anchor="ctr"/>
          <a:lstStyle/>
          <a:p>
            <a:pPr algn="ctr">
              <a:defRPr/>
            </a:pPr>
            <a:r>
              <a:rPr lang="sr-Latn-ME" altLang="zh-TW" sz="1600" dirty="0" smtClean="0">
                <a:solidFill>
                  <a:schemeClr val="bg1"/>
                </a:solidFill>
                <a:ea typeface="ＭＳ Ｐゴシック" pitchFamily="34" charset="-128"/>
              </a:rPr>
              <a:t>Specialized hardware</a:t>
            </a:r>
            <a:endParaRPr lang="en-US" altLang="zh-TW" sz="1600" dirty="0">
              <a:solidFill>
                <a:schemeClr val="bg1"/>
              </a:solidFill>
              <a:ea typeface="ＭＳ Ｐゴシック" pitchFamily="34" charset="-128"/>
            </a:endParaRPr>
          </a:p>
        </p:txBody>
      </p:sp>
      <p:grpSp>
        <p:nvGrpSpPr>
          <p:cNvPr id="127" name="Group 58"/>
          <p:cNvGrpSpPr>
            <a:grpSpLocks/>
          </p:cNvGrpSpPr>
          <p:nvPr/>
        </p:nvGrpSpPr>
        <p:grpSpPr bwMode="auto">
          <a:xfrm>
            <a:off x="2514600" y="2861894"/>
            <a:ext cx="1309980" cy="354462"/>
            <a:chOff x="2988148" y="2012694"/>
            <a:chExt cx="1339620" cy="343744"/>
          </a:xfrm>
        </p:grpSpPr>
        <p:sp>
          <p:nvSpPr>
            <p:cNvPr id="128" name="Rounded Rectangle 127"/>
            <p:cNvSpPr/>
            <p:nvPr/>
          </p:nvSpPr>
          <p:spPr>
            <a:xfrm>
              <a:off x="2988148" y="2012694"/>
              <a:ext cx="334905" cy="343744"/>
            </a:xfrm>
            <a:prstGeom prst="roundRect">
              <a:avLst/>
            </a:prstGeom>
            <a:gradFill>
              <a:gsLst>
                <a:gs pos="0">
                  <a:schemeClr val="accent6">
                    <a:tint val="100000"/>
                    <a:shade val="100000"/>
                    <a:satMod val="130000"/>
                    <a:alpha val="60000"/>
                  </a:schemeClr>
                </a:gs>
                <a:gs pos="100000">
                  <a:schemeClr val="accent6">
                    <a:tint val="50000"/>
                    <a:shade val="100000"/>
                    <a:satMod val="350000"/>
                    <a:alpha val="45000"/>
                  </a:schemeClr>
                </a:gs>
              </a:gsLst>
            </a:gradFill>
          </p:spPr>
          <p:style>
            <a:lnRef idx="0">
              <a:schemeClr val="accent6"/>
            </a:lnRef>
            <a:fillRef idx="3">
              <a:schemeClr val="accent6"/>
            </a:fillRef>
            <a:effectRef idx="3">
              <a:schemeClr val="accent6"/>
            </a:effectRef>
            <a:fontRef idx="minor">
              <a:schemeClr val="lt1"/>
            </a:fontRef>
          </p:style>
          <p:txBody>
            <a:bodyPr anchor="ctr"/>
            <a:lstStyle/>
            <a:p>
              <a:pPr fontAlgn="auto">
                <a:spcBef>
                  <a:spcPts val="0"/>
                </a:spcBef>
                <a:spcAft>
                  <a:spcPts val="0"/>
                </a:spcAft>
                <a:defRPr/>
              </a:pPr>
              <a:r>
                <a:rPr lang="sr-Latn-ME" sz="600" dirty="0">
                  <a:solidFill>
                    <a:srgbClr val="FFFFFF"/>
                  </a:solidFill>
                </a:rPr>
                <a:t>A</a:t>
              </a:r>
              <a:r>
                <a:rPr lang="en-US" sz="600" dirty="0">
                  <a:solidFill>
                    <a:srgbClr val="FFFFFF"/>
                  </a:solidFill>
                </a:rPr>
                <a:t>p</a:t>
              </a:r>
            </a:p>
          </p:txBody>
        </p:sp>
        <p:sp>
          <p:nvSpPr>
            <p:cNvPr id="129" name="Rounded Rectangle 128"/>
            <p:cNvSpPr/>
            <p:nvPr/>
          </p:nvSpPr>
          <p:spPr>
            <a:xfrm>
              <a:off x="3323053" y="2012694"/>
              <a:ext cx="334905" cy="343744"/>
            </a:xfrm>
            <a:prstGeom prst="roundRect">
              <a:avLst/>
            </a:prstGeom>
            <a:gradFill>
              <a:gsLst>
                <a:gs pos="0">
                  <a:schemeClr val="accent6">
                    <a:tint val="100000"/>
                    <a:shade val="100000"/>
                    <a:satMod val="130000"/>
                    <a:alpha val="60000"/>
                  </a:schemeClr>
                </a:gs>
                <a:gs pos="100000">
                  <a:schemeClr val="accent6">
                    <a:tint val="50000"/>
                    <a:shade val="100000"/>
                    <a:satMod val="350000"/>
                    <a:alpha val="45000"/>
                  </a:schemeClr>
                </a:gs>
              </a:gsLst>
            </a:gradFill>
          </p:spPr>
          <p:style>
            <a:lnRef idx="0">
              <a:schemeClr val="accent6"/>
            </a:lnRef>
            <a:fillRef idx="3">
              <a:schemeClr val="accent6"/>
            </a:fillRef>
            <a:effectRef idx="3">
              <a:schemeClr val="accent6"/>
            </a:effectRef>
            <a:fontRef idx="minor">
              <a:schemeClr val="lt1"/>
            </a:fontRef>
          </p:style>
          <p:txBody>
            <a:bodyPr anchor="ctr"/>
            <a:lstStyle/>
            <a:p>
              <a:pPr fontAlgn="auto">
                <a:spcBef>
                  <a:spcPts val="0"/>
                </a:spcBef>
                <a:spcAft>
                  <a:spcPts val="0"/>
                </a:spcAft>
                <a:defRPr/>
              </a:pPr>
              <a:r>
                <a:rPr lang="en-US" sz="600" dirty="0" err="1">
                  <a:solidFill>
                    <a:srgbClr val="FFFFFF"/>
                  </a:solidFill>
                </a:rPr>
                <a:t>Ap</a:t>
              </a:r>
              <a:endParaRPr lang="en-US" sz="600" dirty="0">
                <a:solidFill>
                  <a:srgbClr val="FFFFFF"/>
                </a:solidFill>
              </a:endParaRPr>
            </a:p>
          </p:txBody>
        </p:sp>
        <p:sp>
          <p:nvSpPr>
            <p:cNvPr id="130" name="Rounded Rectangle 129"/>
            <p:cNvSpPr/>
            <p:nvPr/>
          </p:nvSpPr>
          <p:spPr>
            <a:xfrm>
              <a:off x="3992863" y="2012694"/>
              <a:ext cx="334905" cy="343744"/>
            </a:xfrm>
            <a:prstGeom prst="roundRect">
              <a:avLst/>
            </a:prstGeom>
            <a:gradFill>
              <a:gsLst>
                <a:gs pos="0">
                  <a:schemeClr val="accent6">
                    <a:tint val="100000"/>
                    <a:shade val="100000"/>
                    <a:satMod val="130000"/>
                    <a:alpha val="60000"/>
                  </a:schemeClr>
                </a:gs>
                <a:gs pos="100000">
                  <a:schemeClr val="accent6">
                    <a:tint val="50000"/>
                    <a:shade val="100000"/>
                    <a:satMod val="350000"/>
                    <a:alpha val="45000"/>
                  </a:schemeClr>
                </a:gs>
              </a:gsLst>
            </a:gradFill>
          </p:spPr>
          <p:style>
            <a:lnRef idx="0">
              <a:schemeClr val="accent6"/>
            </a:lnRef>
            <a:fillRef idx="3">
              <a:schemeClr val="accent6"/>
            </a:fillRef>
            <a:effectRef idx="3">
              <a:schemeClr val="accent6"/>
            </a:effectRef>
            <a:fontRef idx="minor">
              <a:schemeClr val="lt1"/>
            </a:fontRef>
          </p:style>
          <p:txBody>
            <a:bodyPr anchor="ctr"/>
            <a:lstStyle/>
            <a:p>
              <a:pPr fontAlgn="auto">
                <a:spcBef>
                  <a:spcPts val="0"/>
                </a:spcBef>
                <a:spcAft>
                  <a:spcPts val="0"/>
                </a:spcAft>
                <a:defRPr/>
              </a:pPr>
              <a:r>
                <a:rPr lang="en-US" sz="600" dirty="0" err="1">
                  <a:solidFill>
                    <a:srgbClr val="FFFFFF"/>
                  </a:solidFill>
                </a:rPr>
                <a:t>Ap</a:t>
              </a:r>
              <a:endParaRPr lang="en-US" sz="600" dirty="0">
                <a:solidFill>
                  <a:srgbClr val="FFFFFF"/>
                </a:solidFill>
              </a:endParaRPr>
            </a:p>
          </p:txBody>
        </p:sp>
        <p:cxnSp>
          <p:nvCxnSpPr>
            <p:cNvPr id="131" name="Straight Connector 130"/>
            <p:cNvCxnSpPr>
              <a:cxnSpLocks noChangeShapeType="1"/>
            </p:cNvCxnSpPr>
            <p:nvPr/>
          </p:nvCxnSpPr>
          <p:spPr bwMode="auto">
            <a:xfrm>
              <a:off x="3657958" y="2184566"/>
              <a:ext cx="334905" cy="1592"/>
            </a:xfrm>
            <a:prstGeom prst="line">
              <a:avLst/>
            </a:prstGeom>
            <a:noFill/>
            <a:ln w="25400">
              <a:solidFill>
                <a:schemeClr val="accent1"/>
              </a:solidFill>
              <a:prstDash val="dot"/>
              <a:round/>
              <a:headEnd/>
              <a:tailEnd/>
            </a:ln>
            <a:effectLst>
              <a:outerShdw dist="20000" dir="5400000" rotWithShape="0">
                <a:srgbClr val="808080">
                  <a:alpha val="37999"/>
                </a:srgbClr>
              </a:outerShdw>
            </a:effectLst>
          </p:spPr>
        </p:cxnSp>
      </p:grpSp>
      <p:sp>
        <p:nvSpPr>
          <p:cNvPr id="132" name="Rectangle 131"/>
          <p:cNvSpPr>
            <a:spLocks noChangeArrowheads="1"/>
          </p:cNvSpPr>
          <p:nvPr/>
        </p:nvSpPr>
        <p:spPr bwMode="auto">
          <a:xfrm>
            <a:off x="4343400" y="4490761"/>
            <a:ext cx="1639027" cy="1811695"/>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dist="23000" dir="5400000" rotWithShape="0">
              <a:srgbClr val="808080">
                <a:alpha val="34999"/>
              </a:srgbClr>
            </a:outerShdw>
          </a:effectLst>
        </p:spPr>
        <p:txBody>
          <a:bodyPr anchor="ctr"/>
          <a:lstStyle/>
          <a:p>
            <a:pPr algn="ctr">
              <a:defRPr/>
            </a:pPr>
            <a:endParaRPr lang="zh-TW" altLang="zh-TW" sz="1000">
              <a:solidFill>
                <a:srgbClr val="FFFFFF"/>
              </a:solidFill>
              <a:cs typeface="Arial" charset="0"/>
            </a:endParaRPr>
          </a:p>
        </p:txBody>
      </p:sp>
      <p:sp>
        <p:nvSpPr>
          <p:cNvPr id="133" name="Rounded Rectangle 132"/>
          <p:cNvSpPr/>
          <p:nvPr/>
        </p:nvSpPr>
        <p:spPr>
          <a:xfrm>
            <a:off x="4419598" y="5514763"/>
            <a:ext cx="1490024" cy="787693"/>
          </a:xfrm>
          <a:prstGeom prst="roundRect">
            <a:avLst/>
          </a:prstGeom>
          <a:solidFill>
            <a:srgbClr val="000090"/>
          </a:solidFill>
        </p:spPr>
        <p:style>
          <a:lnRef idx="0">
            <a:schemeClr val="accent2"/>
          </a:lnRef>
          <a:fillRef idx="3">
            <a:schemeClr val="accent2"/>
          </a:fillRef>
          <a:effectRef idx="3">
            <a:schemeClr val="accent2"/>
          </a:effectRef>
          <a:fontRef idx="minor">
            <a:schemeClr val="lt1"/>
          </a:fontRef>
        </p:style>
        <p:txBody>
          <a:bodyPr anchor="ctr"/>
          <a:lstStyle/>
          <a:p>
            <a:pPr algn="ctr">
              <a:defRPr/>
            </a:pPr>
            <a:r>
              <a:rPr lang="sr-Latn-ME" altLang="zh-TW" sz="1600" dirty="0">
                <a:solidFill>
                  <a:schemeClr val="bg1"/>
                </a:solidFill>
                <a:ea typeface="ＭＳ Ｐゴシック" pitchFamily="34" charset="-128"/>
              </a:rPr>
              <a:t>Specialized hardware</a:t>
            </a:r>
            <a:endParaRPr lang="en-US" altLang="zh-TW" sz="1600" dirty="0">
              <a:solidFill>
                <a:schemeClr val="bg1"/>
              </a:solidFill>
              <a:ea typeface="ＭＳ Ｐゴシック" pitchFamily="34" charset="-128"/>
            </a:endParaRPr>
          </a:p>
        </p:txBody>
      </p:sp>
      <p:sp>
        <p:nvSpPr>
          <p:cNvPr id="134" name="Rounded Rectangle 133"/>
          <p:cNvSpPr/>
          <p:nvPr/>
        </p:nvSpPr>
        <p:spPr>
          <a:xfrm>
            <a:off x="533398" y="4992972"/>
            <a:ext cx="1489361" cy="431776"/>
          </a:xfrm>
          <a:prstGeom prst="roundRect">
            <a:avLst/>
          </a:prstGeom>
          <a:gradFill>
            <a:gsLst>
              <a:gs pos="0">
                <a:srgbClr val="FF0000"/>
              </a:gs>
              <a:gs pos="100000">
                <a:srgbClr val="F7545C"/>
              </a:gs>
            </a:gsLst>
          </a:gradFill>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sr-Latn-ME" altLang="zh-TW" sz="1200" dirty="0">
                <a:solidFill>
                  <a:srgbClr val="FFFFFF"/>
                </a:solidFill>
                <a:ea typeface="ＭＳ Ｐゴシック" pitchFamily="-109" charset="-128"/>
              </a:rPr>
              <a:t>Operating system</a:t>
            </a:r>
            <a:endParaRPr lang="en-US" altLang="zh-TW" sz="1200" dirty="0">
              <a:solidFill>
                <a:srgbClr val="FFFFFF"/>
              </a:solidFill>
              <a:ea typeface="ＭＳ Ｐゴシック" pitchFamily="-109" charset="-128"/>
            </a:endParaRPr>
          </a:p>
        </p:txBody>
      </p:sp>
      <p:sp>
        <p:nvSpPr>
          <p:cNvPr id="135" name="Rounded Rectangle 134"/>
          <p:cNvSpPr/>
          <p:nvPr/>
        </p:nvSpPr>
        <p:spPr>
          <a:xfrm>
            <a:off x="2438398" y="3239254"/>
            <a:ext cx="1490025" cy="466052"/>
          </a:xfrm>
          <a:prstGeom prst="roundRect">
            <a:avLst/>
          </a:prstGeom>
          <a:gradFill>
            <a:gsLst>
              <a:gs pos="0">
                <a:srgbClr val="FF0000"/>
              </a:gs>
              <a:gs pos="100000">
                <a:srgbClr val="F7545C"/>
              </a:gs>
            </a:gsLst>
          </a:gradFill>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sr-Latn-ME" altLang="zh-TW" sz="1200" dirty="0" smtClean="0">
                <a:solidFill>
                  <a:srgbClr val="FFFFFF"/>
                </a:solidFill>
                <a:ea typeface="ＭＳ Ｐゴシック" pitchFamily="-109" charset="-128"/>
              </a:rPr>
              <a:t>Operating system</a:t>
            </a:r>
            <a:endParaRPr lang="en-US" altLang="zh-TW" sz="1200" dirty="0">
              <a:solidFill>
                <a:srgbClr val="FFFFFF"/>
              </a:solidFill>
              <a:ea typeface="ＭＳ Ｐゴシック" pitchFamily="-109" charset="-128"/>
            </a:endParaRPr>
          </a:p>
        </p:txBody>
      </p:sp>
      <p:sp>
        <p:nvSpPr>
          <p:cNvPr id="136" name="Rounded Rectangle 135"/>
          <p:cNvSpPr/>
          <p:nvPr/>
        </p:nvSpPr>
        <p:spPr>
          <a:xfrm>
            <a:off x="4419598" y="4991640"/>
            <a:ext cx="1490023" cy="472616"/>
          </a:xfrm>
          <a:prstGeom prst="roundRect">
            <a:avLst/>
          </a:prstGeom>
          <a:gradFill>
            <a:gsLst>
              <a:gs pos="0">
                <a:srgbClr val="FF0000"/>
              </a:gs>
              <a:gs pos="100000">
                <a:srgbClr val="F7545C"/>
              </a:gs>
            </a:gsLst>
          </a:gradFill>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sr-Latn-ME" altLang="zh-TW" sz="1200" dirty="0">
                <a:solidFill>
                  <a:srgbClr val="FFFFFF"/>
                </a:solidFill>
                <a:ea typeface="ＭＳ Ｐゴシック" pitchFamily="-109" charset="-128"/>
              </a:rPr>
              <a:t>Operating system</a:t>
            </a:r>
            <a:endParaRPr lang="en-US" altLang="zh-TW" sz="1200" dirty="0">
              <a:solidFill>
                <a:srgbClr val="FFFFFF"/>
              </a:solidFill>
              <a:ea typeface="ＭＳ Ｐゴシック" pitchFamily="-109" charset="-128"/>
            </a:endParaRPr>
          </a:p>
        </p:txBody>
      </p:sp>
      <p:grpSp>
        <p:nvGrpSpPr>
          <p:cNvPr id="137" name="Group 56"/>
          <p:cNvGrpSpPr>
            <a:grpSpLocks/>
          </p:cNvGrpSpPr>
          <p:nvPr/>
        </p:nvGrpSpPr>
        <p:grpSpPr bwMode="auto">
          <a:xfrm>
            <a:off x="4495800" y="4614440"/>
            <a:ext cx="1309980" cy="356104"/>
            <a:chOff x="4521796" y="3828803"/>
            <a:chExt cx="1339620" cy="343744"/>
          </a:xfrm>
        </p:grpSpPr>
        <p:sp>
          <p:nvSpPr>
            <p:cNvPr id="138" name="Rounded Rectangle 137"/>
            <p:cNvSpPr/>
            <p:nvPr/>
          </p:nvSpPr>
          <p:spPr>
            <a:xfrm>
              <a:off x="4521796" y="3828803"/>
              <a:ext cx="334905" cy="343744"/>
            </a:xfrm>
            <a:prstGeom prst="roundRect">
              <a:avLst/>
            </a:prstGeom>
            <a:gradFill>
              <a:gsLst>
                <a:gs pos="0">
                  <a:schemeClr val="accent6">
                    <a:tint val="100000"/>
                    <a:shade val="100000"/>
                    <a:satMod val="130000"/>
                    <a:alpha val="60000"/>
                  </a:schemeClr>
                </a:gs>
                <a:gs pos="100000">
                  <a:schemeClr val="accent6">
                    <a:tint val="50000"/>
                    <a:shade val="100000"/>
                    <a:satMod val="350000"/>
                    <a:alpha val="45000"/>
                  </a:schemeClr>
                </a:gs>
              </a:gsLst>
            </a:gradFill>
          </p:spPr>
          <p:style>
            <a:lnRef idx="0">
              <a:schemeClr val="accent6"/>
            </a:lnRef>
            <a:fillRef idx="3">
              <a:schemeClr val="accent6"/>
            </a:fillRef>
            <a:effectRef idx="3">
              <a:schemeClr val="accent6"/>
            </a:effectRef>
            <a:fontRef idx="minor">
              <a:schemeClr val="lt1"/>
            </a:fontRef>
          </p:style>
          <p:txBody>
            <a:bodyPr anchor="ctr"/>
            <a:lstStyle/>
            <a:p>
              <a:pPr fontAlgn="auto">
                <a:spcBef>
                  <a:spcPts val="0"/>
                </a:spcBef>
                <a:spcAft>
                  <a:spcPts val="0"/>
                </a:spcAft>
                <a:defRPr/>
              </a:pPr>
              <a:r>
                <a:rPr lang="en-US" sz="600" dirty="0" err="1">
                  <a:solidFill>
                    <a:srgbClr val="FFFFFF"/>
                  </a:solidFill>
                </a:rPr>
                <a:t>Ap</a:t>
              </a:r>
              <a:endParaRPr lang="en-US" sz="600" dirty="0">
                <a:solidFill>
                  <a:srgbClr val="FFFFFF"/>
                </a:solidFill>
              </a:endParaRPr>
            </a:p>
          </p:txBody>
        </p:sp>
        <p:sp>
          <p:nvSpPr>
            <p:cNvPr id="139" name="Rounded Rectangle 138"/>
            <p:cNvSpPr/>
            <p:nvPr/>
          </p:nvSpPr>
          <p:spPr>
            <a:xfrm>
              <a:off x="4856701" y="3828803"/>
              <a:ext cx="334905" cy="343744"/>
            </a:xfrm>
            <a:prstGeom prst="roundRect">
              <a:avLst/>
            </a:prstGeom>
            <a:gradFill>
              <a:gsLst>
                <a:gs pos="0">
                  <a:schemeClr val="accent6">
                    <a:tint val="100000"/>
                    <a:shade val="100000"/>
                    <a:satMod val="130000"/>
                    <a:alpha val="60000"/>
                  </a:schemeClr>
                </a:gs>
                <a:gs pos="100000">
                  <a:schemeClr val="accent6">
                    <a:tint val="50000"/>
                    <a:shade val="100000"/>
                    <a:satMod val="350000"/>
                    <a:alpha val="45000"/>
                  </a:schemeClr>
                </a:gs>
              </a:gsLst>
            </a:gradFill>
          </p:spPr>
          <p:style>
            <a:lnRef idx="0">
              <a:schemeClr val="accent6"/>
            </a:lnRef>
            <a:fillRef idx="3">
              <a:schemeClr val="accent6"/>
            </a:fillRef>
            <a:effectRef idx="3">
              <a:schemeClr val="accent6"/>
            </a:effectRef>
            <a:fontRef idx="minor">
              <a:schemeClr val="lt1"/>
            </a:fontRef>
          </p:style>
          <p:txBody>
            <a:bodyPr anchor="ctr"/>
            <a:lstStyle/>
            <a:p>
              <a:pPr fontAlgn="auto">
                <a:spcBef>
                  <a:spcPts val="0"/>
                </a:spcBef>
                <a:spcAft>
                  <a:spcPts val="0"/>
                </a:spcAft>
                <a:defRPr/>
              </a:pPr>
              <a:r>
                <a:rPr lang="en-US" sz="600" dirty="0" err="1">
                  <a:solidFill>
                    <a:srgbClr val="FFFFFF"/>
                  </a:solidFill>
                </a:rPr>
                <a:t>Ap</a:t>
              </a:r>
              <a:endParaRPr lang="en-US" sz="600" dirty="0">
                <a:solidFill>
                  <a:srgbClr val="FFFFFF"/>
                </a:solidFill>
              </a:endParaRPr>
            </a:p>
          </p:txBody>
        </p:sp>
        <p:sp>
          <p:nvSpPr>
            <p:cNvPr id="140" name="Rounded Rectangle 139"/>
            <p:cNvSpPr/>
            <p:nvPr/>
          </p:nvSpPr>
          <p:spPr>
            <a:xfrm>
              <a:off x="5526511" y="3828803"/>
              <a:ext cx="334905" cy="343744"/>
            </a:xfrm>
            <a:prstGeom prst="roundRect">
              <a:avLst/>
            </a:prstGeom>
            <a:gradFill>
              <a:gsLst>
                <a:gs pos="0">
                  <a:schemeClr val="accent6">
                    <a:tint val="100000"/>
                    <a:shade val="100000"/>
                    <a:satMod val="130000"/>
                    <a:alpha val="60000"/>
                  </a:schemeClr>
                </a:gs>
                <a:gs pos="100000">
                  <a:schemeClr val="accent6">
                    <a:tint val="50000"/>
                    <a:shade val="100000"/>
                    <a:satMod val="350000"/>
                    <a:alpha val="45000"/>
                  </a:schemeClr>
                </a:gs>
              </a:gsLst>
            </a:gradFill>
          </p:spPr>
          <p:style>
            <a:lnRef idx="0">
              <a:schemeClr val="accent6"/>
            </a:lnRef>
            <a:fillRef idx="3">
              <a:schemeClr val="accent6"/>
            </a:fillRef>
            <a:effectRef idx="3">
              <a:schemeClr val="accent6"/>
            </a:effectRef>
            <a:fontRef idx="minor">
              <a:schemeClr val="lt1"/>
            </a:fontRef>
          </p:style>
          <p:txBody>
            <a:bodyPr anchor="ctr"/>
            <a:lstStyle/>
            <a:p>
              <a:pPr fontAlgn="auto">
                <a:spcBef>
                  <a:spcPts val="0"/>
                </a:spcBef>
                <a:spcAft>
                  <a:spcPts val="0"/>
                </a:spcAft>
                <a:defRPr/>
              </a:pPr>
              <a:r>
                <a:rPr lang="en-US" sz="600" dirty="0" err="1">
                  <a:solidFill>
                    <a:srgbClr val="FFFFFF"/>
                  </a:solidFill>
                </a:rPr>
                <a:t>Ap</a:t>
              </a:r>
              <a:endParaRPr lang="en-US" sz="600" dirty="0">
                <a:solidFill>
                  <a:srgbClr val="FFFFFF"/>
                </a:solidFill>
              </a:endParaRPr>
            </a:p>
          </p:txBody>
        </p:sp>
        <p:cxnSp>
          <p:nvCxnSpPr>
            <p:cNvPr id="141" name="Straight Connector 41"/>
            <p:cNvCxnSpPr>
              <a:cxnSpLocks noChangeShapeType="1"/>
            </p:cNvCxnSpPr>
            <p:nvPr/>
          </p:nvCxnSpPr>
          <p:spPr bwMode="auto">
            <a:xfrm>
              <a:off x="5191606" y="4001467"/>
              <a:ext cx="334905" cy="0"/>
            </a:xfrm>
            <a:prstGeom prst="line">
              <a:avLst/>
            </a:prstGeom>
            <a:noFill/>
            <a:ln w="25400">
              <a:solidFill>
                <a:schemeClr val="accent1"/>
              </a:solidFill>
              <a:prstDash val="dot"/>
              <a:round/>
              <a:headEnd/>
              <a:tailEnd/>
            </a:ln>
            <a:effectLst>
              <a:outerShdw dist="20000" dir="5400000" rotWithShape="0">
                <a:srgbClr val="808080">
                  <a:alpha val="37999"/>
                </a:srgbClr>
              </a:outerShdw>
            </a:effectLst>
          </p:spPr>
        </p:cxnSp>
      </p:grpSp>
      <p:cxnSp>
        <p:nvCxnSpPr>
          <p:cNvPr id="142" name="Straight Connector 141"/>
          <p:cNvCxnSpPr>
            <a:cxnSpLocks noChangeShapeType="1"/>
            <a:stCxn id="118" idx="0"/>
            <a:endCxn id="125" idx="1"/>
          </p:cNvCxnSpPr>
          <p:nvPr/>
        </p:nvCxnSpPr>
        <p:spPr bwMode="auto">
          <a:xfrm flipV="1">
            <a:off x="1276714" y="3644009"/>
            <a:ext cx="1061674" cy="846752"/>
          </a:xfrm>
          <a:prstGeom prst="line">
            <a:avLst/>
          </a:prstGeom>
          <a:noFill/>
          <a:ln w="25400">
            <a:solidFill>
              <a:schemeClr val="accent1"/>
            </a:solidFill>
            <a:round/>
            <a:headEnd/>
            <a:tailEnd/>
          </a:ln>
          <a:effectLst>
            <a:outerShdw dist="20000" dir="5400000" rotWithShape="0">
              <a:srgbClr val="808080">
                <a:alpha val="37999"/>
              </a:srgbClr>
            </a:outerShdw>
          </a:effectLst>
        </p:spPr>
      </p:cxnSp>
      <p:cxnSp>
        <p:nvCxnSpPr>
          <p:cNvPr id="143" name="Straight Connector 142"/>
          <p:cNvCxnSpPr>
            <a:cxnSpLocks noChangeShapeType="1"/>
            <a:stCxn id="125" idx="3"/>
            <a:endCxn id="132" idx="0"/>
          </p:cNvCxnSpPr>
          <p:nvPr/>
        </p:nvCxnSpPr>
        <p:spPr bwMode="auto">
          <a:xfrm>
            <a:off x="4000696" y="3644009"/>
            <a:ext cx="1162218" cy="846752"/>
          </a:xfrm>
          <a:prstGeom prst="line">
            <a:avLst/>
          </a:prstGeom>
          <a:noFill/>
          <a:ln w="25400">
            <a:solidFill>
              <a:schemeClr val="accent1"/>
            </a:solidFill>
            <a:round/>
            <a:headEnd/>
            <a:tailEnd/>
          </a:ln>
          <a:effectLst>
            <a:outerShdw dist="20000" dir="5400000" rotWithShape="0">
              <a:srgbClr val="808080">
                <a:alpha val="37999"/>
              </a:srgbClr>
            </a:outerShdw>
          </a:effectLst>
        </p:spPr>
      </p:cxnSp>
      <p:cxnSp>
        <p:nvCxnSpPr>
          <p:cNvPr id="144" name="Straight Connector 49"/>
          <p:cNvCxnSpPr>
            <a:cxnSpLocks noChangeShapeType="1"/>
            <a:stCxn id="118" idx="3"/>
            <a:endCxn id="132" idx="1"/>
          </p:cNvCxnSpPr>
          <p:nvPr/>
        </p:nvCxnSpPr>
        <p:spPr bwMode="auto">
          <a:xfrm>
            <a:off x="2096227" y="5396609"/>
            <a:ext cx="2247173" cy="0"/>
          </a:xfrm>
          <a:prstGeom prst="line">
            <a:avLst/>
          </a:prstGeom>
          <a:noFill/>
          <a:ln w="25400">
            <a:solidFill>
              <a:schemeClr val="accent1"/>
            </a:solidFill>
            <a:round/>
            <a:headEnd/>
            <a:tailEnd/>
          </a:ln>
          <a:effectLst>
            <a:outerShdw dist="20000" dir="5400000" rotWithShape="0">
              <a:srgbClr val="808080">
                <a:alpha val="37999"/>
              </a:srgbClr>
            </a:outerShdw>
          </a:effectLst>
        </p:spPr>
      </p:cxnSp>
      <p:sp>
        <p:nvSpPr>
          <p:cNvPr id="145" name="Rounded Rectangle 144"/>
          <p:cNvSpPr/>
          <p:nvPr/>
        </p:nvSpPr>
        <p:spPr>
          <a:xfrm>
            <a:off x="838200" y="2097420"/>
            <a:ext cx="5082639" cy="430348"/>
          </a:xfrm>
          <a:prstGeom prst="roundRect">
            <a:avLst/>
          </a:prstGeom>
          <a:gradFill>
            <a:gsLst>
              <a:gs pos="0">
                <a:srgbClr val="FF0000"/>
              </a:gs>
              <a:gs pos="100000">
                <a:srgbClr val="F7545C"/>
              </a:gs>
            </a:gsLst>
          </a:gradFill>
        </p:spPr>
        <p:style>
          <a:lnRef idx="0">
            <a:schemeClr val="accent6"/>
          </a:lnRef>
          <a:fillRef idx="3">
            <a:schemeClr val="accent6"/>
          </a:fillRef>
          <a:effectRef idx="3">
            <a:schemeClr val="accent6"/>
          </a:effectRef>
          <a:fontRef idx="minor">
            <a:schemeClr val="lt1"/>
          </a:fontRef>
        </p:style>
        <p:txBody>
          <a:bodyPr anchor="ctr"/>
          <a:lstStyle/>
          <a:p>
            <a:pPr algn="ctr"/>
            <a:r>
              <a:rPr lang="sr-Latn-CS" altLang="zh-TW" sz="1600" dirty="0" smtClean="0">
                <a:solidFill>
                  <a:srgbClr val="FFFFFF"/>
                </a:solidFill>
                <a:ea typeface="MS PGothic" pitchFamily="34" charset="-128"/>
                <a:cs typeface="Arial" pitchFamily="34" charset="0"/>
              </a:rPr>
              <a:t>Network Operating System</a:t>
            </a:r>
            <a:endParaRPr lang="en-US" altLang="zh-TW" sz="1600" dirty="0">
              <a:solidFill>
                <a:srgbClr val="FFFFFF"/>
              </a:solidFill>
              <a:ea typeface="MS PGothic" pitchFamily="34" charset="-128"/>
              <a:cs typeface="Arial" pitchFamily="34" charset="0"/>
            </a:endParaRPr>
          </a:p>
        </p:txBody>
      </p:sp>
      <p:grpSp>
        <p:nvGrpSpPr>
          <p:cNvPr id="146" name="Group 62"/>
          <p:cNvGrpSpPr>
            <a:grpSpLocks/>
          </p:cNvGrpSpPr>
          <p:nvPr/>
        </p:nvGrpSpPr>
        <p:grpSpPr bwMode="auto">
          <a:xfrm>
            <a:off x="1203421" y="1475627"/>
            <a:ext cx="4529357" cy="529761"/>
            <a:chOff x="1936404" y="698819"/>
            <a:chExt cx="3082203" cy="512405"/>
          </a:xfrm>
        </p:grpSpPr>
        <p:sp>
          <p:nvSpPr>
            <p:cNvPr id="147" name="Rounded Rectangle 146"/>
            <p:cNvSpPr/>
            <p:nvPr/>
          </p:nvSpPr>
          <p:spPr>
            <a:xfrm>
              <a:off x="1936404" y="719193"/>
              <a:ext cx="952966" cy="492031"/>
            </a:xfrm>
            <a:prstGeom prst="roundRect">
              <a:avLst/>
            </a:prstGeom>
            <a:gradFill>
              <a:gsLst>
                <a:gs pos="0">
                  <a:schemeClr val="accent6">
                    <a:tint val="100000"/>
                    <a:shade val="100000"/>
                    <a:satMod val="130000"/>
                    <a:alpha val="60000"/>
                  </a:schemeClr>
                </a:gs>
                <a:gs pos="100000">
                  <a:schemeClr val="accent6">
                    <a:tint val="50000"/>
                    <a:shade val="100000"/>
                    <a:satMod val="350000"/>
                    <a:alpha val="45000"/>
                  </a:schemeClr>
                </a:gs>
              </a:gsLst>
            </a:gradFill>
          </p:spPr>
          <p:style>
            <a:lnRef idx="0">
              <a:schemeClr val="accent6"/>
            </a:lnRef>
            <a:fillRef idx="3">
              <a:schemeClr val="accent6"/>
            </a:fillRef>
            <a:effectRef idx="3">
              <a:schemeClr val="accent6"/>
            </a:effectRef>
            <a:fontRef idx="minor">
              <a:schemeClr val="lt1"/>
            </a:fontRef>
          </p:style>
          <p:txBody>
            <a:bodyPr anchor="ctr"/>
            <a:lstStyle/>
            <a:p>
              <a:pPr fontAlgn="auto">
                <a:spcBef>
                  <a:spcPts val="0"/>
                </a:spcBef>
                <a:spcAft>
                  <a:spcPts val="0"/>
                </a:spcAft>
                <a:defRPr/>
              </a:pPr>
              <a:r>
                <a:rPr lang="en-US" sz="2000" dirty="0" err="1" smtClean="0">
                  <a:solidFill>
                    <a:srgbClr val="FFFFFF"/>
                  </a:solidFill>
                </a:rPr>
                <a:t>Ap</a:t>
              </a:r>
              <a:r>
                <a:rPr lang="sr-Latn-ME" sz="2000" dirty="0" smtClean="0">
                  <a:solidFill>
                    <a:srgbClr val="FFFFFF"/>
                  </a:solidFill>
                </a:rPr>
                <a:t>plication</a:t>
              </a:r>
              <a:endParaRPr lang="en-US" sz="2000" dirty="0">
                <a:solidFill>
                  <a:srgbClr val="FFFFFF"/>
                </a:solidFill>
              </a:endParaRPr>
            </a:p>
          </p:txBody>
        </p:sp>
        <p:sp>
          <p:nvSpPr>
            <p:cNvPr id="148" name="Rounded Rectangle 147"/>
            <p:cNvSpPr/>
            <p:nvPr/>
          </p:nvSpPr>
          <p:spPr>
            <a:xfrm>
              <a:off x="2986207" y="698819"/>
              <a:ext cx="950114" cy="492031"/>
            </a:xfrm>
            <a:prstGeom prst="roundRect">
              <a:avLst/>
            </a:prstGeom>
            <a:gradFill>
              <a:gsLst>
                <a:gs pos="0">
                  <a:schemeClr val="accent6">
                    <a:tint val="100000"/>
                    <a:shade val="100000"/>
                    <a:satMod val="130000"/>
                    <a:alpha val="60000"/>
                  </a:schemeClr>
                </a:gs>
                <a:gs pos="100000">
                  <a:schemeClr val="accent6">
                    <a:tint val="50000"/>
                    <a:shade val="100000"/>
                    <a:satMod val="350000"/>
                    <a:alpha val="45000"/>
                  </a:schemeClr>
                </a:gs>
              </a:gsLst>
            </a:gradFill>
          </p:spPr>
          <p:style>
            <a:lnRef idx="0">
              <a:schemeClr val="accent6"/>
            </a:lnRef>
            <a:fillRef idx="3">
              <a:schemeClr val="accent6"/>
            </a:fillRef>
            <a:effectRef idx="3">
              <a:schemeClr val="accent6"/>
            </a:effectRef>
            <a:fontRef idx="minor">
              <a:schemeClr val="lt1"/>
            </a:fontRef>
          </p:style>
          <p:txBody>
            <a:bodyPr anchor="ctr"/>
            <a:lstStyle/>
            <a:p>
              <a:pPr fontAlgn="auto">
                <a:spcBef>
                  <a:spcPts val="0"/>
                </a:spcBef>
                <a:spcAft>
                  <a:spcPts val="0"/>
                </a:spcAft>
                <a:defRPr/>
              </a:pPr>
              <a:r>
                <a:rPr lang="sr-Latn-ME" sz="2000" dirty="0" smtClean="0">
                  <a:solidFill>
                    <a:srgbClr val="FFFFFF"/>
                  </a:solidFill>
                </a:rPr>
                <a:t>Application</a:t>
              </a:r>
              <a:endParaRPr lang="en-US" sz="2000" dirty="0">
                <a:solidFill>
                  <a:srgbClr val="FFFFFF"/>
                </a:solidFill>
              </a:endParaRPr>
            </a:p>
          </p:txBody>
        </p:sp>
        <p:sp>
          <p:nvSpPr>
            <p:cNvPr id="149" name="Rounded Rectangle 148"/>
            <p:cNvSpPr/>
            <p:nvPr/>
          </p:nvSpPr>
          <p:spPr>
            <a:xfrm>
              <a:off x="4020249" y="698819"/>
              <a:ext cx="998358" cy="492031"/>
            </a:xfrm>
            <a:prstGeom prst="roundRect">
              <a:avLst/>
            </a:prstGeom>
            <a:gradFill>
              <a:gsLst>
                <a:gs pos="0">
                  <a:schemeClr val="accent6">
                    <a:tint val="100000"/>
                    <a:shade val="100000"/>
                    <a:satMod val="130000"/>
                    <a:alpha val="60000"/>
                  </a:schemeClr>
                </a:gs>
                <a:gs pos="100000">
                  <a:schemeClr val="accent6">
                    <a:tint val="50000"/>
                    <a:shade val="100000"/>
                    <a:satMod val="350000"/>
                    <a:alpha val="45000"/>
                  </a:schemeClr>
                </a:gs>
              </a:gsLst>
            </a:gradFill>
          </p:spPr>
          <p:style>
            <a:lnRef idx="0">
              <a:schemeClr val="accent6"/>
            </a:lnRef>
            <a:fillRef idx="3">
              <a:schemeClr val="accent6"/>
            </a:fillRef>
            <a:effectRef idx="3">
              <a:schemeClr val="accent6"/>
            </a:effectRef>
            <a:fontRef idx="minor">
              <a:schemeClr val="lt1"/>
            </a:fontRef>
          </p:style>
          <p:txBody>
            <a:bodyPr anchor="ctr"/>
            <a:lstStyle/>
            <a:p>
              <a:pPr fontAlgn="auto">
                <a:spcBef>
                  <a:spcPts val="0"/>
                </a:spcBef>
                <a:spcAft>
                  <a:spcPts val="0"/>
                </a:spcAft>
                <a:defRPr/>
              </a:pPr>
              <a:r>
                <a:rPr lang="en-US" sz="2000" dirty="0" err="1" smtClean="0">
                  <a:solidFill>
                    <a:srgbClr val="FFFFFF"/>
                  </a:solidFill>
                </a:rPr>
                <a:t>Ap</a:t>
              </a:r>
              <a:r>
                <a:rPr lang="sr-Latn-ME" sz="2000" dirty="0" smtClean="0">
                  <a:solidFill>
                    <a:srgbClr val="FFFFFF"/>
                  </a:solidFill>
                </a:rPr>
                <a:t>plication</a:t>
              </a:r>
              <a:endParaRPr lang="en-US" sz="2000" dirty="0">
                <a:solidFill>
                  <a:srgbClr val="FFFFFF"/>
                </a:solidFill>
              </a:endParaRPr>
            </a:p>
          </p:txBody>
        </p:sp>
      </p:grpSp>
      <p:grpSp>
        <p:nvGrpSpPr>
          <p:cNvPr id="150" name="Group 121"/>
          <p:cNvGrpSpPr>
            <a:grpSpLocks/>
          </p:cNvGrpSpPr>
          <p:nvPr/>
        </p:nvGrpSpPr>
        <p:grpSpPr bwMode="auto">
          <a:xfrm>
            <a:off x="-18505" y="1162246"/>
            <a:ext cx="5382593" cy="898601"/>
            <a:chOff x="305191" y="312996"/>
            <a:chExt cx="5505284" cy="869217"/>
          </a:xfrm>
        </p:grpSpPr>
        <p:cxnSp>
          <p:nvCxnSpPr>
            <p:cNvPr id="151" name="Straight Connector 108"/>
            <p:cNvCxnSpPr>
              <a:cxnSpLocks noChangeShapeType="1"/>
            </p:cNvCxnSpPr>
            <p:nvPr/>
          </p:nvCxnSpPr>
          <p:spPr bwMode="auto">
            <a:xfrm flipV="1">
              <a:off x="1612462" y="1157458"/>
              <a:ext cx="4198013" cy="24755"/>
            </a:xfrm>
            <a:prstGeom prst="line">
              <a:avLst/>
            </a:prstGeom>
            <a:noFill/>
            <a:ln w="25400">
              <a:solidFill>
                <a:srgbClr val="000000"/>
              </a:solidFill>
              <a:prstDash val="sysDash"/>
              <a:round/>
              <a:headEnd/>
              <a:tailEnd/>
            </a:ln>
            <a:effectLst>
              <a:outerShdw dist="20000" dir="5400000" rotWithShape="0">
                <a:srgbClr val="808080">
                  <a:alpha val="37999"/>
                </a:srgbClr>
              </a:outerShdw>
            </a:effectLst>
          </p:spPr>
        </p:cxnSp>
        <p:sp>
          <p:nvSpPr>
            <p:cNvPr id="152" name="TextBox 109"/>
            <p:cNvSpPr txBox="1">
              <a:spLocks noChangeArrowheads="1"/>
            </p:cNvSpPr>
            <p:nvPr/>
          </p:nvSpPr>
          <p:spPr bwMode="auto">
            <a:xfrm>
              <a:off x="305191" y="312996"/>
              <a:ext cx="1619802" cy="327483"/>
            </a:xfrm>
            <a:prstGeom prst="rect">
              <a:avLst/>
            </a:prstGeom>
            <a:noFill/>
            <a:ln w="9525">
              <a:noFill/>
              <a:miter lim="800000"/>
              <a:headEnd/>
              <a:tailEnd/>
            </a:ln>
          </p:spPr>
          <p:txBody>
            <a:bodyPr wrap="none">
              <a:spAutoFit/>
            </a:bodyPr>
            <a:lstStyle/>
            <a:p>
              <a:r>
                <a:rPr lang="sr-Latn-ME" altLang="zh-TW" sz="1600" dirty="0" smtClean="0"/>
                <a:t>NorthBound API</a:t>
              </a:r>
              <a:endParaRPr lang="en-US" altLang="zh-TW" sz="1600" dirty="0">
                <a:solidFill>
                  <a:schemeClr val="tx1"/>
                </a:solidFill>
              </a:endParaRPr>
            </a:p>
          </p:txBody>
        </p:sp>
        <p:cxnSp>
          <p:nvCxnSpPr>
            <p:cNvPr id="153" name="Straight Connector 112"/>
            <p:cNvCxnSpPr>
              <a:cxnSpLocks noChangeShapeType="1"/>
            </p:cNvCxnSpPr>
            <p:nvPr/>
          </p:nvCxnSpPr>
          <p:spPr bwMode="auto">
            <a:xfrm flipH="1" flipV="1">
              <a:off x="1162312" y="700296"/>
              <a:ext cx="450150" cy="481917"/>
            </a:xfrm>
            <a:prstGeom prst="line">
              <a:avLst/>
            </a:prstGeom>
            <a:noFill/>
            <a:ln w="25400">
              <a:solidFill>
                <a:srgbClr val="000000"/>
              </a:solidFill>
              <a:prstDash val="sysDash"/>
              <a:round/>
              <a:headEnd/>
              <a:tailEnd/>
            </a:ln>
            <a:effectLst>
              <a:outerShdw dist="20000" dir="5400000" rotWithShape="0">
                <a:srgbClr val="808080">
                  <a:alpha val="37999"/>
                </a:srgbClr>
              </a:outerShdw>
            </a:effectLst>
          </p:spPr>
        </p:cxnSp>
      </p:grpSp>
      <p:grpSp>
        <p:nvGrpSpPr>
          <p:cNvPr id="154" name="Group 119"/>
          <p:cNvGrpSpPr>
            <a:grpSpLocks noGrp="1"/>
          </p:cNvGrpSpPr>
          <p:nvPr/>
        </p:nvGrpSpPr>
        <p:grpSpPr bwMode="auto">
          <a:xfrm>
            <a:off x="3276600" y="2526208"/>
            <a:ext cx="2230381" cy="1181540"/>
            <a:chOff x="3650213" y="1672972"/>
            <a:chExt cx="3062125" cy="673481"/>
          </a:xfrm>
        </p:grpSpPr>
        <p:sp>
          <p:nvSpPr>
            <p:cNvPr id="155" name="Right Brace 154"/>
            <p:cNvSpPr>
              <a:spLocks/>
            </p:cNvSpPr>
            <p:nvPr/>
          </p:nvSpPr>
          <p:spPr bwMode="auto">
            <a:xfrm>
              <a:off x="3650213" y="1672972"/>
              <a:ext cx="219485" cy="673481"/>
            </a:xfrm>
            <a:prstGeom prst="rightBrace">
              <a:avLst>
                <a:gd name="adj1" fmla="val 31528"/>
                <a:gd name="adj2" fmla="val 50000"/>
              </a:avLst>
            </a:prstGeom>
            <a:noFill/>
            <a:ln w="25400">
              <a:solidFill>
                <a:schemeClr val="tx1"/>
              </a:solidFill>
              <a:round/>
              <a:headEnd/>
              <a:tailEnd/>
            </a:ln>
            <a:effectLst>
              <a:outerShdw dist="20000" dir="5400000" rotWithShape="0">
                <a:srgbClr val="808080">
                  <a:alpha val="68999"/>
                </a:srgbClr>
              </a:outerShdw>
            </a:effectLst>
          </p:spPr>
          <p:txBody>
            <a:bodyPr anchor="ctr"/>
            <a:lstStyle/>
            <a:p>
              <a:pPr algn="ctr">
                <a:defRPr/>
              </a:pPr>
              <a:endParaRPr lang="zh-TW" altLang="zh-TW">
                <a:cs typeface="Arial" charset="0"/>
              </a:endParaRPr>
            </a:p>
          </p:txBody>
        </p:sp>
        <p:sp>
          <p:nvSpPr>
            <p:cNvPr id="156" name="TextBox 101"/>
            <p:cNvSpPr txBox="1">
              <a:spLocks noChangeArrowheads="1"/>
            </p:cNvSpPr>
            <p:nvPr/>
          </p:nvSpPr>
          <p:spPr bwMode="auto">
            <a:xfrm>
              <a:off x="3854757" y="1852564"/>
              <a:ext cx="2857581" cy="350867"/>
            </a:xfrm>
            <a:prstGeom prst="rect">
              <a:avLst/>
            </a:prstGeom>
            <a:noFill/>
            <a:ln w="9525">
              <a:noFill/>
              <a:miter lim="800000"/>
              <a:headEnd/>
              <a:tailEnd/>
            </a:ln>
          </p:spPr>
          <p:txBody>
            <a:bodyPr>
              <a:spAutoFit/>
            </a:bodyPr>
            <a:lstStyle/>
            <a:p>
              <a:pPr algn="ctr"/>
              <a:r>
                <a:rPr lang="sr-Latn-CS" altLang="zh-TW" dirty="0"/>
                <a:t> </a:t>
              </a:r>
              <a:r>
                <a:rPr lang="en-US" altLang="zh-TW" sz="1600" dirty="0" smtClean="0">
                  <a:solidFill>
                    <a:schemeClr val="tx1"/>
                  </a:solidFill>
                </a:rPr>
                <a:t>“</a:t>
              </a:r>
              <a:r>
                <a:rPr lang="sr-Latn-CS" altLang="zh-TW" sz="1600" dirty="0" smtClean="0"/>
                <a:t>open</a:t>
              </a:r>
              <a:r>
                <a:rPr lang="en-US" altLang="zh-TW" sz="1600" dirty="0" smtClean="0">
                  <a:solidFill>
                    <a:schemeClr val="tx1"/>
                  </a:solidFill>
                </a:rPr>
                <a:t>”</a:t>
              </a:r>
              <a:r>
                <a:rPr lang="sr-Latn-ME" altLang="zh-TW" sz="1600" dirty="0" smtClean="0">
                  <a:solidFill>
                    <a:schemeClr val="tx1"/>
                  </a:solidFill>
                </a:rPr>
                <a:t> API</a:t>
              </a:r>
              <a:r>
                <a:rPr lang="sr-Latn-CS" altLang="zh-TW" sz="1600" dirty="0" smtClean="0">
                  <a:solidFill>
                    <a:schemeClr val="tx1"/>
                  </a:solidFill>
                </a:rPr>
                <a:t> (</a:t>
              </a:r>
              <a:r>
                <a:rPr lang="sr-Latn-CS" altLang="zh-TW" sz="1600" dirty="0" smtClean="0"/>
                <a:t>e.g</a:t>
              </a:r>
              <a:r>
                <a:rPr lang="sr-Latn-CS" altLang="zh-TW" sz="1600" dirty="0" smtClean="0">
                  <a:solidFill>
                    <a:schemeClr val="tx1"/>
                  </a:solidFill>
                </a:rPr>
                <a:t>. OpenFlow)</a:t>
              </a:r>
              <a:endParaRPr lang="en-US" altLang="zh-TW" sz="1600" dirty="0">
                <a:solidFill>
                  <a:schemeClr val="tx1"/>
                </a:solidFill>
              </a:endParaRPr>
            </a:p>
          </p:txBody>
        </p:sp>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fill="hold" nodeType="clickEffect">
                                  <p:stCondLst>
                                    <p:cond delay="0"/>
                                  </p:stCondLst>
                                  <p:childTnLst>
                                    <p:animMotion origin="layout" path="M 1.70228E-7 -3.80842E-6 L 1.70228E-7 -0.32323 " pathEditMode="relative" rAng="0" ptsTypes="AA">
                                      <p:cBhvr>
                                        <p:cTn id="6" dur="500" fill="hold"/>
                                        <p:tgtEl>
                                          <p:spTgt spid="134"/>
                                        </p:tgtEl>
                                        <p:attrNameLst>
                                          <p:attrName>ppt_x</p:attrName>
                                          <p:attrName>ppt_y</p:attrName>
                                        </p:attrNameLst>
                                      </p:cBhvr>
                                      <p:rCtr x="0" y="-162"/>
                                    </p:animMotion>
                                  </p:childTnLst>
                                </p:cTn>
                              </p:par>
                              <p:par>
                                <p:cTn id="7" presetID="0" presetClass="path" presetSubtype="0" accel="50000" decel="50000" fill="hold" nodeType="withEffect">
                                  <p:stCondLst>
                                    <p:cond delay="0"/>
                                  </p:stCondLst>
                                  <p:childTnLst>
                                    <p:animMotion origin="layout" path="M 1.5581E-6 -2.11013E-6 L 0.00087 -0.1372 " pathEditMode="relative" rAng="0" ptsTypes="AA">
                                      <p:cBhvr>
                                        <p:cTn id="8" dur="500" fill="hold"/>
                                        <p:tgtEl>
                                          <p:spTgt spid="135"/>
                                        </p:tgtEl>
                                        <p:attrNameLst>
                                          <p:attrName>ppt_x</p:attrName>
                                          <p:attrName>ppt_y</p:attrName>
                                        </p:attrNameLst>
                                      </p:cBhvr>
                                      <p:rCtr x="0" y="-69"/>
                                    </p:animMotion>
                                  </p:childTnLst>
                                </p:cTn>
                              </p:par>
                              <p:par>
                                <p:cTn id="9" presetID="0" presetClass="path" presetSubtype="0" accel="50000" decel="50000" fill="hold" nodeType="withEffect">
                                  <p:stCondLst>
                                    <p:cond delay="0"/>
                                  </p:stCondLst>
                                  <p:childTnLst>
                                    <p:animMotion origin="layout" path="M -4.16884E-6 -4.38223E-6 L 0.00018 -0.40189 " pathEditMode="relative" rAng="0" ptsTypes="AA">
                                      <p:cBhvr>
                                        <p:cTn id="10" dur="500" fill="hold"/>
                                        <p:tgtEl>
                                          <p:spTgt spid="136"/>
                                        </p:tgtEl>
                                        <p:attrNameLst>
                                          <p:attrName>ppt_x</p:attrName>
                                          <p:attrName>ppt_y</p:attrName>
                                        </p:attrNameLst>
                                      </p:cBhvr>
                                      <p:rCtr x="0" y="-201"/>
                                    </p:animMotion>
                                  </p:childTnLst>
                                </p:cTn>
                              </p:par>
                              <p:par>
                                <p:cTn id="11" presetID="10" presetClass="exit" presetSubtype="0" fill="hold" nodeType="withEffect">
                                  <p:stCondLst>
                                    <p:cond delay="0"/>
                                  </p:stCondLst>
                                  <p:childTnLst>
                                    <p:animEffect transition="out" filter="fade">
                                      <p:cBhvr>
                                        <p:cTn id="12" dur="1000"/>
                                        <p:tgtEl>
                                          <p:spTgt spid="134"/>
                                        </p:tgtEl>
                                      </p:cBhvr>
                                    </p:animEffect>
                                    <p:set>
                                      <p:cBhvr>
                                        <p:cTn id="13" dur="1" fill="hold">
                                          <p:stCondLst>
                                            <p:cond delay="999"/>
                                          </p:stCondLst>
                                        </p:cTn>
                                        <p:tgtEl>
                                          <p:spTgt spid="134"/>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1000"/>
                                        <p:tgtEl>
                                          <p:spTgt spid="136"/>
                                        </p:tgtEl>
                                      </p:cBhvr>
                                    </p:animEffect>
                                    <p:set>
                                      <p:cBhvr>
                                        <p:cTn id="16" dur="1" fill="hold">
                                          <p:stCondLst>
                                            <p:cond delay="999"/>
                                          </p:stCondLst>
                                        </p:cTn>
                                        <p:tgtEl>
                                          <p:spTgt spid="136"/>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1000"/>
                                        <p:tgtEl>
                                          <p:spTgt spid="135"/>
                                        </p:tgtEl>
                                      </p:cBhvr>
                                    </p:animEffect>
                                    <p:set>
                                      <p:cBhvr>
                                        <p:cTn id="19" dur="1" fill="hold">
                                          <p:stCondLst>
                                            <p:cond delay="999"/>
                                          </p:stCondLst>
                                        </p:cTn>
                                        <p:tgtEl>
                                          <p:spTgt spid="135"/>
                                        </p:tgtEl>
                                        <p:attrNameLst>
                                          <p:attrName>style.visibility</p:attrName>
                                        </p:attrNameLst>
                                      </p:cBhvr>
                                      <p:to>
                                        <p:strVal val="hidden"/>
                                      </p:to>
                                    </p:set>
                                  </p:childTnLst>
                                </p:cTn>
                              </p:par>
                            </p:childTnLst>
                          </p:cTn>
                        </p:par>
                        <p:par>
                          <p:cTn id="20" fill="hold">
                            <p:stCondLst>
                              <p:cond delay="1000"/>
                            </p:stCondLst>
                            <p:childTnLst>
                              <p:par>
                                <p:cTn id="21" presetID="1" presetClass="entr" presetSubtype="0" fill="hold" nodeType="afterEffect">
                                  <p:stCondLst>
                                    <p:cond delay="0"/>
                                  </p:stCondLst>
                                  <p:childTnLst>
                                    <p:set>
                                      <p:cBhvr>
                                        <p:cTn id="22" dur="1" fill="hold">
                                          <p:stCondLst>
                                            <p:cond delay="0"/>
                                          </p:stCondLst>
                                        </p:cTn>
                                        <p:tgtEl>
                                          <p:spTgt spid="145"/>
                                        </p:tgtEl>
                                        <p:attrNameLst>
                                          <p:attrName>style.visibility</p:attrName>
                                        </p:attrNameLst>
                                      </p:cBhvr>
                                      <p:to>
                                        <p:strVal val="visible"/>
                                      </p:to>
                                    </p:set>
                                  </p:childTnLst>
                                </p:cTn>
                              </p:par>
                            </p:childTnLst>
                          </p:cTn>
                        </p:par>
                        <p:par>
                          <p:cTn id="23" fill="hold">
                            <p:stCondLst>
                              <p:cond delay="1000"/>
                            </p:stCondLst>
                            <p:childTnLst>
                              <p:par>
                                <p:cTn id="24" presetID="0" presetClass="path" presetSubtype="0" fill="hold" nodeType="afterEffect">
                                  <p:stCondLst>
                                    <p:cond delay="0"/>
                                  </p:stCondLst>
                                  <p:childTnLst>
                                    <p:animMotion origin="layout" path="M 1.5581E-6 2.16566E-6 L 1.5581E-6 -0.08654 " pathEditMode="relative" rAng="0" ptsTypes="AA">
                                      <p:cBhvr>
                                        <p:cTn id="25" dur="500" fill="hold"/>
                                        <p:tgtEl>
                                          <p:spTgt spid="127"/>
                                        </p:tgtEl>
                                        <p:attrNameLst>
                                          <p:attrName>ppt_x</p:attrName>
                                          <p:attrName>ppt_y</p:attrName>
                                        </p:attrNameLst>
                                      </p:cBhvr>
                                      <p:rCtr x="0" y="-43"/>
                                    </p:animMotion>
                                  </p:childTnLst>
                                </p:cTn>
                              </p:par>
                              <p:par>
                                <p:cTn id="26" presetID="0" presetClass="path" presetSubtype="0" fill="hold" nodeType="withEffect">
                                  <p:stCondLst>
                                    <p:cond delay="0"/>
                                  </p:stCondLst>
                                  <p:childTnLst>
                                    <p:animMotion origin="layout" path="M 1.70228E-7 -1.4484E-6 L 0.00017 -0.34775 " pathEditMode="relative" rAng="0" ptsTypes="AA">
                                      <p:cBhvr>
                                        <p:cTn id="27" dur="500" fill="hold"/>
                                        <p:tgtEl>
                                          <p:spTgt spid="120"/>
                                        </p:tgtEl>
                                        <p:attrNameLst>
                                          <p:attrName>ppt_x</p:attrName>
                                          <p:attrName>ppt_y</p:attrName>
                                        </p:attrNameLst>
                                      </p:cBhvr>
                                      <p:rCtr x="0" y="-174"/>
                                    </p:animMotion>
                                  </p:childTnLst>
                                </p:cTn>
                              </p:par>
                              <p:par>
                                <p:cTn id="28" presetID="0" presetClass="path" presetSubtype="0" fill="hold" nodeType="withEffect">
                                  <p:stCondLst>
                                    <p:cond delay="0"/>
                                  </p:stCondLst>
                                  <p:childTnLst>
                                    <p:animMotion origin="layout" path="M -0.0566 0.00208 L -0.0566 -0.42451 " pathEditMode="relative" rAng="0" ptsTypes="AA">
                                      <p:cBhvr>
                                        <p:cTn id="29" dur="500" fill="hold"/>
                                        <p:tgtEl>
                                          <p:spTgt spid="137"/>
                                        </p:tgtEl>
                                        <p:attrNameLst>
                                          <p:attrName>ppt_x</p:attrName>
                                          <p:attrName>ppt_y</p:attrName>
                                        </p:attrNameLst>
                                      </p:cBhvr>
                                      <p:rCtr x="0" y="-213"/>
                                    </p:animMotion>
                                  </p:childTnLst>
                                </p:cTn>
                              </p:par>
                              <p:par>
                                <p:cTn id="30" presetID="10" presetClass="exit" presetSubtype="0" fill="hold" nodeType="withEffect">
                                  <p:stCondLst>
                                    <p:cond delay="0"/>
                                  </p:stCondLst>
                                  <p:childTnLst>
                                    <p:animEffect transition="out" filter="fade">
                                      <p:cBhvr>
                                        <p:cTn id="31" dur="500"/>
                                        <p:tgtEl>
                                          <p:spTgt spid="137"/>
                                        </p:tgtEl>
                                      </p:cBhvr>
                                    </p:animEffect>
                                    <p:set>
                                      <p:cBhvr>
                                        <p:cTn id="32" dur="1" fill="hold">
                                          <p:stCondLst>
                                            <p:cond delay="499"/>
                                          </p:stCondLst>
                                        </p:cTn>
                                        <p:tgtEl>
                                          <p:spTgt spid="13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500"/>
                                        <p:tgtEl>
                                          <p:spTgt spid="127"/>
                                        </p:tgtEl>
                                      </p:cBhvr>
                                    </p:animEffect>
                                    <p:set>
                                      <p:cBhvr>
                                        <p:cTn id="35" dur="1" fill="hold">
                                          <p:stCondLst>
                                            <p:cond delay="499"/>
                                          </p:stCondLst>
                                        </p:cTn>
                                        <p:tgtEl>
                                          <p:spTgt spid="127"/>
                                        </p:tgtEl>
                                        <p:attrNameLst>
                                          <p:attrName>style.visibility</p:attrName>
                                        </p:attrNameLst>
                                      </p:cBhvr>
                                      <p:to>
                                        <p:strVal val="hidden"/>
                                      </p:to>
                                    </p:set>
                                  </p:childTnLst>
                                </p:cTn>
                              </p:par>
                              <p:par>
                                <p:cTn id="36" presetID="10" presetClass="exit" presetSubtype="0" fill="hold" nodeType="withEffect">
                                  <p:stCondLst>
                                    <p:cond delay="0"/>
                                  </p:stCondLst>
                                  <p:childTnLst>
                                    <p:animEffect transition="out" filter="fade">
                                      <p:cBhvr>
                                        <p:cTn id="37" dur="500"/>
                                        <p:tgtEl>
                                          <p:spTgt spid="120"/>
                                        </p:tgtEl>
                                      </p:cBhvr>
                                    </p:animEffect>
                                    <p:set>
                                      <p:cBhvr>
                                        <p:cTn id="38" dur="1" fill="hold">
                                          <p:stCondLst>
                                            <p:cond delay="499"/>
                                          </p:stCondLst>
                                        </p:cTn>
                                        <p:tgtEl>
                                          <p:spTgt spid="120"/>
                                        </p:tgtEl>
                                        <p:attrNameLst>
                                          <p:attrName>style.visibility</p:attrName>
                                        </p:attrNameLst>
                                      </p:cBhvr>
                                      <p:to>
                                        <p:strVal val="hidden"/>
                                      </p:to>
                                    </p:set>
                                  </p:childTnLst>
                                </p:cTn>
                              </p:par>
                            </p:childTnLst>
                          </p:cTn>
                        </p:par>
                        <p:par>
                          <p:cTn id="39" fill="hold">
                            <p:stCondLst>
                              <p:cond delay="1500"/>
                            </p:stCondLst>
                            <p:childTnLst>
                              <p:par>
                                <p:cTn id="40" presetID="1" presetClass="entr" presetSubtype="0" fill="hold" nodeType="afterEffect">
                                  <p:stCondLst>
                                    <p:cond delay="0"/>
                                  </p:stCondLst>
                                  <p:childTnLst>
                                    <p:set>
                                      <p:cBhvr>
                                        <p:cTn id="41" dur="1" fill="hold">
                                          <p:stCondLst>
                                            <p:cond delay="0"/>
                                          </p:stCondLst>
                                        </p:cTn>
                                        <p:tgtEl>
                                          <p:spTgt spid="146"/>
                                        </p:tgtEl>
                                        <p:attrNameLst>
                                          <p:attrName>style.visibility</p:attrName>
                                        </p:attrNameLst>
                                      </p:cBhvr>
                                      <p:to>
                                        <p:strVal val="visible"/>
                                      </p:to>
                                    </p:set>
                                  </p:childTnLst>
                                </p:cTn>
                              </p:par>
                            </p:childTnLst>
                          </p:cTn>
                        </p:par>
                        <p:par>
                          <p:cTn id="42" fill="hold">
                            <p:stCondLst>
                              <p:cond delay="1500"/>
                            </p:stCondLst>
                            <p:childTnLst>
                              <p:par>
                                <p:cTn id="43" presetID="1" presetClass="entr" presetSubtype="0" fill="hold" nodeType="afterEffect">
                                  <p:stCondLst>
                                    <p:cond delay="0"/>
                                  </p:stCondLst>
                                  <p:childTnLst>
                                    <p:set>
                                      <p:cBhvr>
                                        <p:cTn id="44" dur="1" fill="hold">
                                          <p:stCondLst>
                                            <p:cond delay="0"/>
                                          </p:stCondLst>
                                        </p:cTn>
                                        <p:tgtEl>
                                          <p:spTgt spid="150"/>
                                        </p:tgtEl>
                                        <p:attrNameLst>
                                          <p:attrName>style.visibility</p:attrName>
                                        </p:attrNameLst>
                                      </p:cBhvr>
                                      <p:to>
                                        <p:strVal val="visible"/>
                                      </p:to>
                                    </p:set>
                                  </p:childTnLst>
                                </p:cTn>
                              </p:par>
                            </p:childTnLst>
                          </p:cTn>
                        </p:par>
                        <p:par>
                          <p:cTn id="45" fill="hold">
                            <p:stCondLst>
                              <p:cond delay="1500"/>
                            </p:stCondLst>
                            <p:childTnLst>
                              <p:par>
                                <p:cTn id="46" presetID="1" presetClass="entr" presetSubtype="0" fill="hold" nodeType="afterEffect">
                                  <p:stCondLst>
                                    <p:cond delay="1000"/>
                                  </p:stCondLst>
                                  <p:childTnLst>
                                    <p:set>
                                      <p:cBhvr>
                                        <p:cTn id="47" dur="1" fill="hold">
                                          <p:stCondLst>
                                            <p:cond delay="0"/>
                                          </p:stCondLst>
                                        </p:cTn>
                                        <p:tgtEl>
                                          <p:spTgt spid="1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ME" dirty="0" smtClean="0"/>
              <a:t>QoS controller design</a:t>
            </a:r>
            <a:endParaRPr lang="sr-Latn-CS" dirty="0"/>
          </a:p>
        </p:txBody>
      </p:sp>
      <p:sp>
        <p:nvSpPr>
          <p:cNvPr id="3" name="Content Placeholder 2"/>
          <p:cNvSpPr>
            <a:spLocks noGrp="1"/>
          </p:cNvSpPr>
          <p:nvPr>
            <p:ph sz="quarter" idx="1"/>
          </p:nvPr>
        </p:nvSpPr>
        <p:spPr/>
        <p:txBody>
          <a:bodyPr/>
          <a:lstStyle/>
          <a:p>
            <a:endParaRPr lang="sr-Latn-CS" dirty="0"/>
          </a:p>
        </p:txBody>
      </p:sp>
      <p:grpSp>
        <p:nvGrpSpPr>
          <p:cNvPr id="89" name="群組 12"/>
          <p:cNvGrpSpPr>
            <a:grpSpLocks/>
          </p:cNvGrpSpPr>
          <p:nvPr/>
        </p:nvGrpSpPr>
        <p:grpSpPr bwMode="auto">
          <a:xfrm>
            <a:off x="4648199" y="4724400"/>
            <a:ext cx="3573063" cy="533400"/>
            <a:chOff x="1187624" y="4581128"/>
            <a:chExt cx="3921815" cy="457200"/>
          </a:xfrm>
        </p:grpSpPr>
        <p:sp>
          <p:nvSpPr>
            <p:cNvPr id="90" name="矩形 9"/>
            <p:cNvSpPr/>
            <p:nvPr/>
          </p:nvSpPr>
          <p:spPr>
            <a:xfrm>
              <a:off x="1187624" y="4581128"/>
              <a:ext cx="1129628"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TW" sz="1800" dirty="0">
                  <a:solidFill>
                    <a:srgbClr val="FFC000"/>
                  </a:solidFill>
                </a:rPr>
                <a:t>Match </a:t>
              </a:r>
              <a:r>
                <a:rPr lang="sr-Latn-ME" altLang="zh-TW" sz="1800" dirty="0" smtClean="0">
                  <a:solidFill>
                    <a:srgbClr val="FFC000"/>
                  </a:solidFill>
                </a:rPr>
                <a:t>fields</a:t>
              </a:r>
              <a:endParaRPr lang="zh-TW" altLang="en-US" sz="1800" dirty="0">
                <a:solidFill>
                  <a:srgbClr val="FFC000"/>
                </a:solidFill>
              </a:endParaRPr>
            </a:p>
          </p:txBody>
        </p:sp>
        <p:sp>
          <p:nvSpPr>
            <p:cNvPr id="91" name="矩形 10"/>
            <p:cNvSpPr/>
            <p:nvPr/>
          </p:nvSpPr>
          <p:spPr>
            <a:xfrm>
              <a:off x="3936539" y="4581128"/>
              <a:ext cx="11729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sr-Latn-ME" altLang="zh-TW" sz="1800" dirty="0" smtClean="0">
                  <a:solidFill>
                    <a:srgbClr val="C3D69B"/>
                  </a:solidFill>
                </a:rPr>
                <a:t>Counters</a:t>
              </a:r>
              <a:endParaRPr lang="zh-TW" altLang="en-US" sz="1800" dirty="0">
                <a:solidFill>
                  <a:srgbClr val="C3D69B"/>
                </a:solidFill>
              </a:endParaRPr>
            </a:p>
          </p:txBody>
        </p:sp>
        <p:sp>
          <p:nvSpPr>
            <p:cNvPr id="92" name="矩形 11"/>
            <p:cNvSpPr/>
            <p:nvPr/>
          </p:nvSpPr>
          <p:spPr>
            <a:xfrm>
              <a:off x="2330917" y="4581128"/>
              <a:ext cx="1596512"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sr-Latn-ME" altLang="zh-TW" dirty="0" smtClean="0">
                  <a:solidFill>
                    <a:srgbClr val="00B0F0"/>
                  </a:solidFill>
                </a:rPr>
                <a:t>Actions</a:t>
              </a:r>
              <a:endParaRPr lang="zh-TW" altLang="en-US" sz="1800" dirty="0">
                <a:solidFill>
                  <a:srgbClr val="00B0F0"/>
                </a:solidFill>
              </a:endParaRPr>
            </a:p>
          </p:txBody>
        </p:sp>
      </p:grpSp>
      <p:grpSp>
        <p:nvGrpSpPr>
          <p:cNvPr id="93" name="群組 16"/>
          <p:cNvGrpSpPr>
            <a:grpSpLocks/>
          </p:cNvGrpSpPr>
          <p:nvPr/>
        </p:nvGrpSpPr>
        <p:grpSpPr bwMode="auto">
          <a:xfrm>
            <a:off x="2627784" y="5733256"/>
            <a:ext cx="6264696" cy="561182"/>
            <a:chOff x="1259632" y="5013176"/>
            <a:chExt cx="8064896" cy="648072"/>
          </a:xfrm>
        </p:grpSpPr>
        <p:sp>
          <p:nvSpPr>
            <p:cNvPr id="94" name="矩形 15"/>
            <p:cNvSpPr/>
            <p:nvPr/>
          </p:nvSpPr>
          <p:spPr>
            <a:xfrm>
              <a:off x="1259632" y="5013176"/>
              <a:ext cx="720080" cy="648072"/>
            </a:xfrm>
            <a:prstGeom prst="rect">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altLang="zh-TW" sz="1400">
                  <a:solidFill>
                    <a:srgbClr val="FFFFFF"/>
                  </a:solidFill>
                </a:rPr>
                <a:t>In Port</a:t>
              </a:r>
              <a:endParaRPr lang="zh-TW" altLang="en-US" sz="1400">
                <a:solidFill>
                  <a:srgbClr val="FFFFFF"/>
                </a:solidFill>
              </a:endParaRPr>
            </a:p>
          </p:txBody>
        </p:sp>
        <p:sp>
          <p:nvSpPr>
            <p:cNvPr id="95" name="矩形 17"/>
            <p:cNvSpPr/>
            <p:nvPr/>
          </p:nvSpPr>
          <p:spPr>
            <a:xfrm>
              <a:off x="1979712" y="5013176"/>
              <a:ext cx="720080" cy="648072"/>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r>
                <a:rPr lang="en-US" altLang="zh-TW" sz="1400">
                  <a:solidFill>
                    <a:srgbClr val="FFFFFF"/>
                  </a:solidFill>
                </a:rPr>
                <a:t>Src MAC</a:t>
              </a:r>
              <a:endParaRPr lang="zh-TW" altLang="en-US" sz="1400">
                <a:solidFill>
                  <a:srgbClr val="FFFFFF"/>
                </a:solidFill>
              </a:endParaRPr>
            </a:p>
          </p:txBody>
        </p:sp>
        <p:sp>
          <p:nvSpPr>
            <p:cNvPr id="96" name="矩形 18"/>
            <p:cNvSpPr/>
            <p:nvPr/>
          </p:nvSpPr>
          <p:spPr>
            <a:xfrm>
              <a:off x="2699792" y="5013176"/>
              <a:ext cx="720080" cy="648072"/>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r>
                <a:rPr lang="en-US" altLang="zh-TW" sz="1400">
                  <a:solidFill>
                    <a:srgbClr val="FFFFFF"/>
                  </a:solidFill>
                </a:rPr>
                <a:t>Dst MAC</a:t>
              </a:r>
              <a:endParaRPr lang="zh-TW" altLang="en-US" sz="1400">
                <a:solidFill>
                  <a:srgbClr val="FFFFFF"/>
                </a:solidFill>
              </a:endParaRPr>
            </a:p>
          </p:txBody>
        </p:sp>
        <p:sp>
          <p:nvSpPr>
            <p:cNvPr id="97" name="矩形 19"/>
            <p:cNvSpPr/>
            <p:nvPr/>
          </p:nvSpPr>
          <p:spPr>
            <a:xfrm>
              <a:off x="3419872" y="5013176"/>
              <a:ext cx="720080" cy="648072"/>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r>
                <a:rPr lang="en-US" altLang="zh-TW" sz="1400">
                  <a:solidFill>
                    <a:srgbClr val="FFFFFF"/>
                  </a:solidFill>
                </a:rPr>
                <a:t>Eth Type</a:t>
              </a:r>
              <a:endParaRPr lang="zh-TW" altLang="en-US" sz="1400">
                <a:solidFill>
                  <a:srgbClr val="FFFFFF"/>
                </a:solidFill>
              </a:endParaRPr>
            </a:p>
          </p:txBody>
        </p:sp>
        <p:sp>
          <p:nvSpPr>
            <p:cNvPr id="98" name="矩形 20"/>
            <p:cNvSpPr/>
            <p:nvPr/>
          </p:nvSpPr>
          <p:spPr>
            <a:xfrm>
              <a:off x="4139952" y="5013176"/>
              <a:ext cx="720080" cy="648072"/>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r>
                <a:rPr lang="en-US" altLang="zh-TW" sz="1400">
                  <a:solidFill>
                    <a:srgbClr val="FFFFFF"/>
                  </a:solidFill>
                </a:rPr>
                <a:t>Vlan Id</a:t>
              </a:r>
              <a:endParaRPr lang="zh-TW" altLang="en-US" sz="1400">
                <a:solidFill>
                  <a:srgbClr val="FFFFFF"/>
                </a:solidFill>
              </a:endParaRPr>
            </a:p>
          </p:txBody>
        </p:sp>
        <p:sp>
          <p:nvSpPr>
            <p:cNvPr id="99" name="矩形 21"/>
            <p:cNvSpPr/>
            <p:nvPr/>
          </p:nvSpPr>
          <p:spPr>
            <a:xfrm>
              <a:off x="4860032" y="5013176"/>
              <a:ext cx="720080" cy="648072"/>
            </a:xfrm>
            <a:prstGeom prst="rect">
              <a:avLst/>
            </a:prstGeom>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US" altLang="zh-TW" sz="1400">
                  <a:solidFill>
                    <a:srgbClr val="FFFFFF"/>
                  </a:solidFill>
                </a:rPr>
                <a:t>IP Tos</a:t>
              </a:r>
              <a:endParaRPr lang="zh-TW" altLang="en-US" sz="1400">
                <a:solidFill>
                  <a:srgbClr val="FFFFFF"/>
                </a:solidFill>
              </a:endParaRPr>
            </a:p>
          </p:txBody>
        </p:sp>
        <p:sp>
          <p:nvSpPr>
            <p:cNvPr id="100" name="矩形 22"/>
            <p:cNvSpPr/>
            <p:nvPr/>
          </p:nvSpPr>
          <p:spPr>
            <a:xfrm>
              <a:off x="5580112" y="5013176"/>
              <a:ext cx="720080" cy="648072"/>
            </a:xfrm>
            <a:prstGeom prst="rect">
              <a:avLst/>
            </a:prstGeom>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US" altLang="zh-TW" sz="1400" dirty="0">
                  <a:solidFill>
                    <a:srgbClr val="FFFFFF"/>
                  </a:solidFill>
                </a:rPr>
                <a:t>IP Prot</a:t>
              </a:r>
              <a:r>
                <a:rPr lang="sr-Latn-ME" altLang="zh-TW" sz="1400" dirty="0">
                  <a:solidFill>
                    <a:srgbClr val="FFFFFF"/>
                  </a:solidFill>
                </a:rPr>
                <a:t>.</a:t>
              </a:r>
              <a:endParaRPr lang="zh-TW" altLang="en-US" sz="1400" dirty="0">
                <a:solidFill>
                  <a:srgbClr val="FFFFFF"/>
                </a:solidFill>
              </a:endParaRPr>
            </a:p>
          </p:txBody>
        </p:sp>
        <p:sp>
          <p:nvSpPr>
            <p:cNvPr id="101" name="矩形 23"/>
            <p:cNvSpPr/>
            <p:nvPr/>
          </p:nvSpPr>
          <p:spPr>
            <a:xfrm>
              <a:off x="6300192" y="5013176"/>
              <a:ext cx="720080" cy="648072"/>
            </a:xfrm>
            <a:prstGeom prst="rect">
              <a:avLst/>
            </a:prstGeom>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US" altLang="zh-TW" sz="1400">
                  <a:solidFill>
                    <a:srgbClr val="FFFFFF"/>
                  </a:solidFill>
                </a:rPr>
                <a:t>IP Src</a:t>
              </a:r>
              <a:endParaRPr lang="zh-TW" altLang="en-US" sz="1400">
                <a:solidFill>
                  <a:srgbClr val="FFFFFF"/>
                </a:solidFill>
              </a:endParaRPr>
            </a:p>
          </p:txBody>
        </p:sp>
        <p:sp>
          <p:nvSpPr>
            <p:cNvPr id="102" name="矩形 24"/>
            <p:cNvSpPr/>
            <p:nvPr/>
          </p:nvSpPr>
          <p:spPr>
            <a:xfrm>
              <a:off x="7020272" y="5013176"/>
              <a:ext cx="720080" cy="648072"/>
            </a:xfrm>
            <a:prstGeom prst="rect">
              <a:avLst/>
            </a:prstGeom>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US" altLang="zh-TW" sz="1400">
                  <a:solidFill>
                    <a:srgbClr val="FFFFFF"/>
                  </a:solidFill>
                </a:rPr>
                <a:t>IP Dst</a:t>
              </a:r>
              <a:endParaRPr lang="zh-TW" altLang="en-US" sz="1400">
                <a:solidFill>
                  <a:srgbClr val="FFFFFF"/>
                </a:solidFill>
              </a:endParaRPr>
            </a:p>
          </p:txBody>
        </p:sp>
        <p:sp>
          <p:nvSpPr>
            <p:cNvPr id="103" name="矩形 25"/>
            <p:cNvSpPr/>
            <p:nvPr/>
          </p:nvSpPr>
          <p:spPr>
            <a:xfrm>
              <a:off x="7740352" y="5013176"/>
              <a:ext cx="720080" cy="648072"/>
            </a:xfrm>
            <a:prstGeom prst="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altLang="zh-TW" sz="1200" dirty="0">
                  <a:solidFill>
                    <a:srgbClr val="FFFFFF"/>
                  </a:solidFill>
                </a:rPr>
                <a:t>TCP </a:t>
              </a:r>
              <a:r>
                <a:rPr lang="en-US" altLang="zh-TW" sz="1200" dirty="0" err="1">
                  <a:solidFill>
                    <a:srgbClr val="FFFFFF"/>
                  </a:solidFill>
                </a:rPr>
                <a:t>Src</a:t>
              </a:r>
              <a:r>
                <a:rPr lang="en-US" altLang="zh-TW" sz="1200" dirty="0">
                  <a:solidFill>
                    <a:srgbClr val="FFFFFF"/>
                  </a:solidFill>
                </a:rPr>
                <a:t> Port</a:t>
              </a:r>
              <a:endParaRPr lang="zh-TW" altLang="en-US" sz="1200" dirty="0">
                <a:solidFill>
                  <a:srgbClr val="FFFFFF"/>
                </a:solidFill>
              </a:endParaRPr>
            </a:p>
          </p:txBody>
        </p:sp>
        <p:sp>
          <p:nvSpPr>
            <p:cNvPr id="104" name="矩形 26"/>
            <p:cNvSpPr/>
            <p:nvPr/>
          </p:nvSpPr>
          <p:spPr>
            <a:xfrm>
              <a:off x="8460432" y="5013176"/>
              <a:ext cx="864096" cy="648072"/>
            </a:xfrm>
            <a:prstGeom prst="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altLang="zh-TW" sz="1200" dirty="0">
                  <a:solidFill>
                    <a:srgbClr val="FFFFFF"/>
                  </a:solidFill>
                </a:rPr>
                <a:t>TCP </a:t>
              </a:r>
              <a:r>
                <a:rPr lang="en-US" altLang="zh-TW" sz="1200" dirty="0" err="1">
                  <a:solidFill>
                    <a:srgbClr val="FFFFFF"/>
                  </a:solidFill>
                </a:rPr>
                <a:t>Dst</a:t>
              </a:r>
              <a:r>
                <a:rPr lang="en-US" altLang="zh-TW" sz="1200" dirty="0">
                  <a:solidFill>
                    <a:srgbClr val="FFFFFF"/>
                  </a:solidFill>
                </a:rPr>
                <a:t> Port</a:t>
              </a:r>
              <a:endParaRPr lang="zh-TW" altLang="en-US" sz="1200" dirty="0">
                <a:solidFill>
                  <a:srgbClr val="FFFFFF"/>
                </a:solidFill>
              </a:endParaRPr>
            </a:p>
          </p:txBody>
        </p:sp>
      </p:grpSp>
      <p:sp>
        <p:nvSpPr>
          <p:cNvPr id="105" name="左-右雙向箭號 28"/>
          <p:cNvSpPr/>
          <p:nvPr/>
        </p:nvSpPr>
        <p:spPr>
          <a:xfrm>
            <a:off x="3131840" y="6427046"/>
            <a:ext cx="2232248" cy="170306"/>
          </a:xfrm>
          <a:prstGeom prst="leftRightArrow">
            <a:avLst/>
          </a:prstGeom>
        </p:spPr>
        <p:style>
          <a:lnRef idx="3">
            <a:schemeClr val="lt1"/>
          </a:lnRef>
          <a:fillRef idx="1">
            <a:schemeClr val="accent2"/>
          </a:fillRef>
          <a:effectRef idx="1">
            <a:schemeClr val="accent2"/>
          </a:effectRef>
          <a:fontRef idx="minor">
            <a:schemeClr val="lt1"/>
          </a:fontRef>
        </p:style>
        <p:txBody>
          <a:bodyPr anchor="ctr"/>
          <a:lstStyle/>
          <a:p>
            <a:pPr algn="ctr">
              <a:defRPr/>
            </a:pPr>
            <a:endParaRPr lang="zh-TW" altLang="en-US">
              <a:solidFill>
                <a:srgbClr val="FFFFFF"/>
              </a:solidFill>
            </a:endParaRPr>
          </a:p>
        </p:txBody>
      </p:sp>
      <p:sp>
        <p:nvSpPr>
          <p:cNvPr id="106" name="文字方塊 29"/>
          <p:cNvSpPr txBox="1">
            <a:spLocks noChangeArrowheads="1"/>
          </p:cNvSpPr>
          <p:nvPr/>
        </p:nvSpPr>
        <p:spPr bwMode="auto">
          <a:xfrm>
            <a:off x="3995936" y="6525344"/>
            <a:ext cx="512812" cy="400110"/>
          </a:xfrm>
          <a:prstGeom prst="rect">
            <a:avLst/>
          </a:prstGeom>
          <a:noFill/>
          <a:ln w="9525">
            <a:noFill/>
            <a:miter lim="800000"/>
            <a:headEnd/>
            <a:tailEnd/>
          </a:ln>
        </p:spPr>
        <p:txBody>
          <a:bodyPr wrap="square">
            <a:spAutoFit/>
          </a:bodyPr>
          <a:lstStyle/>
          <a:p>
            <a:r>
              <a:rPr lang="sr-Latn-CS" altLang="zh-TW" sz="2000" dirty="0">
                <a:solidFill>
                  <a:srgbClr val="0000FF"/>
                </a:solidFill>
              </a:rPr>
              <a:t>L2</a:t>
            </a:r>
            <a:endParaRPr lang="zh-TW" altLang="en-US" sz="2000" dirty="0">
              <a:solidFill>
                <a:srgbClr val="0000FF"/>
              </a:solidFill>
            </a:endParaRPr>
          </a:p>
        </p:txBody>
      </p:sp>
      <p:sp>
        <p:nvSpPr>
          <p:cNvPr id="107" name="左-右雙向箭號 31"/>
          <p:cNvSpPr/>
          <p:nvPr/>
        </p:nvSpPr>
        <p:spPr>
          <a:xfrm>
            <a:off x="5436096" y="6381328"/>
            <a:ext cx="2160240" cy="216023"/>
          </a:xfrm>
          <a:prstGeom prst="leftRightArrow">
            <a:avLst/>
          </a:prstGeom>
        </p:spPr>
        <p:style>
          <a:lnRef idx="3">
            <a:schemeClr val="lt1"/>
          </a:lnRef>
          <a:fillRef idx="1">
            <a:schemeClr val="accent2"/>
          </a:fillRef>
          <a:effectRef idx="1">
            <a:schemeClr val="accent2"/>
          </a:effectRef>
          <a:fontRef idx="minor">
            <a:schemeClr val="lt1"/>
          </a:fontRef>
        </p:style>
        <p:txBody>
          <a:bodyPr anchor="ctr"/>
          <a:lstStyle/>
          <a:p>
            <a:pPr algn="ctr">
              <a:defRPr/>
            </a:pPr>
            <a:endParaRPr lang="zh-TW" altLang="en-US" dirty="0">
              <a:solidFill>
                <a:schemeClr val="accent1"/>
              </a:solidFill>
            </a:endParaRPr>
          </a:p>
        </p:txBody>
      </p:sp>
      <p:sp>
        <p:nvSpPr>
          <p:cNvPr id="108" name="文字方塊 32"/>
          <p:cNvSpPr txBox="1">
            <a:spLocks noChangeArrowheads="1"/>
          </p:cNvSpPr>
          <p:nvPr/>
        </p:nvSpPr>
        <p:spPr bwMode="auto">
          <a:xfrm>
            <a:off x="6084168" y="6525344"/>
            <a:ext cx="538683" cy="400110"/>
          </a:xfrm>
          <a:prstGeom prst="rect">
            <a:avLst/>
          </a:prstGeom>
          <a:noFill/>
          <a:ln w="9525">
            <a:noFill/>
            <a:miter lim="800000"/>
            <a:headEnd/>
            <a:tailEnd/>
          </a:ln>
        </p:spPr>
        <p:txBody>
          <a:bodyPr wrap="square">
            <a:spAutoFit/>
          </a:bodyPr>
          <a:lstStyle/>
          <a:p>
            <a:r>
              <a:rPr lang="sr-Latn-CS" altLang="zh-TW" sz="2000" dirty="0">
                <a:solidFill>
                  <a:srgbClr val="0000FF"/>
                </a:solidFill>
              </a:rPr>
              <a:t>L</a:t>
            </a:r>
            <a:r>
              <a:rPr lang="en-US" altLang="zh-TW" sz="2000" dirty="0">
                <a:solidFill>
                  <a:srgbClr val="0000FF"/>
                </a:solidFill>
              </a:rPr>
              <a:t>3</a:t>
            </a:r>
            <a:endParaRPr lang="zh-TW" altLang="en-US" sz="2000" dirty="0">
              <a:solidFill>
                <a:srgbClr val="0000FF"/>
              </a:solidFill>
            </a:endParaRPr>
          </a:p>
        </p:txBody>
      </p:sp>
      <p:sp>
        <p:nvSpPr>
          <p:cNvPr id="109" name="左-右雙向箭號 34"/>
          <p:cNvSpPr/>
          <p:nvPr/>
        </p:nvSpPr>
        <p:spPr>
          <a:xfrm>
            <a:off x="7668344" y="6381328"/>
            <a:ext cx="1129353" cy="216024"/>
          </a:xfrm>
          <a:prstGeom prst="leftRightArrow">
            <a:avLst/>
          </a:prstGeom>
        </p:spPr>
        <p:style>
          <a:lnRef idx="3">
            <a:schemeClr val="lt1"/>
          </a:lnRef>
          <a:fillRef idx="1">
            <a:schemeClr val="accent2"/>
          </a:fillRef>
          <a:effectRef idx="1">
            <a:schemeClr val="accent2"/>
          </a:effectRef>
          <a:fontRef idx="minor">
            <a:schemeClr val="lt1"/>
          </a:fontRef>
        </p:style>
        <p:txBody>
          <a:bodyPr anchor="ctr"/>
          <a:lstStyle/>
          <a:p>
            <a:pPr algn="ctr">
              <a:defRPr/>
            </a:pPr>
            <a:endParaRPr lang="zh-TW" altLang="en-US">
              <a:solidFill>
                <a:srgbClr val="FFFFFF"/>
              </a:solidFill>
            </a:endParaRPr>
          </a:p>
        </p:txBody>
      </p:sp>
      <p:sp>
        <p:nvSpPr>
          <p:cNvPr id="110" name="文字方塊 35"/>
          <p:cNvSpPr txBox="1">
            <a:spLocks noChangeArrowheads="1"/>
          </p:cNvSpPr>
          <p:nvPr/>
        </p:nvSpPr>
        <p:spPr bwMode="auto">
          <a:xfrm>
            <a:off x="8028384" y="6525344"/>
            <a:ext cx="720080" cy="400110"/>
          </a:xfrm>
          <a:prstGeom prst="rect">
            <a:avLst/>
          </a:prstGeom>
          <a:noFill/>
          <a:ln w="9525">
            <a:noFill/>
            <a:miter lim="800000"/>
            <a:headEnd/>
            <a:tailEnd/>
          </a:ln>
        </p:spPr>
        <p:txBody>
          <a:bodyPr wrap="square">
            <a:spAutoFit/>
          </a:bodyPr>
          <a:lstStyle/>
          <a:p>
            <a:r>
              <a:rPr lang="sr-Latn-CS" altLang="zh-TW" sz="2000" dirty="0">
                <a:solidFill>
                  <a:srgbClr val="0000FF"/>
                </a:solidFill>
              </a:rPr>
              <a:t>L</a:t>
            </a:r>
            <a:r>
              <a:rPr lang="en-US" altLang="zh-TW" sz="2000" dirty="0">
                <a:solidFill>
                  <a:srgbClr val="0000FF"/>
                </a:solidFill>
              </a:rPr>
              <a:t>4</a:t>
            </a:r>
            <a:endParaRPr lang="zh-TW" altLang="en-US" sz="2000" dirty="0">
              <a:solidFill>
                <a:srgbClr val="0000FF"/>
              </a:solidFill>
            </a:endParaRPr>
          </a:p>
        </p:txBody>
      </p:sp>
      <p:cxnSp>
        <p:nvCxnSpPr>
          <p:cNvPr id="111" name="直線單箭頭接點 36"/>
          <p:cNvCxnSpPr>
            <a:stCxn id="90" idx="1"/>
          </p:cNvCxnSpPr>
          <p:nvPr/>
        </p:nvCxnSpPr>
        <p:spPr>
          <a:xfrm flipH="1">
            <a:off x="2915816" y="4991100"/>
            <a:ext cx="1732384" cy="670148"/>
          </a:xfrm>
          <a:prstGeom prst="straightConnector1">
            <a:avLst/>
          </a:prstGeom>
          <a:ln>
            <a:solidFill>
              <a:srgbClr val="FF0000"/>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112" name="直線單箭頭接點 39"/>
          <p:cNvCxnSpPr>
            <a:stCxn id="90" idx="3"/>
          </p:cNvCxnSpPr>
          <p:nvPr/>
        </p:nvCxnSpPr>
        <p:spPr>
          <a:xfrm>
            <a:off x="5677374" y="4991100"/>
            <a:ext cx="3009426" cy="647700"/>
          </a:xfrm>
          <a:prstGeom prst="straightConnector1">
            <a:avLst/>
          </a:prstGeom>
          <a:ln>
            <a:solidFill>
              <a:srgbClr val="FF0000"/>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13" name="Curved Down Arrow 112"/>
          <p:cNvSpPr/>
          <p:nvPr/>
        </p:nvSpPr>
        <p:spPr>
          <a:xfrm>
            <a:off x="3635896" y="4437112"/>
            <a:ext cx="936104" cy="288032"/>
          </a:xfrm>
          <a:prstGeom prst="curvedDownArrow">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CS">
              <a:solidFill>
                <a:schemeClr val="tx1"/>
              </a:solidFill>
            </a:endParaRPr>
          </a:p>
        </p:txBody>
      </p:sp>
      <p:sp>
        <p:nvSpPr>
          <p:cNvPr id="114" name="TextBox 90"/>
          <p:cNvSpPr txBox="1">
            <a:spLocks noChangeArrowheads="1"/>
          </p:cNvSpPr>
          <p:nvPr/>
        </p:nvSpPr>
        <p:spPr bwMode="auto">
          <a:xfrm>
            <a:off x="3131840" y="4001606"/>
            <a:ext cx="1676400" cy="369332"/>
          </a:xfrm>
          <a:prstGeom prst="rect">
            <a:avLst/>
          </a:prstGeom>
          <a:noFill/>
          <a:ln w="9525">
            <a:noFill/>
            <a:miter lim="800000"/>
            <a:headEnd/>
            <a:tailEnd/>
          </a:ln>
        </p:spPr>
        <p:txBody>
          <a:bodyPr wrap="square">
            <a:spAutoFit/>
          </a:bodyPr>
          <a:lstStyle/>
          <a:p>
            <a:pPr algn="ctr"/>
            <a:r>
              <a:rPr lang="sr-Latn-CS" sz="1800" dirty="0" smtClean="0">
                <a:solidFill>
                  <a:schemeClr val="accent2">
                    <a:lumMod val="50000"/>
                  </a:schemeClr>
                </a:solidFill>
              </a:rPr>
              <a:t>Flow rules</a:t>
            </a:r>
            <a:endParaRPr lang="sr-Latn-CS" sz="1800" dirty="0">
              <a:solidFill>
                <a:schemeClr val="accent2">
                  <a:lumMod val="50000"/>
                </a:schemeClr>
              </a:solidFill>
            </a:endParaRPr>
          </a:p>
        </p:txBody>
      </p:sp>
      <p:sp>
        <p:nvSpPr>
          <p:cNvPr id="115" name="TextBox 114"/>
          <p:cNvSpPr txBox="1"/>
          <p:nvPr/>
        </p:nvSpPr>
        <p:spPr>
          <a:xfrm>
            <a:off x="5166467" y="1708482"/>
            <a:ext cx="5085567" cy="1938992"/>
          </a:xfrm>
          <a:prstGeom prst="rect">
            <a:avLst/>
          </a:prstGeom>
          <a:noFill/>
        </p:spPr>
        <p:txBody>
          <a:bodyPr wrap="square">
            <a:spAutoFit/>
          </a:bodyPr>
          <a:lstStyle/>
          <a:p>
            <a:pPr>
              <a:defRPr/>
            </a:pPr>
            <a:r>
              <a:rPr lang="sr-Latn-ME" sz="2400" b="1" dirty="0" smtClean="0">
                <a:solidFill>
                  <a:schemeClr val="accent2">
                    <a:lumMod val="50000"/>
                  </a:schemeClr>
                </a:solidFill>
              </a:rPr>
              <a:t>Modules:</a:t>
            </a:r>
            <a:endParaRPr lang="sr-Latn-ME" sz="2400" b="1" dirty="0">
              <a:solidFill>
                <a:schemeClr val="accent2">
                  <a:lumMod val="50000"/>
                </a:schemeClr>
              </a:solidFill>
            </a:endParaRPr>
          </a:p>
          <a:p>
            <a:pPr>
              <a:buFont typeface="Wingdings" pitchFamily="2" charset="2"/>
              <a:buChar char="Ø"/>
              <a:defRPr/>
            </a:pPr>
            <a:r>
              <a:rPr lang="sr-Latn-ME" sz="2400" dirty="0" smtClean="0">
                <a:solidFill>
                  <a:schemeClr val="accent2">
                    <a:lumMod val="50000"/>
                  </a:schemeClr>
                </a:solidFill>
              </a:rPr>
              <a:t>Resource monitoring</a:t>
            </a:r>
            <a:endParaRPr lang="sr-Latn-ME" sz="2000" dirty="0">
              <a:solidFill>
                <a:schemeClr val="accent2">
                  <a:lumMod val="50000"/>
                </a:schemeClr>
              </a:solidFill>
            </a:endParaRPr>
          </a:p>
          <a:p>
            <a:pPr>
              <a:buFont typeface="Wingdings" pitchFamily="2" charset="2"/>
              <a:buChar char="Ø"/>
              <a:defRPr/>
            </a:pPr>
            <a:r>
              <a:rPr lang="sr-Latn-ME" sz="2400" dirty="0" smtClean="0">
                <a:solidFill>
                  <a:schemeClr val="accent2">
                    <a:lumMod val="50000"/>
                  </a:schemeClr>
                </a:solidFill>
              </a:rPr>
              <a:t>Routing</a:t>
            </a:r>
          </a:p>
          <a:p>
            <a:pPr>
              <a:buFont typeface="Wingdings" pitchFamily="2" charset="2"/>
              <a:buChar char="Ø"/>
              <a:defRPr/>
            </a:pPr>
            <a:r>
              <a:rPr lang="sr-Latn-ME" sz="2400" dirty="0" smtClean="0">
                <a:solidFill>
                  <a:schemeClr val="accent2">
                    <a:lumMod val="50000"/>
                  </a:schemeClr>
                </a:solidFill>
              </a:rPr>
              <a:t>Resorce reservation</a:t>
            </a:r>
          </a:p>
          <a:p>
            <a:pPr>
              <a:buFont typeface="Wingdings" pitchFamily="2" charset="2"/>
              <a:buChar char="Ø"/>
              <a:defRPr/>
            </a:pPr>
            <a:r>
              <a:rPr lang="sr-Latn-ME" sz="2400" dirty="0" smtClean="0">
                <a:solidFill>
                  <a:schemeClr val="accent2">
                    <a:lumMod val="50000"/>
                  </a:schemeClr>
                </a:solidFill>
              </a:rPr>
              <a:t>Admission control</a:t>
            </a:r>
            <a:endParaRPr lang="sr-Latn-CS" sz="2400" dirty="0">
              <a:solidFill>
                <a:schemeClr val="accent2">
                  <a:lumMod val="50000"/>
                </a:schemeClr>
              </a:solidFill>
            </a:endParaRPr>
          </a:p>
        </p:txBody>
      </p:sp>
      <p:graphicFrame>
        <p:nvGraphicFramePr>
          <p:cNvPr id="32" name="Object 4"/>
          <p:cNvGraphicFramePr>
            <a:graphicFrameLocks noChangeAspect="1"/>
          </p:cNvGraphicFramePr>
          <p:nvPr>
            <p:extLst>
              <p:ext uri="{D42A27DB-BD31-4B8C-83A1-F6EECF244321}">
                <p14:modId xmlns:p14="http://schemas.microsoft.com/office/powerpoint/2010/main" val="1167237290"/>
              </p:ext>
            </p:extLst>
          </p:nvPr>
        </p:nvGraphicFramePr>
        <p:xfrm>
          <a:off x="646619" y="1556792"/>
          <a:ext cx="2719926" cy="4280123"/>
        </p:xfrm>
        <a:graphic>
          <a:graphicData uri="http://schemas.openxmlformats.org/presentationml/2006/ole">
            <mc:AlternateContent xmlns:mc="http://schemas.openxmlformats.org/markup-compatibility/2006">
              <mc:Choice xmlns:v="urn:schemas-microsoft-com:vml" Requires="v">
                <p:oleObj spid="_x0000_s76814" name="Visio" r:id="rId4" imgW="4534613" imgH="6702458" progId="Visio.Drawing.11">
                  <p:embed/>
                </p:oleObj>
              </mc:Choice>
              <mc:Fallback>
                <p:oleObj name="Visio" r:id="rId4" imgW="4534613" imgH="6702458" progId="Visio.Drawing.11">
                  <p:embed/>
                  <p:pic>
                    <p:nvPicPr>
                      <p:cNvPr id="31"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6619" y="1556792"/>
                        <a:ext cx="2719926" cy="4280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123208922"/>
      </p:ext>
    </p:extLst>
  </p:cSld>
  <p:clrMapOvr>
    <a:masterClrMapping/>
  </p:clrMapOvr>
  <p:transition>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ME" dirty="0"/>
              <a:t>QoS controller design</a:t>
            </a:r>
            <a:endParaRPr lang="sr-Latn-CS" dirty="0"/>
          </a:p>
        </p:txBody>
      </p:sp>
      <p:sp>
        <p:nvSpPr>
          <p:cNvPr id="3" name="Content Placeholder 2"/>
          <p:cNvSpPr>
            <a:spLocks noGrp="1"/>
          </p:cNvSpPr>
          <p:nvPr>
            <p:ph sz="quarter" idx="1"/>
          </p:nvPr>
        </p:nvSpPr>
        <p:spPr>
          <a:xfrm>
            <a:off x="467544" y="1412776"/>
            <a:ext cx="8229600" cy="4937760"/>
          </a:xfrm>
        </p:spPr>
        <p:txBody>
          <a:bodyPr/>
          <a:lstStyle/>
          <a:p>
            <a:r>
              <a:rPr lang="sr-Latn-ME" sz="2400" dirty="0" smtClean="0"/>
              <a:t>Resource monitoring</a:t>
            </a:r>
            <a:endParaRPr lang="en-US" sz="2400" dirty="0" smtClean="0"/>
          </a:p>
          <a:p>
            <a:pPr lvl="1"/>
            <a:r>
              <a:rPr lang="en-US" sz="2200" dirty="0"/>
              <a:t>Collects </a:t>
            </a:r>
            <a:r>
              <a:rPr lang="en-US" sz="2200" dirty="0" smtClean="0"/>
              <a:t>information </a:t>
            </a:r>
            <a:r>
              <a:rPr lang="en-US" sz="2200" dirty="0"/>
              <a:t>about the current state of the network</a:t>
            </a:r>
          </a:p>
          <a:p>
            <a:pPr lvl="1"/>
            <a:r>
              <a:rPr lang="en-US" sz="2200" b="1" dirty="0"/>
              <a:t>Topology discovery </a:t>
            </a:r>
            <a:r>
              <a:rPr lang="en-US" sz="2200" dirty="0"/>
              <a:t>and </a:t>
            </a:r>
            <a:r>
              <a:rPr lang="en-US" sz="2200" b="1" dirty="0"/>
              <a:t>statistics gathering</a:t>
            </a:r>
          </a:p>
          <a:p>
            <a:r>
              <a:rPr lang="en-US" sz="2400" dirty="0" smtClean="0"/>
              <a:t>R</a:t>
            </a:r>
            <a:r>
              <a:rPr lang="sr-Latn-ME" sz="2400" dirty="0" smtClean="0"/>
              <a:t>esource reservation</a:t>
            </a:r>
            <a:endParaRPr lang="en-US" sz="2400" dirty="0" smtClean="0"/>
          </a:p>
          <a:p>
            <a:pPr lvl="1"/>
            <a:r>
              <a:rPr lang="sr-Latn-ME" sz="2200" dirty="0" smtClean="0"/>
              <a:t>Reserves </a:t>
            </a:r>
            <a:r>
              <a:rPr lang="sr-Latn-ME" sz="2200" b="1" dirty="0" smtClean="0"/>
              <a:t>bandwidth </a:t>
            </a:r>
            <a:r>
              <a:rPr lang="sr-Latn-ME" sz="2200" dirty="0" smtClean="0"/>
              <a:t>for priority traffic flows by configuring ouput queus of OpenFlow switches</a:t>
            </a:r>
            <a:endParaRPr lang="en-US" sz="2200" dirty="0" smtClean="0"/>
          </a:p>
          <a:p>
            <a:pPr lvl="1" algn="just"/>
            <a:r>
              <a:rPr lang="en-US" sz="2200" b="1" dirty="0" smtClean="0"/>
              <a:t>H</a:t>
            </a:r>
            <a:r>
              <a:rPr lang="sr-Latn-ME" sz="2200" b="1" dirty="0" smtClean="0"/>
              <a:t>TB </a:t>
            </a:r>
            <a:r>
              <a:rPr lang="sr-Latn-ME" sz="2200" dirty="0" smtClean="0"/>
              <a:t>scheduling algorithm</a:t>
            </a:r>
            <a:endParaRPr lang="en-US" sz="2200" dirty="0" smtClean="0"/>
          </a:p>
          <a:p>
            <a:pPr lvl="1" algn="just"/>
            <a:r>
              <a:rPr lang="en-US" sz="2200" dirty="0"/>
              <a:t>For each QoS flow </a:t>
            </a:r>
            <a:r>
              <a:rPr lang="en-US" sz="2200" b="1" dirty="0"/>
              <a:t>minimum and maximum rate is configured </a:t>
            </a:r>
            <a:r>
              <a:rPr lang="en-US" sz="2200" dirty="0"/>
              <a:t>according to its requirements</a:t>
            </a:r>
          </a:p>
          <a:p>
            <a:pPr lvl="1" algn="just"/>
            <a:r>
              <a:rPr lang="en-US" sz="2200" dirty="0"/>
              <a:t>Special buffer is created for best-effort traffic</a:t>
            </a:r>
          </a:p>
        </p:txBody>
      </p:sp>
    </p:spTree>
    <p:extLst>
      <p:ext uri="{BB962C8B-B14F-4D97-AF65-F5344CB8AC3E}">
        <p14:creationId xmlns:p14="http://schemas.microsoft.com/office/powerpoint/2010/main" val="3480420209"/>
      </p:ext>
    </p:extLst>
  </p:cSld>
  <p:clrMapOvr>
    <a:masterClrMapping/>
  </p:clrMapOvr>
  <p:transition>
    <p:pu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ME" dirty="0"/>
              <a:t>QoS controller design</a:t>
            </a:r>
            <a:endParaRPr lang="sr-Latn-CS" dirty="0"/>
          </a:p>
        </p:txBody>
      </p:sp>
      <p:sp>
        <p:nvSpPr>
          <p:cNvPr id="3" name="Content Placeholder 2"/>
          <p:cNvSpPr>
            <a:spLocks noGrp="1"/>
          </p:cNvSpPr>
          <p:nvPr>
            <p:ph sz="quarter" idx="1"/>
          </p:nvPr>
        </p:nvSpPr>
        <p:spPr>
          <a:xfrm>
            <a:off x="395536" y="1556792"/>
            <a:ext cx="8229600" cy="4937760"/>
          </a:xfrm>
        </p:spPr>
        <p:txBody>
          <a:bodyPr>
            <a:normAutofit/>
          </a:bodyPr>
          <a:lstStyle/>
          <a:p>
            <a:r>
              <a:rPr lang="sr-Latn-ME" dirty="0" smtClean="0"/>
              <a:t>Route computation</a:t>
            </a:r>
          </a:p>
          <a:p>
            <a:pPr lvl="1"/>
            <a:r>
              <a:rPr lang="sr-Latn-ME" dirty="0" smtClean="0"/>
              <a:t>QoS algorithm</a:t>
            </a:r>
          </a:p>
          <a:p>
            <a:pPr lvl="2"/>
            <a:r>
              <a:rPr lang="sr-Latn-ME" dirty="0" smtClean="0"/>
              <a:t>Bandwidth-delay constrained algorithm</a:t>
            </a:r>
          </a:p>
          <a:p>
            <a:pPr lvl="1"/>
            <a:r>
              <a:rPr lang="sr-Latn-ME" dirty="0" smtClean="0"/>
              <a:t>Best-effort algorithm</a:t>
            </a:r>
          </a:p>
          <a:p>
            <a:pPr lvl="2"/>
            <a:r>
              <a:rPr lang="sr-Latn-ME" dirty="0" smtClean="0"/>
              <a:t>Routing metric based on estimated level of the link load</a:t>
            </a:r>
          </a:p>
          <a:p>
            <a:pPr lvl="2"/>
            <a:r>
              <a:rPr lang="sr-Latn-ME" dirty="0" smtClean="0"/>
              <a:t>Rerouting algorithm is run when link load reaches the certain treshold value: </a:t>
            </a:r>
          </a:p>
          <a:p>
            <a:pPr lvl="3"/>
            <a:r>
              <a:rPr lang="sr-Latn-ME" dirty="0" smtClean="0"/>
              <a:t>Congestion treshold: 80% of link capacity</a:t>
            </a:r>
          </a:p>
          <a:p>
            <a:pPr lvl="3"/>
            <a:r>
              <a:rPr lang="sr-Latn-ME" b="1" dirty="0" smtClean="0"/>
              <a:t>Goal: </a:t>
            </a:r>
            <a:r>
              <a:rPr lang="en-GB" dirty="0"/>
              <a:t>bring the link usage below the threshold level with as few as possible </a:t>
            </a:r>
            <a:r>
              <a:rPr lang="en-GB" dirty="0" err="1" smtClean="0"/>
              <a:t>reroutings</a:t>
            </a:r>
            <a:r>
              <a:rPr lang="sr-Latn-ME" dirty="0" smtClean="0"/>
              <a:t>.</a:t>
            </a:r>
            <a:endParaRPr lang="en-GB" dirty="0"/>
          </a:p>
          <a:p>
            <a:pPr lvl="3"/>
            <a:endParaRPr lang="sr-Latn-ME" dirty="0" smtClean="0"/>
          </a:p>
          <a:p>
            <a:pPr lvl="1">
              <a:buNone/>
            </a:pPr>
            <a:endParaRPr lang="sr-Latn-ME" dirty="0" smtClean="0"/>
          </a:p>
          <a:p>
            <a:pPr lvl="2"/>
            <a:endParaRPr lang="sr-Latn-CS" dirty="0"/>
          </a:p>
        </p:txBody>
      </p:sp>
    </p:spTree>
    <p:extLst>
      <p:ext uri="{BB962C8B-B14F-4D97-AF65-F5344CB8AC3E}">
        <p14:creationId xmlns:p14="http://schemas.microsoft.com/office/powerpoint/2010/main" val="2571376929"/>
      </p:ext>
    </p:extLst>
  </p:cSld>
  <p:clrMapOvr>
    <a:masterClrMapping/>
  </p:clrMapOvr>
  <p:transition>
    <p:pu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1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19528" y="2134571"/>
            <a:ext cx="4162425" cy="4305300"/>
          </a:xfrm>
          <a:prstGeom prst="rect">
            <a:avLst/>
          </a:prstGeom>
          <a:ln>
            <a:noFill/>
          </a:ln>
          <a:effectLst>
            <a:outerShdw blurRad="50800" dist="50800" dir="5400000" algn="ctr" rotWithShape="0">
              <a:srgbClr val="000000">
                <a:alpha val="0"/>
              </a:srgbClr>
            </a:outerShdw>
            <a:reflection stA="0" endPos="65000" dist="50800" dir="5400000" sy="-100000" algn="bl" rotWithShape="0"/>
          </a:effectLst>
        </p:spPr>
      </p:pic>
      <p:pic>
        <p:nvPicPr>
          <p:cNvPr id="46"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15530" y="365211"/>
            <a:ext cx="839787" cy="1433513"/>
          </a:xfrm>
          <a:prstGeom prst="rect">
            <a:avLst/>
          </a:prstGeom>
          <a:noFill/>
          <a:ln>
            <a:noFill/>
          </a:ln>
          <a:effectLst>
            <a:outerShdw blurRad="50800" dist="50800" dir="5400000" algn="ctr" rotWithShape="0">
              <a:srgbClr val="000000">
                <a:alpha val="32000"/>
              </a:srgbClr>
            </a:outerShdw>
            <a:reflection endPos="0" dist="508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7" name="Straight Connector 46"/>
          <p:cNvCxnSpPr/>
          <p:nvPr/>
        </p:nvCxnSpPr>
        <p:spPr>
          <a:xfrm flipH="1">
            <a:off x="3431960" y="1444210"/>
            <a:ext cx="444719" cy="718106"/>
          </a:xfrm>
          <a:prstGeom prst="line">
            <a:avLst/>
          </a:prstGeom>
          <a:ln w="19050">
            <a:solidFill>
              <a:srgbClr val="00B050"/>
            </a:solidFill>
            <a:prstDash val="sysDot"/>
          </a:ln>
          <a:effectLst>
            <a:outerShdw blurRad="50800" dist="50800" dir="5400000" algn="ctr" rotWithShape="0">
              <a:srgbClr val="000000">
                <a:alpha val="32000"/>
              </a:srgbClr>
            </a:outerShdw>
            <a:reflection endPos="0" dist="50800" dir="5400000" sy="-100000" algn="bl" rotWithShape="0"/>
          </a:effectLst>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4386317" y="1400911"/>
            <a:ext cx="696117" cy="761405"/>
          </a:xfrm>
          <a:prstGeom prst="line">
            <a:avLst/>
          </a:prstGeom>
          <a:ln w="19050">
            <a:solidFill>
              <a:srgbClr val="00B050"/>
            </a:solidFill>
            <a:prstDash val="sysDot"/>
          </a:ln>
          <a:effectLst>
            <a:outerShdw blurRad="50800" dist="50800" dir="5400000" algn="ctr" rotWithShape="0">
              <a:srgbClr val="000000">
                <a:alpha val="32000"/>
              </a:srgbClr>
            </a:outerShdw>
            <a:reflection endPos="0" dist="50800" dir="5400000" sy="-100000" algn="bl" rotWithShape="0"/>
          </a:effectLst>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a:off x="3431958" y="1597422"/>
            <a:ext cx="668782" cy="2304256"/>
          </a:xfrm>
          <a:prstGeom prst="line">
            <a:avLst/>
          </a:prstGeom>
          <a:ln w="19050">
            <a:solidFill>
              <a:srgbClr val="00B050"/>
            </a:solidFill>
            <a:prstDash val="sysDot"/>
          </a:ln>
          <a:effectLst>
            <a:outerShdw blurRad="50800" dist="50800" dir="5400000" algn="ctr" rotWithShape="0">
              <a:srgbClr val="000000">
                <a:alpha val="32000"/>
              </a:srgbClr>
            </a:outerShdw>
            <a:reflection endPos="0" dist="50800" dir="5400000" sy="-100000" algn="bl" rotWithShape="0"/>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4235424" y="1597422"/>
            <a:ext cx="847010" cy="2372775"/>
          </a:xfrm>
          <a:prstGeom prst="line">
            <a:avLst/>
          </a:prstGeom>
          <a:ln w="19050">
            <a:solidFill>
              <a:srgbClr val="00B050"/>
            </a:solidFill>
            <a:prstDash val="sysDot"/>
          </a:ln>
          <a:effectLst>
            <a:outerShdw blurRad="50800" dist="50800" dir="5400000" algn="ctr" rotWithShape="0">
              <a:srgbClr val="000000">
                <a:alpha val="32000"/>
              </a:srgbClr>
            </a:outerShdw>
            <a:reflection endPos="0" dist="50800" dir="5400000" sy="-100000" algn="bl" rotWithShape="0"/>
          </a:effectLst>
        </p:spPr>
        <p:style>
          <a:lnRef idx="1">
            <a:schemeClr val="accent1"/>
          </a:lnRef>
          <a:fillRef idx="0">
            <a:schemeClr val="accent1"/>
          </a:fillRef>
          <a:effectRef idx="0">
            <a:schemeClr val="accent1"/>
          </a:effectRef>
          <a:fontRef idx="minor">
            <a:schemeClr val="tx1"/>
          </a:fontRef>
        </p:style>
      </p:cxnSp>
      <p:pic>
        <p:nvPicPr>
          <p:cNvPr id="51" name="Picture 1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91266" y="5103973"/>
            <a:ext cx="980830" cy="980830"/>
          </a:xfrm>
          <a:prstGeom prst="rect">
            <a:avLst/>
          </a:prstGeom>
          <a:solidFill>
            <a:schemeClr val="accent2"/>
          </a:solidFill>
          <a:ln>
            <a:noFill/>
          </a:ln>
          <a:effectLst/>
        </p:spPr>
      </p:pic>
      <p:pic>
        <p:nvPicPr>
          <p:cNvPr id="52" name="Picture 1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78785" y="5107226"/>
            <a:ext cx="980829" cy="980829"/>
          </a:xfrm>
          <a:prstGeom prst="rect">
            <a:avLst/>
          </a:prstGeom>
          <a:solidFill>
            <a:schemeClr val="accent5">
              <a:lumMod val="75000"/>
            </a:schemeClr>
          </a:solidFill>
          <a:ln>
            <a:noFill/>
          </a:ln>
          <a:effectLst/>
        </p:spPr>
      </p:pic>
      <p:pic>
        <p:nvPicPr>
          <p:cNvPr id="53" name="Picture 1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55068" y="5107225"/>
            <a:ext cx="995443" cy="977578"/>
          </a:xfrm>
          <a:prstGeom prst="rect">
            <a:avLst/>
          </a:prstGeom>
          <a:solidFill>
            <a:schemeClr val="accent5">
              <a:lumMod val="75000"/>
            </a:schemeClr>
          </a:solidFill>
          <a:ln>
            <a:noFill/>
          </a:ln>
          <a:effectLst/>
        </p:spPr>
      </p:pic>
      <p:pic>
        <p:nvPicPr>
          <p:cNvPr id="54" name="Picture 1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2718" y="5107226"/>
            <a:ext cx="995443" cy="977577"/>
          </a:xfrm>
          <a:prstGeom prst="rect">
            <a:avLst/>
          </a:prstGeom>
          <a:solidFill>
            <a:schemeClr val="accent2"/>
          </a:solidFill>
          <a:ln>
            <a:noFill/>
          </a:ln>
          <a:effectLst/>
        </p:spPr>
      </p:pic>
      <p:sp>
        <p:nvSpPr>
          <p:cNvPr id="55" name="Flowchart: Magnetic Disk 54"/>
          <p:cNvSpPr/>
          <p:nvPr/>
        </p:nvSpPr>
        <p:spPr>
          <a:xfrm>
            <a:off x="4682168" y="820773"/>
            <a:ext cx="468343" cy="360040"/>
          </a:xfrm>
          <a:prstGeom prst="flowChartMagneticDisk">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ME"/>
          </a:p>
        </p:txBody>
      </p:sp>
      <p:sp>
        <p:nvSpPr>
          <p:cNvPr id="56" name="TextBox 55"/>
          <p:cNvSpPr txBox="1"/>
          <p:nvPr/>
        </p:nvSpPr>
        <p:spPr>
          <a:xfrm>
            <a:off x="4653422" y="908993"/>
            <a:ext cx="689994" cy="307777"/>
          </a:xfrm>
          <a:prstGeom prst="rect">
            <a:avLst/>
          </a:prstGeom>
          <a:noFill/>
        </p:spPr>
        <p:txBody>
          <a:bodyPr wrap="square" rtlCol="0">
            <a:spAutoFit/>
          </a:bodyPr>
          <a:lstStyle/>
          <a:p>
            <a:r>
              <a:rPr lang="sr-Latn-ME" sz="1400" dirty="0" smtClean="0"/>
              <a:t>QoS</a:t>
            </a:r>
            <a:endParaRPr lang="sr-Latn-ME" sz="1400" dirty="0"/>
          </a:p>
        </p:txBody>
      </p:sp>
      <p:sp>
        <p:nvSpPr>
          <p:cNvPr id="57" name="Left Arrow Callout 56"/>
          <p:cNvSpPr/>
          <p:nvPr/>
        </p:nvSpPr>
        <p:spPr>
          <a:xfrm>
            <a:off x="5220072" y="280713"/>
            <a:ext cx="3660680" cy="1145982"/>
          </a:xfrm>
          <a:prstGeom prst="leftArrowCallout">
            <a:avLst>
              <a:gd name="adj1" fmla="val 25000"/>
              <a:gd name="adj2" fmla="val 25000"/>
              <a:gd name="adj3" fmla="val 25000"/>
              <a:gd name="adj4" fmla="val 71612"/>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sr-Latn-ME" dirty="0" smtClean="0"/>
              <a:t>List of priority flows</a:t>
            </a:r>
          </a:p>
          <a:p>
            <a:pPr algn="ctr"/>
            <a:endParaRPr lang="sr-Latn-ME" dirty="0"/>
          </a:p>
          <a:p>
            <a:pPr algn="ctr"/>
            <a:r>
              <a:rPr lang="sr-Latn-ME" dirty="0" smtClean="0"/>
              <a:t>50Mbit/s</a:t>
            </a:r>
          </a:p>
          <a:p>
            <a:pPr algn="ctr"/>
            <a:endParaRPr lang="sr-Latn-ME" dirty="0"/>
          </a:p>
        </p:txBody>
      </p:sp>
      <p:graphicFrame>
        <p:nvGraphicFramePr>
          <p:cNvPr id="58" name="Table 57"/>
          <p:cNvGraphicFramePr>
            <a:graphicFrameLocks noGrp="1"/>
          </p:cNvGraphicFramePr>
          <p:nvPr>
            <p:extLst>
              <p:ext uri="{D42A27DB-BD31-4B8C-83A1-F6EECF244321}">
                <p14:modId xmlns:p14="http://schemas.microsoft.com/office/powerpoint/2010/main" val="705881850"/>
              </p:ext>
            </p:extLst>
          </p:nvPr>
        </p:nvGraphicFramePr>
        <p:xfrm>
          <a:off x="6300192" y="760952"/>
          <a:ext cx="2554665" cy="579816"/>
        </p:xfrm>
        <a:graphic>
          <a:graphicData uri="http://schemas.openxmlformats.org/drawingml/2006/table">
            <a:tbl>
              <a:tblPr firstRow="1" bandRow="1">
                <a:tableStyleId>{5C22544A-7EE6-4342-B048-85BDC9FD1C3A}</a:tableStyleId>
              </a:tblPr>
              <a:tblGrid>
                <a:gridCol w="715762">
                  <a:extLst>
                    <a:ext uri="{9D8B030D-6E8A-4147-A177-3AD203B41FA5}">
                      <a16:colId xmlns:a16="http://schemas.microsoft.com/office/drawing/2014/main" val="20000"/>
                    </a:ext>
                  </a:extLst>
                </a:gridCol>
                <a:gridCol w="1014817">
                  <a:extLst>
                    <a:ext uri="{9D8B030D-6E8A-4147-A177-3AD203B41FA5}">
                      <a16:colId xmlns:a16="http://schemas.microsoft.com/office/drawing/2014/main" val="20001"/>
                    </a:ext>
                  </a:extLst>
                </a:gridCol>
                <a:gridCol w="824086">
                  <a:extLst>
                    <a:ext uri="{9D8B030D-6E8A-4147-A177-3AD203B41FA5}">
                      <a16:colId xmlns:a16="http://schemas.microsoft.com/office/drawing/2014/main" val="20002"/>
                    </a:ext>
                  </a:extLst>
                </a:gridCol>
              </a:tblGrid>
              <a:tr h="239551">
                <a:tc>
                  <a:txBody>
                    <a:bodyPr/>
                    <a:lstStyle/>
                    <a:p>
                      <a:r>
                        <a:rPr lang="sr-Latn-ME" sz="1200" dirty="0" smtClean="0"/>
                        <a:t>Source</a:t>
                      </a:r>
                      <a:endParaRPr lang="sr-Latn-ME" sz="1200" dirty="0"/>
                    </a:p>
                  </a:txBody>
                  <a:tcPr/>
                </a:tc>
                <a:tc>
                  <a:txBody>
                    <a:bodyPr/>
                    <a:lstStyle/>
                    <a:p>
                      <a:r>
                        <a:rPr lang="sr-Latn-ME" sz="1200" dirty="0" smtClean="0"/>
                        <a:t>Destination</a:t>
                      </a:r>
                      <a:endParaRPr lang="sr-Latn-ME" sz="1200" dirty="0"/>
                    </a:p>
                  </a:txBody>
                  <a:tcPr/>
                </a:tc>
                <a:tc>
                  <a:txBody>
                    <a:bodyPr/>
                    <a:lstStyle/>
                    <a:p>
                      <a:r>
                        <a:rPr lang="sr-Latn-ME" sz="1200" dirty="0" smtClean="0"/>
                        <a:t>Demand</a:t>
                      </a:r>
                      <a:endParaRPr lang="sr-Latn-ME" sz="1200" dirty="0"/>
                    </a:p>
                  </a:txBody>
                  <a:tcPr/>
                </a:tc>
                <a:extLst>
                  <a:ext uri="{0D108BD9-81ED-4DB2-BD59-A6C34878D82A}">
                    <a16:rowId xmlns:a16="http://schemas.microsoft.com/office/drawing/2014/main" val="10000"/>
                  </a:ext>
                </a:extLst>
              </a:tr>
              <a:tr h="305496">
                <a:tc>
                  <a:txBody>
                    <a:bodyPr/>
                    <a:lstStyle/>
                    <a:p>
                      <a:r>
                        <a:rPr lang="sr-Latn-ME" sz="1100" dirty="0" smtClean="0"/>
                        <a:t>8.8.8.2</a:t>
                      </a:r>
                      <a:endParaRPr lang="sr-Latn-ME" sz="1100" dirty="0"/>
                    </a:p>
                  </a:txBody>
                  <a:tcPr/>
                </a:tc>
                <a:tc>
                  <a:txBody>
                    <a:bodyPr/>
                    <a:lstStyle/>
                    <a:p>
                      <a:r>
                        <a:rPr lang="sr-Latn-ME" sz="1100" dirty="0" smtClean="0"/>
                        <a:t>8.8.8.5</a:t>
                      </a:r>
                      <a:endParaRPr lang="sr-Latn-ME" sz="1100" dirty="0"/>
                    </a:p>
                  </a:txBody>
                  <a:tcPr/>
                </a:tc>
                <a:tc>
                  <a:txBody>
                    <a:bodyPr/>
                    <a:lstStyle/>
                    <a:p>
                      <a:r>
                        <a:rPr lang="sr-Latn-ME" sz="1100" dirty="0" smtClean="0"/>
                        <a:t>50Mbit/s</a:t>
                      </a:r>
                      <a:endParaRPr lang="sr-Latn-ME" sz="1100" dirty="0"/>
                    </a:p>
                  </a:txBody>
                  <a:tcPr/>
                </a:tc>
                <a:extLst>
                  <a:ext uri="{0D108BD9-81ED-4DB2-BD59-A6C34878D82A}">
                    <a16:rowId xmlns:a16="http://schemas.microsoft.com/office/drawing/2014/main" val="10001"/>
                  </a:ext>
                </a:extLst>
              </a:tr>
            </a:tbl>
          </a:graphicData>
        </a:graphic>
      </p:graphicFrame>
      <p:sp>
        <p:nvSpPr>
          <p:cNvPr id="59" name="TextBox 58"/>
          <p:cNvSpPr txBox="1"/>
          <p:nvPr/>
        </p:nvSpPr>
        <p:spPr>
          <a:xfrm>
            <a:off x="3191074" y="48026"/>
            <a:ext cx="2287349" cy="369332"/>
          </a:xfrm>
          <a:prstGeom prst="rect">
            <a:avLst/>
          </a:prstGeom>
          <a:noFill/>
        </p:spPr>
        <p:txBody>
          <a:bodyPr wrap="square" rtlCol="0">
            <a:spAutoFit/>
          </a:bodyPr>
          <a:lstStyle/>
          <a:p>
            <a:r>
              <a:rPr lang="sr-Latn-ME" dirty="0" smtClean="0"/>
              <a:t>OpenMont controller</a:t>
            </a:r>
            <a:endParaRPr lang="sr-Latn-ME" dirty="0"/>
          </a:p>
        </p:txBody>
      </p:sp>
      <p:sp>
        <p:nvSpPr>
          <p:cNvPr id="60" name="Rectangle 59"/>
          <p:cNvSpPr/>
          <p:nvPr/>
        </p:nvSpPr>
        <p:spPr>
          <a:xfrm rot="17966196">
            <a:off x="2537222" y="4897357"/>
            <a:ext cx="248328" cy="13205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ME"/>
          </a:p>
        </p:txBody>
      </p:sp>
      <p:pic>
        <p:nvPicPr>
          <p:cNvPr id="61" name="Picture 1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3629688">
            <a:off x="3141119" y="4383041"/>
            <a:ext cx="244475" cy="28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2" name="Table 61"/>
          <p:cNvGraphicFramePr>
            <a:graphicFrameLocks noGrp="1"/>
          </p:cNvGraphicFramePr>
          <p:nvPr>
            <p:extLst>
              <p:ext uri="{D42A27DB-BD31-4B8C-83A1-F6EECF244321}">
                <p14:modId xmlns:p14="http://schemas.microsoft.com/office/powerpoint/2010/main" val="3151277623"/>
              </p:ext>
            </p:extLst>
          </p:nvPr>
        </p:nvGraphicFramePr>
        <p:xfrm>
          <a:off x="420320" y="3593081"/>
          <a:ext cx="2483768" cy="1036476"/>
        </p:xfrm>
        <a:graphic>
          <a:graphicData uri="http://schemas.openxmlformats.org/drawingml/2006/table">
            <a:tbl>
              <a:tblPr firstRow="1" bandRow="1">
                <a:tableStyleId>{5C22544A-7EE6-4342-B048-85BDC9FD1C3A}</a:tableStyleId>
              </a:tblPr>
              <a:tblGrid>
                <a:gridCol w="1259632">
                  <a:extLst>
                    <a:ext uri="{9D8B030D-6E8A-4147-A177-3AD203B41FA5}">
                      <a16:colId xmlns:a16="http://schemas.microsoft.com/office/drawing/2014/main" val="20000"/>
                    </a:ext>
                  </a:extLst>
                </a:gridCol>
                <a:gridCol w="1224136">
                  <a:extLst>
                    <a:ext uri="{9D8B030D-6E8A-4147-A177-3AD203B41FA5}">
                      <a16:colId xmlns:a16="http://schemas.microsoft.com/office/drawing/2014/main" val="20001"/>
                    </a:ext>
                  </a:extLst>
                </a:gridCol>
              </a:tblGrid>
              <a:tr h="314939">
                <a:tc>
                  <a:txBody>
                    <a:bodyPr/>
                    <a:lstStyle/>
                    <a:p>
                      <a:r>
                        <a:rPr lang="sr-Latn-ME" sz="1200" dirty="0" smtClean="0"/>
                        <a:t>Tok</a:t>
                      </a:r>
                      <a:endParaRPr lang="sr-Latn-ME" sz="1200" dirty="0"/>
                    </a:p>
                  </a:txBody>
                  <a:tcPr/>
                </a:tc>
                <a:tc>
                  <a:txBody>
                    <a:bodyPr/>
                    <a:lstStyle/>
                    <a:p>
                      <a:r>
                        <a:rPr lang="sr-Latn-ME" sz="1200" dirty="0" smtClean="0"/>
                        <a:t>Action</a:t>
                      </a:r>
                      <a:endParaRPr lang="sr-Latn-ME" sz="1200" dirty="0"/>
                    </a:p>
                  </a:txBody>
                  <a:tcPr/>
                </a:tc>
                <a:extLst>
                  <a:ext uri="{0D108BD9-81ED-4DB2-BD59-A6C34878D82A}">
                    <a16:rowId xmlns:a16="http://schemas.microsoft.com/office/drawing/2014/main" val="10000"/>
                  </a:ext>
                </a:extLst>
              </a:tr>
              <a:tr h="386052">
                <a:tc>
                  <a:txBody>
                    <a:bodyPr/>
                    <a:lstStyle/>
                    <a:p>
                      <a:endParaRPr lang="sr-Latn-ME" sz="1200" dirty="0"/>
                    </a:p>
                  </a:txBody>
                  <a:tcPr/>
                </a:tc>
                <a:tc>
                  <a:txBody>
                    <a:bodyPr/>
                    <a:lstStyle/>
                    <a:p>
                      <a:endParaRPr lang="sr-Latn-ME" sz="1200" dirty="0"/>
                    </a:p>
                  </a:txBody>
                  <a:tcPr/>
                </a:tc>
                <a:extLst>
                  <a:ext uri="{0D108BD9-81ED-4DB2-BD59-A6C34878D82A}">
                    <a16:rowId xmlns:a16="http://schemas.microsoft.com/office/drawing/2014/main" val="10001"/>
                  </a:ext>
                </a:extLst>
              </a:tr>
              <a:tr h="335485">
                <a:tc>
                  <a:txBody>
                    <a:bodyPr/>
                    <a:lstStyle/>
                    <a:p>
                      <a:endParaRPr lang="sr-Latn-ME" sz="1200" dirty="0"/>
                    </a:p>
                  </a:txBody>
                  <a:tcPr/>
                </a:tc>
                <a:tc>
                  <a:txBody>
                    <a:bodyPr/>
                    <a:lstStyle/>
                    <a:p>
                      <a:endParaRPr lang="sr-Latn-ME" sz="1200" dirty="0"/>
                    </a:p>
                  </a:txBody>
                  <a:tcPr/>
                </a:tc>
                <a:extLst>
                  <a:ext uri="{0D108BD9-81ED-4DB2-BD59-A6C34878D82A}">
                    <a16:rowId xmlns:a16="http://schemas.microsoft.com/office/drawing/2014/main" val="10002"/>
                  </a:ext>
                </a:extLst>
              </a:tr>
            </a:tbl>
          </a:graphicData>
        </a:graphic>
      </p:graphicFrame>
      <p:sp>
        <p:nvSpPr>
          <p:cNvPr id="63" name="TextBox 62"/>
          <p:cNvSpPr txBox="1"/>
          <p:nvPr/>
        </p:nvSpPr>
        <p:spPr>
          <a:xfrm>
            <a:off x="899592" y="3370911"/>
            <a:ext cx="1773523" cy="276999"/>
          </a:xfrm>
          <a:prstGeom prst="rect">
            <a:avLst/>
          </a:prstGeom>
          <a:noFill/>
        </p:spPr>
        <p:txBody>
          <a:bodyPr wrap="square" rtlCol="0">
            <a:spAutoFit/>
          </a:bodyPr>
          <a:lstStyle/>
          <a:p>
            <a:r>
              <a:rPr lang="sr-Latn-ME" sz="1200" b="1" dirty="0" smtClean="0"/>
              <a:t>Flow table of switch 1</a:t>
            </a:r>
            <a:endParaRPr lang="sr-Latn-ME" sz="1200" b="1" dirty="0"/>
          </a:p>
        </p:txBody>
      </p:sp>
      <p:pic>
        <p:nvPicPr>
          <p:cNvPr id="64" name="Picture 1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20762029">
            <a:off x="3490205" y="3650570"/>
            <a:ext cx="244475" cy="28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5" name="Picture 1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3629688">
            <a:off x="4193342" y="1037938"/>
            <a:ext cx="244475" cy="28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6" name="Rounded Rectangular Callout 65"/>
          <p:cNvSpPr/>
          <p:nvPr/>
        </p:nvSpPr>
        <p:spPr>
          <a:xfrm>
            <a:off x="539552" y="202559"/>
            <a:ext cx="2592288" cy="1512168"/>
          </a:xfrm>
          <a:prstGeom prst="wedgeRoundRectCallout">
            <a:avLst>
              <a:gd name="adj1" fmla="val 75555"/>
              <a:gd name="adj2" fmla="val 442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ME" dirty="0" smtClean="0"/>
              <a:t>Not a priority flow! Send packets to buffers with id 0, over the route switch 1 – switch 2</a:t>
            </a:r>
            <a:endParaRPr lang="sr-Latn-CS" dirty="0"/>
          </a:p>
        </p:txBody>
      </p:sp>
      <p:sp>
        <p:nvSpPr>
          <p:cNvPr id="67" name="Rectangle 66"/>
          <p:cNvSpPr/>
          <p:nvPr/>
        </p:nvSpPr>
        <p:spPr>
          <a:xfrm rot="17226122">
            <a:off x="3685610" y="1839521"/>
            <a:ext cx="936104" cy="217247"/>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sr-Latn-ME" sz="1400" dirty="0" smtClean="0"/>
              <a:t>Instructon</a:t>
            </a:r>
            <a:endParaRPr lang="sr-Latn-CS" sz="1400" dirty="0"/>
          </a:p>
        </p:txBody>
      </p:sp>
      <p:sp>
        <p:nvSpPr>
          <p:cNvPr id="68" name="Rectangle 67"/>
          <p:cNvSpPr/>
          <p:nvPr/>
        </p:nvSpPr>
        <p:spPr>
          <a:xfrm rot="4035757">
            <a:off x="4014692" y="1833584"/>
            <a:ext cx="936104" cy="217247"/>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sr-Latn-ME" sz="1400" dirty="0" smtClean="0"/>
              <a:t>Instrution</a:t>
            </a:r>
            <a:endParaRPr lang="sr-Latn-CS" sz="1400" dirty="0"/>
          </a:p>
        </p:txBody>
      </p:sp>
      <p:graphicFrame>
        <p:nvGraphicFramePr>
          <p:cNvPr id="69" name="Table 68"/>
          <p:cNvGraphicFramePr>
            <a:graphicFrameLocks noGrp="1"/>
          </p:cNvGraphicFramePr>
          <p:nvPr>
            <p:extLst>
              <p:ext uri="{D42A27DB-BD31-4B8C-83A1-F6EECF244321}">
                <p14:modId xmlns:p14="http://schemas.microsoft.com/office/powerpoint/2010/main" val="3741694506"/>
              </p:ext>
            </p:extLst>
          </p:nvPr>
        </p:nvGraphicFramePr>
        <p:xfrm>
          <a:off x="5712400" y="3629085"/>
          <a:ext cx="2520280" cy="1008112"/>
        </p:xfrm>
        <a:graphic>
          <a:graphicData uri="http://schemas.openxmlformats.org/drawingml/2006/table">
            <a:tbl>
              <a:tblPr firstRow="1" bandRow="1">
                <a:tableStyleId>{5C22544A-7EE6-4342-B048-85BDC9FD1C3A}</a:tableStyleId>
              </a:tblPr>
              <a:tblGrid>
                <a:gridCol w="1389619">
                  <a:extLst>
                    <a:ext uri="{9D8B030D-6E8A-4147-A177-3AD203B41FA5}">
                      <a16:colId xmlns:a16="http://schemas.microsoft.com/office/drawing/2014/main" val="20000"/>
                    </a:ext>
                  </a:extLst>
                </a:gridCol>
                <a:gridCol w="1130661">
                  <a:extLst>
                    <a:ext uri="{9D8B030D-6E8A-4147-A177-3AD203B41FA5}">
                      <a16:colId xmlns:a16="http://schemas.microsoft.com/office/drawing/2014/main" val="20001"/>
                    </a:ext>
                  </a:extLst>
                </a:gridCol>
              </a:tblGrid>
              <a:tr h="147663">
                <a:tc>
                  <a:txBody>
                    <a:bodyPr/>
                    <a:lstStyle/>
                    <a:p>
                      <a:r>
                        <a:rPr lang="sr-Latn-ME" sz="1200" dirty="0" smtClean="0"/>
                        <a:t>Flow</a:t>
                      </a:r>
                      <a:endParaRPr lang="sr-Latn-ME" sz="1200" dirty="0"/>
                    </a:p>
                  </a:txBody>
                  <a:tcPr/>
                </a:tc>
                <a:tc>
                  <a:txBody>
                    <a:bodyPr/>
                    <a:lstStyle/>
                    <a:p>
                      <a:r>
                        <a:rPr lang="sr-Latn-ME" sz="1200" dirty="0" smtClean="0"/>
                        <a:t>Action</a:t>
                      </a:r>
                      <a:endParaRPr lang="sr-Latn-ME" sz="1200" dirty="0"/>
                    </a:p>
                  </a:txBody>
                  <a:tcPr/>
                </a:tc>
                <a:extLst>
                  <a:ext uri="{0D108BD9-81ED-4DB2-BD59-A6C34878D82A}">
                    <a16:rowId xmlns:a16="http://schemas.microsoft.com/office/drawing/2014/main" val="10000"/>
                  </a:ext>
                </a:extLst>
              </a:tr>
              <a:tr h="373752">
                <a:tc>
                  <a:txBody>
                    <a:bodyPr/>
                    <a:lstStyle/>
                    <a:p>
                      <a:endParaRPr lang="sr-Latn-ME" sz="1200" dirty="0"/>
                    </a:p>
                  </a:txBody>
                  <a:tcPr/>
                </a:tc>
                <a:tc>
                  <a:txBody>
                    <a:bodyPr/>
                    <a:lstStyle/>
                    <a:p>
                      <a:endParaRPr lang="sr-Latn-ME" sz="1200" dirty="0"/>
                    </a:p>
                  </a:txBody>
                  <a:tcPr/>
                </a:tc>
                <a:extLst>
                  <a:ext uri="{0D108BD9-81ED-4DB2-BD59-A6C34878D82A}">
                    <a16:rowId xmlns:a16="http://schemas.microsoft.com/office/drawing/2014/main" val="10001"/>
                  </a:ext>
                </a:extLst>
              </a:tr>
              <a:tr h="360040">
                <a:tc>
                  <a:txBody>
                    <a:bodyPr/>
                    <a:lstStyle/>
                    <a:p>
                      <a:endParaRPr lang="sr-Latn-ME" sz="1200" dirty="0"/>
                    </a:p>
                  </a:txBody>
                  <a:tcPr/>
                </a:tc>
                <a:tc>
                  <a:txBody>
                    <a:bodyPr/>
                    <a:lstStyle/>
                    <a:p>
                      <a:endParaRPr lang="sr-Latn-ME" sz="1200" dirty="0"/>
                    </a:p>
                  </a:txBody>
                  <a:tcPr/>
                </a:tc>
                <a:extLst>
                  <a:ext uri="{0D108BD9-81ED-4DB2-BD59-A6C34878D82A}">
                    <a16:rowId xmlns:a16="http://schemas.microsoft.com/office/drawing/2014/main" val="10002"/>
                  </a:ext>
                </a:extLst>
              </a:tr>
            </a:tbl>
          </a:graphicData>
        </a:graphic>
      </p:graphicFrame>
      <p:sp>
        <p:nvSpPr>
          <p:cNvPr id="70" name="TextBox 69"/>
          <p:cNvSpPr txBox="1"/>
          <p:nvPr/>
        </p:nvSpPr>
        <p:spPr>
          <a:xfrm>
            <a:off x="6072440" y="3413061"/>
            <a:ext cx="1773523" cy="276999"/>
          </a:xfrm>
          <a:prstGeom prst="rect">
            <a:avLst/>
          </a:prstGeom>
          <a:noFill/>
        </p:spPr>
        <p:txBody>
          <a:bodyPr wrap="square" rtlCol="0">
            <a:spAutoFit/>
          </a:bodyPr>
          <a:lstStyle/>
          <a:p>
            <a:r>
              <a:rPr lang="sr-Latn-ME" sz="1200" b="1" dirty="0" smtClean="0"/>
              <a:t>Flow table of switch 2</a:t>
            </a:r>
            <a:endParaRPr lang="sr-Latn-ME" sz="1200" b="1" dirty="0"/>
          </a:p>
        </p:txBody>
      </p:sp>
      <p:sp>
        <p:nvSpPr>
          <p:cNvPr id="71" name="Rectangle 70"/>
          <p:cNvSpPr/>
          <p:nvPr/>
        </p:nvSpPr>
        <p:spPr>
          <a:xfrm>
            <a:off x="420320" y="3989125"/>
            <a:ext cx="1259632"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ME" sz="1200" dirty="0" smtClean="0">
                <a:solidFill>
                  <a:schemeClr val="tx2">
                    <a:lumMod val="75000"/>
                  </a:schemeClr>
                </a:solidFill>
              </a:rPr>
              <a:t>8.8.8.1 – 8.8.8.7</a:t>
            </a:r>
            <a:endParaRPr lang="sr-Latn-CS" sz="1200" dirty="0">
              <a:solidFill>
                <a:schemeClr val="tx2">
                  <a:lumMod val="75000"/>
                </a:schemeClr>
              </a:solidFill>
            </a:endParaRPr>
          </a:p>
        </p:txBody>
      </p:sp>
      <p:sp>
        <p:nvSpPr>
          <p:cNvPr id="72" name="Rectangle 71"/>
          <p:cNvSpPr/>
          <p:nvPr/>
        </p:nvSpPr>
        <p:spPr>
          <a:xfrm>
            <a:off x="5784408" y="3989125"/>
            <a:ext cx="1259632"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ME" sz="1200" dirty="0" smtClean="0">
                <a:solidFill>
                  <a:schemeClr val="tx2">
                    <a:lumMod val="75000"/>
                  </a:schemeClr>
                </a:solidFill>
              </a:rPr>
              <a:t>8.8.8.1 – 8.8.8.7</a:t>
            </a:r>
            <a:endParaRPr lang="sr-Latn-CS" sz="1200" dirty="0">
              <a:solidFill>
                <a:schemeClr val="tx2">
                  <a:lumMod val="75000"/>
                </a:schemeClr>
              </a:solidFill>
            </a:endParaRPr>
          </a:p>
        </p:txBody>
      </p:sp>
      <p:sp>
        <p:nvSpPr>
          <p:cNvPr id="73" name="Rectangle 72"/>
          <p:cNvSpPr/>
          <p:nvPr/>
        </p:nvSpPr>
        <p:spPr>
          <a:xfrm>
            <a:off x="1679952" y="3989125"/>
            <a:ext cx="1259632"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CS" sz="1200" dirty="0" smtClean="0">
                <a:solidFill>
                  <a:schemeClr val="tx2">
                    <a:lumMod val="75000"/>
                  </a:schemeClr>
                </a:solidFill>
              </a:rPr>
              <a:t>Go to buffer</a:t>
            </a:r>
            <a:r>
              <a:rPr lang="sr-Latn-ME" sz="1200" dirty="0" smtClean="0">
                <a:solidFill>
                  <a:schemeClr val="tx2">
                    <a:lumMod val="75000"/>
                  </a:schemeClr>
                </a:solidFill>
              </a:rPr>
              <a:t> 0 of port 1</a:t>
            </a:r>
            <a:endParaRPr lang="sr-Latn-CS" sz="1200" dirty="0">
              <a:solidFill>
                <a:schemeClr val="tx2">
                  <a:lumMod val="75000"/>
                </a:schemeClr>
              </a:solidFill>
            </a:endParaRPr>
          </a:p>
        </p:txBody>
      </p:sp>
      <p:sp>
        <p:nvSpPr>
          <p:cNvPr id="74" name="Rectangle 73"/>
          <p:cNvSpPr/>
          <p:nvPr/>
        </p:nvSpPr>
        <p:spPr>
          <a:xfrm>
            <a:off x="7080552" y="3989125"/>
            <a:ext cx="1259632"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CS" sz="1200" dirty="0" smtClean="0">
                <a:solidFill>
                  <a:schemeClr val="tx2">
                    <a:lumMod val="75000"/>
                  </a:schemeClr>
                </a:solidFill>
              </a:rPr>
              <a:t> </a:t>
            </a:r>
            <a:r>
              <a:rPr lang="sr-Latn-CS" sz="1200" dirty="0">
                <a:solidFill>
                  <a:schemeClr val="tx2">
                    <a:lumMod val="75000"/>
                  </a:schemeClr>
                </a:solidFill>
              </a:rPr>
              <a:t>G</a:t>
            </a:r>
            <a:r>
              <a:rPr lang="sr-Latn-CS" sz="1200" dirty="0" smtClean="0">
                <a:solidFill>
                  <a:schemeClr val="tx2">
                    <a:lumMod val="75000"/>
                  </a:schemeClr>
                </a:solidFill>
              </a:rPr>
              <a:t>o to buffer 0 on port 2</a:t>
            </a:r>
            <a:endParaRPr lang="sr-Latn-CS" sz="1200" dirty="0">
              <a:solidFill>
                <a:schemeClr val="tx2">
                  <a:lumMod val="75000"/>
                </a:schemeClr>
              </a:solidFill>
            </a:endParaRPr>
          </a:p>
        </p:txBody>
      </p:sp>
      <p:pic>
        <p:nvPicPr>
          <p:cNvPr id="75" name="Picture 1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20762029">
            <a:off x="4087084" y="1494123"/>
            <a:ext cx="244475" cy="28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6" name="Picture 1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3629688">
            <a:off x="3182423" y="4239026"/>
            <a:ext cx="244475" cy="28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7" name="Picture 1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7260000">
            <a:off x="5198647" y="4239025"/>
            <a:ext cx="244475" cy="28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8" name="Rectangle 77"/>
          <p:cNvSpPr/>
          <p:nvPr/>
        </p:nvSpPr>
        <p:spPr>
          <a:xfrm rot="15360000">
            <a:off x="3378086" y="4923640"/>
            <a:ext cx="248328" cy="1320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ME"/>
          </a:p>
        </p:txBody>
      </p:sp>
      <p:sp>
        <p:nvSpPr>
          <p:cNvPr id="79" name="Rectangle 78"/>
          <p:cNvSpPr/>
          <p:nvPr/>
        </p:nvSpPr>
        <p:spPr>
          <a:xfrm rot="17340000">
            <a:off x="3306079" y="3987537"/>
            <a:ext cx="248328" cy="1320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ME"/>
          </a:p>
        </p:txBody>
      </p:sp>
      <p:sp>
        <p:nvSpPr>
          <p:cNvPr id="80" name="Rectangle 79"/>
          <p:cNvSpPr/>
          <p:nvPr/>
        </p:nvSpPr>
        <p:spPr>
          <a:xfrm rot="21540000">
            <a:off x="4213093" y="996804"/>
            <a:ext cx="248328" cy="1320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ME"/>
          </a:p>
        </p:txBody>
      </p:sp>
      <p:sp>
        <p:nvSpPr>
          <p:cNvPr id="81" name="Rounded Rectangular Callout 80"/>
          <p:cNvSpPr/>
          <p:nvPr/>
        </p:nvSpPr>
        <p:spPr>
          <a:xfrm>
            <a:off x="500892" y="233307"/>
            <a:ext cx="2664296" cy="1872208"/>
          </a:xfrm>
          <a:prstGeom prst="wedgeRoundRectCallout">
            <a:avLst>
              <a:gd name="adj1" fmla="val 69316"/>
              <a:gd name="adj2" fmla="val 259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ME" sz="1600" dirty="0" smtClean="0"/>
              <a:t>Priority flow! Delete best-effort entries from the flow tables! </a:t>
            </a:r>
          </a:p>
          <a:p>
            <a:pPr algn="ctr"/>
            <a:r>
              <a:rPr lang="sr-Latn-ME" sz="1600" dirty="0" smtClean="0"/>
              <a:t>Create new buffers on the route:  switch 1 – switch 2 and send priority packets to them</a:t>
            </a:r>
            <a:endParaRPr lang="sr-Latn-CS" sz="1600" dirty="0"/>
          </a:p>
        </p:txBody>
      </p:sp>
      <p:sp>
        <p:nvSpPr>
          <p:cNvPr id="82" name="Rectangle 81"/>
          <p:cNvSpPr/>
          <p:nvPr/>
        </p:nvSpPr>
        <p:spPr>
          <a:xfrm rot="6554600">
            <a:off x="4107322" y="1469796"/>
            <a:ext cx="248328" cy="1320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ME"/>
          </a:p>
        </p:txBody>
      </p:sp>
      <p:sp>
        <p:nvSpPr>
          <p:cNvPr id="83" name="Rectangle 82"/>
          <p:cNvSpPr/>
          <p:nvPr/>
        </p:nvSpPr>
        <p:spPr>
          <a:xfrm>
            <a:off x="420320" y="4349165"/>
            <a:ext cx="1259632"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ME" sz="1200" dirty="0" smtClean="0">
                <a:solidFill>
                  <a:schemeClr val="tx2">
                    <a:lumMod val="75000"/>
                  </a:schemeClr>
                </a:solidFill>
              </a:rPr>
              <a:t>8.8.8.2 – 8.8.8.5</a:t>
            </a:r>
            <a:endParaRPr lang="sr-Latn-CS" sz="1200" dirty="0">
              <a:solidFill>
                <a:schemeClr val="tx2">
                  <a:lumMod val="75000"/>
                </a:schemeClr>
              </a:solidFill>
            </a:endParaRPr>
          </a:p>
        </p:txBody>
      </p:sp>
      <p:sp>
        <p:nvSpPr>
          <p:cNvPr id="84" name="Rectangle 83"/>
          <p:cNvSpPr/>
          <p:nvPr/>
        </p:nvSpPr>
        <p:spPr>
          <a:xfrm>
            <a:off x="1679952" y="4349165"/>
            <a:ext cx="1259632"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CS" sz="1200" dirty="0" smtClean="0">
                <a:solidFill>
                  <a:schemeClr val="tx2">
                    <a:lumMod val="75000"/>
                  </a:schemeClr>
                </a:solidFill>
              </a:rPr>
              <a:t>Go to buffer 1 of port 1</a:t>
            </a:r>
            <a:endParaRPr lang="sr-Latn-CS" sz="1200" dirty="0">
              <a:solidFill>
                <a:schemeClr val="tx2">
                  <a:lumMod val="75000"/>
                </a:schemeClr>
              </a:solidFill>
            </a:endParaRPr>
          </a:p>
        </p:txBody>
      </p:sp>
      <p:sp>
        <p:nvSpPr>
          <p:cNvPr id="85" name="Rectangle 84"/>
          <p:cNvSpPr/>
          <p:nvPr/>
        </p:nvSpPr>
        <p:spPr>
          <a:xfrm>
            <a:off x="5784408" y="4349165"/>
            <a:ext cx="1259632"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ME" sz="1200" dirty="0" smtClean="0">
                <a:solidFill>
                  <a:schemeClr val="tx2">
                    <a:lumMod val="75000"/>
                  </a:schemeClr>
                </a:solidFill>
              </a:rPr>
              <a:t>8.8.8.2 – 8.8.8.5</a:t>
            </a:r>
            <a:endParaRPr lang="sr-Latn-CS" sz="1200" dirty="0">
              <a:solidFill>
                <a:schemeClr val="tx2">
                  <a:lumMod val="75000"/>
                </a:schemeClr>
              </a:solidFill>
            </a:endParaRPr>
          </a:p>
        </p:txBody>
      </p:sp>
      <p:sp>
        <p:nvSpPr>
          <p:cNvPr id="86" name="Rectangle 85"/>
          <p:cNvSpPr/>
          <p:nvPr/>
        </p:nvSpPr>
        <p:spPr>
          <a:xfrm>
            <a:off x="7080552" y="4349165"/>
            <a:ext cx="1259632"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CS" sz="1200" dirty="0" smtClean="0">
                <a:solidFill>
                  <a:schemeClr val="tx2">
                    <a:lumMod val="75000"/>
                  </a:schemeClr>
                </a:solidFill>
              </a:rPr>
              <a:t> </a:t>
            </a:r>
            <a:r>
              <a:rPr lang="sr-Latn-CS" sz="1200" dirty="0">
                <a:solidFill>
                  <a:schemeClr val="tx2">
                    <a:lumMod val="75000"/>
                  </a:schemeClr>
                </a:solidFill>
              </a:rPr>
              <a:t>G</a:t>
            </a:r>
            <a:r>
              <a:rPr lang="sr-Latn-CS" sz="1200" dirty="0" smtClean="0">
                <a:solidFill>
                  <a:schemeClr val="tx2">
                    <a:lumMod val="75000"/>
                  </a:schemeClr>
                </a:solidFill>
              </a:rPr>
              <a:t>o to </a:t>
            </a:r>
            <a:r>
              <a:rPr lang="sr-Latn-ME" sz="1200" dirty="0" smtClean="0">
                <a:solidFill>
                  <a:schemeClr val="tx2">
                    <a:lumMod val="75000"/>
                  </a:schemeClr>
                </a:solidFill>
              </a:rPr>
              <a:t>bafer 1 of port 1</a:t>
            </a:r>
            <a:endParaRPr lang="sr-Latn-CS" sz="1200" dirty="0">
              <a:solidFill>
                <a:schemeClr val="tx2">
                  <a:lumMod val="75000"/>
                </a:schemeClr>
              </a:solidFill>
            </a:endParaRPr>
          </a:p>
        </p:txBody>
      </p:sp>
      <p:sp>
        <p:nvSpPr>
          <p:cNvPr id="87" name="Rectangle 86"/>
          <p:cNvSpPr/>
          <p:nvPr/>
        </p:nvSpPr>
        <p:spPr>
          <a:xfrm>
            <a:off x="3336136" y="4133141"/>
            <a:ext cx="216024" cy="1440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sp>
        <p:nvSpPr>
          <p:cNvPr id="88" name="Rectangle 87"/>
          <p:cNvSpPr/>
          <p:nvPr/>
        </p:nvSpPr>
        <p:spPr>
          <a:xfrm rot="6660000">
            <a:off x="4918233" y="4331793"/>
            <a:ext cx="216024" cy="1440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sp>
        <p:nvSpPr>
          <p:cNvPr id="89" name="TextBox 88"/>
          <p:cNvSpPr txBox="1"/>
          <p:nvPr/>
        </p:nvSpPr>
        <p:spPr>
          <a:xfrm>
            <a:off x="3552160" y="4277157"/>
            <a:ext cx="504056" cy="276999"/>
          </a:xfrm>
          <a:prstGeom prst="rect">
            <a:avLst/>
          </a:prstGeom>
          <a:noFill/>
        </p:spPr>
        <p:txBody>
          <a:bodyPr wrap="square" rtlCol="0">
            <a:spAutoFit/>
          </a:bodyPr>
          <a:lstStyle/>
          <a:p>
            <a:r>
              <a:rPr lang="sr-Latn-ME" sz="1200" dirty="0" smtClean="0"/>
              <a:t>p.1</a:t>
            </a:r>
            <a:endParaRPr lang="sr-Latn-CS" sz="1200" dirty="0"/>
          </a:p>
        </p:txBody>
      </p:sp>
      <p:sp>
        <p:nvSpPr>
          <p:cNvPr id="90" name="TextBox 89"/>
          <p:cNvSpPr txBox="1"/>
          <p:nvPr/>
        </p:nvSpPr>
        <p:spPr>
          <a:xfrm>
            <a:off x="4560272" y="4565189"/>
            <a:ext cx="504056" cy="276999"/>
          </a:xfrm>
          <a:prstGeom prst="rect">
            <a:avLst/>
          </a:prstGeom>
          <a:noFill/>
        </p:spPr>
        <p:txBody>
          <a:bodyPr wrap="square" rtlCol="0">
            <a:spAutoFit/>
          </a:bodyPr>
          <a:lstStyle/>
          <a:p>
            <a:r>
              <a:rPr lang="sr-Latn-ME" sz="1200" dirty="0" smtClean="0"/>
              <a:t>p.1</a:t>
            </a:r>
            <a:endParaRPr lang="sr-Latn-CS" sz="1200" dirty="0"/>
          </a:p>
        </p:txBody>
      </p:sp>
      <p:sp>
        <p:nvSpPr>
          <p:cNvPr id="91" name="TextBox 90"/>
          <p:cNvSpPr txBox="1"/>
          <p:nvPr/>
        </p:nvSpPr>
        <p:spPr>
          <a:xfrm>
            <a:off x="5352360" y="4565189"/>
            <a:ext cx="504056" cy="276999"/>
          </a:xfrm>
          <a:prstGeom prst="rect">
            <a:avLst/>
          </a:prstGeom>
          <a:noFill/>
        </p:spPr>
        <p:txBody>
          <a:bodyPr wrap="square" rtlCol="0">
            <a:spAutoFit/>
          </a:bodyPr>
          <a:lstStyle/>
          <a:p>
            <a:r>
              <a:rPr lang="sr-Latn-ME" sz="1200" dirty="0" smtClean="0"/>
              <a:t>p.2</a:t>
            </a:r>
            <a:endParaRPr lang="sr-Latn-CS" sz="1200" dirty="0"/>
          </a:p>
        </p:txBody>
      </p:sp>
      <p:sp>
        <p:nvSpPr>
          <p:cNvPr id="99" name="Cloud Callout 98"/>
          <p:cNvSpPr/>
          <p:nvPr/>
        </p:nvSpPr>
        <p:spPr>
          <a:xfrm>
            <a:off x="5868144" y="1642719"/>
            <a:ext cx="2592288" cy="1440160"/>
          </a:xfrm>
          <a:prstGeom prst="cloudCallout">
            <a:avLst>
              <a:gd name="adj1" fmla="val -57087"/>
              <a:gd name="adj2" fmla="val 73082"/>
            </a:avLst>
          </a:prstGeom>
          <a:solidFill>
            <a:srgbClr val="FF0000"/>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ME" dirty="0" smtClean="0"/>
              <a:t>Link capacity 100Mbit/s !!!</a:t>
            </a:r>
            <a:endParaRPr lang="sr-Latn-CS" dirty="0"/>
          </a:p>
        </p:txBody>
      </p:sp>
      <p:sp>
        <p:nvSpPr>
          <p:cNvPr id="147" name="Rounded Rectangular Callout 146"/>
          <p:cNvSpPr/>
          <p:nvPr/>
        </p:nvSpPr>
        <p:spPr>
          <a:xfrm>
            <a:off x="529250" y="230281"/>
            <a:ext cx="2520280" cy="1872208"/>
          </a:xfrm>
          <a:prstGeom prst="wedgeRoundRectCallout">
            <a:avLst>
              <a:gd name="adj1" fmla="val 72339"/>
              <a:gd name="adj2" fmla="val 869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ME" dirty="0" smtClean="0"/>
              <a:t>It is not a priority flow! The shortest route is congested. Go over longer route!</a:t>
            </a:r>
            <a:endParaRPr lang="sr-Latn-CS" dirty="0"/>
          </a:p>
        </p:txBody>
      </p:sp>
      <p:sp>
        <p:nvSpPr>
          <p:cNvPr id="150" name="Rectangle 149"/>
          <p:cNvSpPr/>
          <p:nvPr/>
        </p:nvSpPr>
        <p:spPr>
          <a:xfrm>
            <a:off x="1666579" y="3989125"/>
            <a:ext cx="1259632"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CS" sz="1200" dirty="0" smtClean="0">
                <a:solidFill>
                  <a:schemeClr val="tx2">
                    <a:lumMod val="75000"/>
                  </a:schemeClr>
                </a:solidFill>
              </a:rPr>
              <a:t>Go to buffer</a:t>
            </a:r>
            <a:r>
              <a:rPr lang="sr-Latn-ME" sz="1200" dirty="0" smtClean="0">
                <a:solidFill>
                  <a:schemeClr val="tx2">
                    <a:lumMod val="75000"/>
                  </a:schemeClr>
                </a:solidFill>
              </a:rPr>
              <a:t> 0 of port 2 </a:t>
            </a:r>
            <a:endParaRPr lang="sr-Latn-CS" sz="1200" dirty="0">
              <a:solidFill>
                <a:schemeClr val="tx2">
                  <a:lumMod val="75000"/>
                </a:schemeClr>
              </a:solidFill>
            </a:endParaRPr>
          </a:p>
        </p:txBody>
      </p:sp>
      <p:pic>
        <p:nvPicPr>
          <p:cNvPr id="153" name="Picture 1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174957">
            <a:off x="3410175" y="4052858"/>
            <a:ext cx="244475" cy="28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3" name="Rectangle 92"/>
          <p:cNvSpPr/>
          <p:nvPr/>
        </p:nvSpPr>
        <p:spPr>
          <a:xfrm>
            <a:off x="5220072" y="2794847"/>
            <a:ext cx="144016" cy="216024"/>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sp>
        <p:nvSpPr>
          <p:cNvPr id="95" name="TextBox 94"/>
          <p:cNvSpPr txBox="1"/>
          <p:nvPr/>
        </p:nvSpPr>
        <p:spPr>
          <a:xfrm>
            <a:off x="3563888" y="3874967"/>
            <a:ext cx="504056" cy="276999"/>
          </a:xfrm>
          <a:prstGeom prst="rect">
            <a:avLst/>
          </a:prstGeom>
          <a:noFill/>
        </p:spPr>
        <p:txBody>
          <a:bodyPr wrap="square" rtlCol="0">
            <a:spAutoFit/>
          </a:bodyPr>
          <a:lstStyle/>
          <a:p>
            <a:r>
              <a:rPr lang="sr-Latn-ME" sz="1200" smtClean="0"/>
              <a:t>p.2</a:t>
            </a:r>
            <a:endParaRPr lang="sr-Latn-CS" sz="1200" dirty="0"/>
          </a:p>
        </p:txBody>
      </p:sp>
      <p:sp>
        <p:nvSpPr>
          <p:cNvPr id="92" name="Rectangle 91"/>
          <p:cNvSpPr/>
          <p:nvPr/>
        </p:nvSpPr>
        <p:spPr>
          <a:xfrm rot="2884886">
            <a:off x="4345713" y="1542792"/>
            <a:ext cx="991296" cy="221066"/>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sr-Latn-CS" sz="1400" dirty="0" smtClean="0"/>
              <a:t>Instruction</a:t>
            </a:r>
            <a:endParaRPr lang="sr-Latn-CS" sz="1400" dirty="0"/>
          </a:p>
        </p:txBody>
      </p:sp>
    </p:spTree>
    <p:extLst>
      <p:ext uri="{BB962C8B-B14F-4D97-AF65-F5344CB8AC3E}">
        <p14:creationId xmlns:p14="http://schemas.microsoft.com/office/powerpoint/2010/main" val="3190432753"/>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1000" tmFilter="0, 0; .2, .5; .8, .5; 1, 0"/>
                                        <p:tgtEl>
                                          <p:spTgt spid="47"/>
                                        </p:tgtEl>
                                      </p:cBhvr>
                                    </p:animEffect>
                                    <p:animScale>
                                      <p:cBhvr>
                                        <p:cTn id="7" dur="500" autoRev="1" fill="hold"/>
                                        <p:tgtEl>
                                          <p:spTgt spid="47"/>
                                        </p:tgtEl>
                                      </p:cBhvr>
                                      <p:by x="105000" y="105000"/>
                                    </p:animScale>
                                  </p:childTnLst>
                                </p:cTn>
                              </p:par>
                              <p:par>
                                <p:cTn id="8" presetID="26" presetClass="emph" presetSubtype="0" repeatCount="indefinite" fill="hold" nodeType="withEffect">
                                  <p:stCondLst>
                                    <p:cond delay="0"/>
                                  </p:stCondLst>
                                  <p:childTnLst>
                                    <p:animEffect transition="out" filter="fade">
                                      <p:cBhvr>
                                        <p:cTn id="9" dur="1000" tmFilter="0, 0; .2, .5; .8, .5; 1, 0"/>
                                        <p:tgtEl>
                                          <p:spTgt spid="48"/>
                                        </p:tgtEl>
                                      </p:cBhvr>
                                    </p:animEffect>
                                    <p:animScale>
                                      <p:cBhvr>
                                        <p:cTn id="10" dur="500" autoRev="1" fill="hold"/>
                                        <p:tgtEl>
                                          <p:spTgt spid="48"/>
                                        </p:tgtEl>
                                      </p:cBhvr>
                                      <p:by x="105000" y="105000"/>
                                    </p:animScale>
                                  </p:childTnLst>
                                </p:cTn>
                              </p:par>
                              <p:par>
                                <p:cTn id="11" presetID="26" presetClass="emph" presetSubtype="0" repeatCount="indefinite" fill="hold" nodeType="withEffect">
                                  <p:stCondLst>
                                    <p:cond delay="0"/>
                                  </p:stCondLst>
                                  <p:childTnLst>
                                    <p:animEffect transition="out" filter="fade">
                                      <p:cBhvr>
                                        <p:cTn id="12" dur="1000" tmFilter="0, 0; .2, .5; .8, .5; 1, 0"/>
                                        <p:tgtEl>
                                          <p:spTgt spid="49"/>
                                        </p:tgtEl>
                                      </p:cBhvr>
                                    </p:animEffect>
                                    <p:animScale>
                                      <p:cBhvr>
                                        <p:cTn id="13" dur="500" autoRev="1" fill="hold"/>
                                        <p:tgtEl>
                                          <p:spTgt spid="49"/>
                                        </p:tgtEl>
                                      </p:cBhvr>
                                      <p:by x="105000" y="105000"/>
                                    </p:animScale>
                                  </p:childTnLst>
                                </p:cTn>
                              </p:par>
                              <p:par>
                                <p:cTn id="14" presetID="26" presetClass="emph" presetSubtype="0" repeatCount="indefinite" fill="hold" nodeType="withEffect">
                                  <p:stCondLst>
                                    <p:cond delay="0"/>
                                  </p:stCondLst>
                                  <p:childTnLst>
                                    <p:animEffect transition="out" filter="fade">
                                      <p:cBhvr>
                                        <p:cTn id="15" dur="1000" tmFilter="0, 0; .2, .5; .8, .5; 1, 0"/>
                                        <p:tgtEl>
                                          <p:spTgt spid="50"/>
                                        </p:tgtEl>
                                      </p:cBhvr>
                                    </p:animEffect>
                                    <p:animScale>
                                      <p:cBhvr>
                                        <p:cTn id="16" dur="500" autoRev="1" fill="hold"/>
                                        <p:tgtEl>
                                          <p:spTgt spid="50"/>
                                        </p:tgtEl>
                                      </p:cBhvr>
                                      <p:by x="105000" y="105000"/>
                                    </p:animScale>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2" nodeType="clickEffect">
                                  <p:stCondLst>
                                    <p:cond delay="0"/>
                                  </p:stCondLst>
                                  <p:childTnLst>
                                    <p:set>
                                      <p:cBhvr>
                                        <p:cTn id="36" dur="1" fill="hold">
                                          <p:stCondLst>
                                            <p:cond delay="0"/>
                                          </p:stCondLst>
                                        </p:cTn>
                                        <p:tgtEl>
                                          <p:spTgt spid="60"/>
                                        </p:tgtEl>
                                        <p:attrNameLst>
                                          <p:attrName>style.visibility</p:attrName>
                                        </p:attrNameLst>
                                      </p:cBhvr>
                                      <p:to>
                                        <p:strVal val="visible"/>
                                      </p:to>
                                    </p:set>
                                  </p:childTnLst>
                                </p:cTn>
                              </p:par>
                              <p:par>
                                <p:cTn id="37" presetID="42" presetClass="path" presetSubtype="0" accel="50000" decel="50000" fill="hold" nodeType="withEffect">
                                  <p:stCondLst>
                                    <p:cond delay="0"/>
                                  </p:stCondLst>
                                  <p:childTnLst>
                                    <p:animMotion origin="layout" path="M -2.77778E-7 4.24242E-6 L 0.02361 -0.04812 " pathEditMode="relative" rAng="0" ptsTypes="AA">
                                      <p:cBhvr>
                                        <p:cTn id="38" dur="2000" fill="hold"/>
                                        <p:tgtEl>
                                          <p:spTgt spid="60"/>
                                        </p:tgtEl>
                                        <p:attrNameLst>
                                          <p:attrName>ppt_x</p:attrName>
                                          <p:attrName>ppt_y</p:attrName>
                                        </p:attrNameLst>
                                      </p:cBhvr>
                                      <p:rCtr x="1181" y="-2406"/>
                                    </p:animMotion>
                                  </p:childTnLst>
                                  <p:subTnLst>
                                    <p:set>
                                      <p:cBhvr override="childStyle">
                                        <p:cTn dur="1" fill="hold" display="0" masterRel="sameClick" afterEffect="1">
                                          <p:stCondLst>
                                            <p:cond evt="end" delay="0">
                                              <p:tn val="37"/>
                                            </p:cond>
                                          </p:stCondLst>
                                        </p:cTn>
                                        <p:tgtEl>
                                          <p:spTgt spid="60"/>
                                        </p:tgtEl>
                                        <p:attrNameLst>
                                          <p:attrName>style.visibility</p:attrName>
                                        </p:attrNameLst>
                                      </p:cBhvr>
                                      <p:to>
                                        <p:strVal val="hidden"/>
                                      </p:to>
                                    </p:set>
                                  </p:subTnLst>
                                </p:cTn>
                              </p:par>
                            </p:childTnLst>
                          </p:cTn>
                        </p:par>
                        <p:par>
                          <p:cTn id="39" fill="hold">
                            <p:stCondLst>
                              <p:cond delay="2000"/>
                            </p:stCondLst>
                            <p:childTnLst>
                              <p:par>
                                <p:cTn id="40" presetID="1" presetClass="entr" presetSubtype="0" fill="hold" nodeType="afterEffect">
                                  <p:stCondLst>
                                    <p:cond delay="0"/>
                                  </p:stCondLst>
                                  <p:childTnLst>
                                    <p:set>
                                      <p:cBhvr>
                                        <p:cTn id="41" dur="1" fill="hold">
                                          <p:stCondLst>
                                            <p:cond delay="0"/>
                                          </p:stCondLst>
                                        </p:cTn>
                                        <p:tgtEl>
                                          <p:spTgt spid="61"/>
                                        </p:tgtEl>
                                        <p:attrNameLst>
                                          <p:attrName>style.visibility</p:attrName>
                                        </p:attrNameLst>
                                      </p:cBhvr>
                                      <p:to>
                                        <p:strVal val="visible"/>
                                      </p:to>
                                    </p:set>
                                  </p:childTnLst>
                                  <p:subTnLst>
                                    <p:set>
                                      <p:cBhvr override="childStyle">
                                        <p:cTn dur="1" fill="hold" display="0" masterRel="nextClick" afterEffect="1"/>
                                        <p:tgtEl>
                                          <p:spTgt spid="61"/>
                                        </p:tgtEl>
                                        <p:attrNameLst>
                                          <p:attrName>style.visibility</p:attrName>
                                        </p:attrNameLst>
                                      </p:cBhvr>
                                      <p:to>
                                        <p:strVal val="hidden"/>
                                      </p:to>
                                    </p:set>
                                  </p:subTnLst>
                                </p:cTn>
                              </p:par>
                              <p:par>
                                <p:cTn id="42" presetID="1" presetClass="entr" presetSubtype="0" fill="hold" nodeType="withEffect">
                                  <p:stCondLst>
                                    <p:cond delay="0"/>
                                  </p:stCondLst>
                                  <p:childTnLst>
                                    <p:set>
                                      <p:cBhvr>
                                        <p:cTn id="43" dur="1" fill="hold">
                                          <p:stCondLst>
                                            <p:cond delay="0"/>
                                          </p:stCondLst>
                                        </p:cTn>
                                        <p:tgtEl>
                                          <p:spTgt spid="62"/>
                                        </p:tgtEl>
                                        <p:attrNameLst>
                                          <p:attrName>style.visibility</p:attrName>
                                        </p:attrNameLst>
                                      </p:cBhvr>
                                      <p:to>
                                        <p:strVal val="visible"/>
                                      </p:to>
                                    </p:set>
                                  </p:childTnLst>
                                </p:cTn>
                              </p:par>
                              <p:par>
                                <p:cTn id="44" presetID="1" presetClass="entr" presetSubtype="0" fill="hold" nodeType="withEffect">
                                  <p:stCondLst>
                                    <p:cond delay="0"/>
                                  </p:stCondLst>
                                  <p:childTnLst>
                                    <p:set>
                                      <p:cBhvr>
                                        <p:cTn id="45" dur="1" fill="hold">
                                          <p:stCondLst>
                                            <p:cond delay="0"/>
                                          </p:stCondLst>
                                        </p:cTn>
                                        <p:tgtEl>
                                          <p:spTgt spid="63"/>
                                        </p:tgtEl>
                                        <p:attrNameLst>
                                          <p:attrName>style.visibility</p:attrName>
                                        </p:attrNameLst>
                                      </p:cBhvr>
                                      <p:to>
                                        <p:strVal val="visible"/>
                                      </p:to>
                                    </p:set>
                                  </p:childTnLst>
                                </p:cTn>
                              </p:par>
                              <p:par>
                                <p:cTn id="46" presetID="1" presetClass="entr" presetSubtype="0" fill="hold" nodeType="withEffect">
                                  <p:stCondLst>
                                    <p:cond delay="0"/>
                                  </p:stCondLst>
                                  <p:childTnLst>
                                    <p:set>
                                      <p:cBhvr>
                                        <p:cTn id="47" dur="1" fill="hold">
                                          <p:stCondLst>
                                            <p:cond delay="0"/>
                                          </p:stCondLst>
                                        </p:cTn>
                                        <p:tgtEl>
                                          <p:spTgt spid="70"/>
                                        </p:tgtEl>
                                        <p:attrNameLst>
                                          <p:attrName>style.visibility</p:attrName>
                                        </p:attrNameLst>
                                      </p:cBhvr>
                                      <p:to>
                                        <p:strVal val="visible"/>
                                      </p:to>
                                    </p:set>
                                  </p:childTnLst>
                                </p:cTn>
                              </p:par>
                              <p:par>
                                <p:cTn id="48" presetID="1" presetClass="entr" presetSubtype="0" fill="hold" nodeType="withEffect">
                                  <p:stCondLst>
                                    <p:cond delay="0"/>
                                  </p:stCondLst>
                                  <p:childTnLst>
                                    <p:set>
                                      <p:cBhvr>
                                        <p:cTn id="49" dur="1" fill="hold">
                                          <p:stCondLst>
                                            <p:cond delay="0"/>
                                          </p:stCondLst>
                                        </p:cTn>
                                        <p:tgtEl>
                                          <p:spTgt spid="69"/>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nodeType="clickEffect">
                                  <p:stCondLst>
                                    <p:cond delay="0"/>
                                  </p:stCondLst>
                                  <p:childTnLst>
                                    <p:set>
                                      <p:cBhvr>
                                        <p:cTn id="53" dur="1" fill="hold">
                                          <p:stCondLst>
                                            <p:cond delay="0"/>
                                          </p:stCondLst>
                                        </p:cTn>
                                        <p:tgtEl>
                                          <p:spTgt spid="64"/>
                                        </p:tgtEl>
                                        <p:attrNameLst>
                                          <p:attrName>style.visibility</p:attrName>
                                        </p:attrNameLst>
                                      </p:cBhvr>
                                      <p:to>
                                        <p:strVal val="visible"/>
                                      </p:to>
                                    </p:set>
                                  </p:childTnLst>
                                </p:cTn>
                              </p:par>
                            </p:childTnLst>
                          </p:cTn>
                        </p:par>
                        <p:par>
                          <p:cTn id="54" fill="hold">
                            <p:stCondLst>
                              <p:cond delay="0"/>
                            </p:stCondLst>
                            <p:childTnLst>
                              <p:par>
                                <p:cTn id="55" presetID="42" presetClass="path" presetSubtype="0" accel="50000" decel="50000" fill="hold" nodeType="afterEffect">
                                  <p:stCondLst>
                                    <p:cond delay="0"/>
                                  </p:stCondLst>
                                  <p:childTnLst>
                                    <p:animMotion origin="layout" path="M 2.77778E-6 -2.48439E-6 L 0.06302 -0.31483 " pathEditMode="relative" rAng="0" ptsTypes="AA">
                                      <p:cBhvr>
                                        <p:cTn id="56" dur="2000" fill="hold"/>
                                        <p:tgtEl>
                                          <p:spTgt spid="64"/>
                                        </p:tgtEl>
                                        <p:attrNameLst>
                                          <p:attrName>ppt_x</p:attrName>
                                          <p:attrName>ppt_y</p:attrName>
                                        </p:attrNameLst>
                                      </p:cBhvr>
                                      <p:rCtr x="3142" y="-15753"/>
                                    </p:animMotion>
                                  </p:childTnLst>
                                  <p:subTnLst>
                                    <p:set>
                                      <p:cBhvr override="childStyle">
                                        <p:cTn dur="1" fill="hold" display="0" masterRel="sameClick" afterEffect="1">
                                          <p:stCondLst>
                                            <p:cond evt="end" delay="0">
                                              <p:tn val="55"/>
                                            </p:cond>
                                          </p:stCondLst>
                                        </p:cTn>
                                        <p:tgtEl>
                                          <p:spTgt spid="64"/>
                                        </p:tgtEl>
                                        <p:attrNameLst>
                                          <p:attrName>style.visibility</p:attrName>
                                        </p:attrNameLst>
                                      </p:cBhvr>
                                      <p:to>
                                        <p:strVal val="hidden"/>
                                      </p:to>
                                    </p:set>
                                  </p:subTnLst>
                                </p:cTn>
                              </p:par>
                            </p:childTnLst>
                          </p:cTn>
                        </p:par>
                        <p:par>
                          <p:cTn id="57" fill="hold">
                            <p:stCondLst>
                              <p:cond delay="2000"/>
                            </p:stCondLst>
                            <p:childTnLst>
                              <p:par>
                                <p:cTn id="58" presetID="1" presetClass="entr" presetSubtype="0" fill="hold" nodeType="afterEffect">
                                  <p:stCondLst>
                                    <p:cond delay="0"/>
                                  </p:stCondLst>
                                  <p:childTnLst>
                                    <p:set>
                                      <p:cBhvr>
                                        <p:cTn id="59" dur="1" fill="hold">
                                          <p:stCondLst>
                                            <p:cond delay="0"/>
                                          </p:stCondLst>
                                        </p:cTn>
                                        <p:tgtEl>
                                          <p:spTgt spid="65"/>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grpId="0" nodeType="clickEffect">
                                  <p:stCondLst>
                                    <p:cond delay="0"/>
                                  </p:stCondLst>
                                  <p:iterate type="lt">
                                    <p:tmAbs val="100"/>
                                  </p:iterate>
                                  <p:childTnLst>
                                    <p:set>
                                      <p:cBhvr>
                                        <p:cTn id="63" dur="1" fill="hold">
                                          <p:stCondLst>
                                            <p:cond delay="0"/>
                                          </p:stCondLst>
                                        </p:cTn>
                                        <p:tgtEl>
                                          <p:spTgt spid="66"/>
                                        </p:tgtEl>
                                        <p:attrNameLst>
                                          <p:attrName>style.visibility</p:attrName>
                                        </p:attrNameLst>
                                      </p:cBhvr>
                                      <p:to>
                                        <p:strVal val="visible"/>
                                      </p:to>
                                    </p:set>
                                  </p:childTnLst>
                                  <p:subTnLst>
                                    <p:set>
                                      <p:cBhvr override="childStyle">
                                        <p:cTn dur="1" fill="hold" display="0" masterRel="nextClick" afterEffect="1"/>
                                        <p:tgtEl>
                                          <p:spTgt spid="66"/>
                                        </p:tgtEl>
                                        <p:attrNameLst>
                                          <p:attrName>style.visibility</p:attrName>
                                        </p:attrNameLst>
                                      </p:cBhvr>
                                      <p:to>
                                        <p:strVal val="hidden"/>
                                      </p:to>
                                    </p:set>
                                  </p:subTnLst>
                                </p:cTn>
                              </p:par>
                            </p:childTnLst>
                          </p:cTn>
                        </p:par>
                      </p:childTnLst>
                    </p:cTn>
                  </p:par>
                  <p:par>
                    <p:cTn id="64" fill="hold">
                      <p:stCondLst>
                        <p:cond delay="indefinite"/>
                      </p:stCondLst>
                      <p:childTnLst>
                        <p:par>
                          <p:cTn id="65" fill="hold">
                            <p:stCondLst>
                              <p:cond delay="0"/>
                            </p:stCondLst>
                            <p:childTnLst>
                              <p:par>
                                <p:cTn id="66" presetID="1" presetClass="entr" presetSubtype="0" fill="hold" grpId="0" nodeType="clickEffect">
                                  <p:stCondLst>
                                    <p:cond delay="0"/>
                                  </p:stCondLst>
                                  <p:childTnLst>
                                    <p:set>
                                      <p:cBhvr>
                                        <p:cTn id="67" dur="1" fill="hold">
                                          <p:stCondLst>
                                            <p:cond delay="0"/>
                                          </p:stCondLst>
                                        </p:cTn>
                                        <p:tgtEl>
                                          <p:spTgt spid="67"/>
                                        </p:tgtEl>
                                        <p:attrNameLst>
                                          <p:attrName>style.visibility</p:attrName>
                                        </p:attrNameLst>
                                      </p:cBhvr>
                                      <p:to>
                                        <p:strVal val="visible"/>
                                      </p:to>
                                    </p:set>
                                  </p:childTnLst>
                                  <p:subTnLst>
                                    <p:set>
                                      <p:cBhvr override="childStyle">
                                        <p:cTn dur="1" fill="hold" display="0" masterRel="nextClick" afterEffect="1"/>
                                        <p:tgtEl>
                                          <p:spTgt spid="67"/>
                                        </p:tgtEl>
                                        <p:attrNameLst>
                                          <p:attrName>style.visibility</p:attrName>
                                        </p:attrNameLst>
                                      </p:cBhvr>
                                      <p:to>
                                        <p:strVal val="hidden"/>
                                      </p:to>
                                    </p:set>
                                  </p:subTnLst>
                                </p:cTn>
                              </p:par>
                              <p:par>
                                <p:cTn id="68" presetID="1" presetClass="entr" presetSubtype="0" fill="hold" grpId="4" nodeType="withEffect">
                                  <p:stCondLst>
                                    <p:cond delay="0"/>
                                  </p:stCondLst>
                                  <p:childTnLst>
                                    <p:set>
                                      <p:cBhvr>
                                        <p:cTn id="69" dur="1" fill="hold">
                                          <p:stCondLst>
                                            <p:cond delay="0"/>
                                          </p:stCondLst>
                                        </p:cTn>
                                        <p:tgtEl>
                                          <p:spTgt spid="68"/>
                                        </p:tgtEl>
                                        <p:attrNameLst>
                                          <p:attrName>style.visibility</p:attrName>
                                        </p:attrNameLst>
                                      </p:cBhvr>
                                      <p:to>
                                        <p:strVal val="visible"/>
                                      </p:to>
                                    </p:set>
                                  </p:childTnLst>
                                </p:cTn>
                              </p:par>
                              <p:par>
                                <p:cTn id="70" presetID="0" presetClass="path" presetSubtype="0" accel="50000" decel="50000" fill="hold" grpId="1" nodeType="withEffect">
                                  <p:stCondLst>
                                    <p:cond delay="0"/>
                                  </p:stCondLst>
                                  <p:childTnLst>
                                    <p:animMotion origin="layout" path="M 0 0 L -0.05521 0.24116 " pathEditMode="relative" ptsTypes="AA">
                                      <p:cBhvr>
                                        <p:cTn id="71" dur="1000" fill="hold"/>
                                        <p:tgtEl>
                                          <p:spTgt spid="67"/>
                                        </p:tgtEl>
                                        <p:attrNameLst>
                                          <p:attrName>ppt_x</p:attrName>
                                          <p:attrName>ppt_y</p:attrName>
                                        </p:attrNameLst>
                                      </p:cBhvr>
                                    </p:animMotion>
                                  </p:childTnLst>
                                  <p:subTnLst>
                                    <p:set>
                                      <p:cBhvr override="childStyle">
                                        <p:cTn dur="1" fill="hold" display="0" masterRel="nextClick" afterEffect="1"/>
                                        <p:tgtEl>
                                          <p:spTgt spid="67"/>
                                        </p:tgtEl>
                                        <p:attrNameLst>
                                          <p:attrName>style.visibility</p:attrName>
                                        </p:attrNameLst>
                                      </p:cBhvr>
                                      <p:to>
                                        <p:strVal val="hidden"/>
                                      </p:to>
                                    </p:set>
                                  </p:subTnLst>
                                </p:cTn>
                              </p:par>
                              <p:par>
                                <p:cTn id="72" presetID="0" presetClass="path" presetSubtype="0" accel="50000" decel="50000" fill="hold" grpId="0" nodeType="withEffect">
                                  <p:stCondLst>
                                    <p:cond delay="0"/>
                                  </p:stCondLst>
                                  <p:childTnLst>
                                    <p:animMotion origin="layout" path="M 8.33333E-7 -1.48148E-6 L 0.05694 0.21898 " pathEditMode="relative" rAng="0" ptsTypes="AA">
                                      <p:cBhvr>
                                        <p:cTn id="73" dur="1000" fill="hold"/>
                                        <p:tgtEl>
                                          <p:spTgt spid="68"/>
                                        </p:tgtEl>
                                        <p:attrNameLst>
                                          <p:attrName>ppt_x</p:attrName>
                                          <p:attrName>ppt_y</p:attrName>
                                        </p:attrNameLst>
                                      </p:cBhvr>
                                      <p:rCtr x="28" y="109"/>
                                    </p:animMotion>
                                  </p:childTnLst>
                                  <p:subTnLst>
                                    <p:set>
                                      <p:cBhvr override="childStyle">
                                        <p:cTn dur="1" fill="hold" display="0" masterRel="nextClick" afterEffect="1"/>
                                        <p:tgtEl>
                                          <p:spTgt spid="68"/>
                                        </p:tgtEl>
                                        <p:attrNameLst>
                                          <p:attrName>style.visibility</p:attrName>
                                        </p:attrNameLst>
                                      </p:cBhvr>
                                      <p:to>
                                        <p:strVal val="hidden"/>
                                      </p:to>
                                    </p:set>
                                  </p:subTnLst>
                                </p:cTn>
                              </p:par>
                              <p:par>
                                <p:cTn id="74" presetID="0" presetClass="path" presetSubtype="0" accel="50000" decel="50000" fill="hold" grpId="1" nodeType="withEffect">
                                  <p:stCondLst>
                                    <p:cond delay="0"/>
                                  </p:stCondLst>
                                  <p:childTnLst>
                                    <p:animMotion origin="layout" path="M 2.77778E-6 -1.11111E-6 L 0.06284 0.23102 " pathEditMode="relative" ptsTypes="AA">
                                      <p:cBhvr>
                                        <p:cTn id="75" dur="1000" fill="hold"/>
                                        <p:tgtEl>
                                          <p:spTgt spid="68"/>
                                        </p:tgtEl>
                                        <p:attrNameLst>
                                          <p:attrName>ppt_x</p:attrName>
                                          <p:attrName>ppt_y</p:attrName>
                                        </p:attrNameLst>
                                      </p:cBhvr>
                                    </p:animMotion>
                                  </p:childTnLst>
                                  <p:subTnLst>
                                    <p:set>
                                      <p:cBhvr override="childStyle">
                                        <p:cTn dur="1" fill="hold" display="0" masterRel="nextClick" afterEffect="1"/>
                                        <p:tgtEl>
                                          <p:spTgt spid="68"/>
                                        </p:tgtEl>
                                        <p:attrNameLst>
                                          <p:attrName>style.visibility</p:attrName>
                                        </p:attrNameLst>
                                      </p:cBhvr>
                                      <p:to>
                                        <p:strVal val="hidden"/>
                                      </p:to>
                                    </p:set>
                                  </p:subTnLst>
                                </p:cTn>
                              </p:par>
                            </p:childTnLst>
                          </p:cTn>
                        </p:par>
                      </p:childTnLst>
                    </p:cTn>
                  </p:par>
                  <p:par>
                    <p:cTn id="76" fill="hold">
                      <p:stCondLst>
                        <p:cond delay="indefinite"/>
                      </p:stCondLst>
                      <p:childTnLst>
                        <p:par>
                          <p:cTn id="77" fill="hold">
                            <p:stCondLst>
                              <p:cond delay="0"/>
                            </p:stCondLst>
                            <p:childTnLst>
                              <p:par>
                                <p:cTn id="78" presetID="1" presetClass="entr" presetSubtype="0" fill="hold" grpId="0" nodeType="clickEffect">
                                  <p:stCondLst>
                                    <p:cond delay="0"/>
                                  </p:stCondLst>
                                  <p:childTnLst>
                                    <p:set>
                                      <p:cBhvr>
                                        <p:cTn id="79" dur="1" fill="hold">
                                          <p:stCondLst>
                                            <p:cond delay="0"/>
                                          </p:stCondLst>
                                        </p:cTn>
                                        <p:tgtEl>
                                          <p:spTgt spid="71"/>
                                        </p:tgtEl>
                                        <p:attrNameLst>
                                          <p:attrName>style.visibility</p:attrName>
                                        </p:attrNameLst>
                                      </p:cBhvr>
                                      <p:to>
                                        <p:strVal val="visible"/>
                                      </p:to>
                                    </p:set>
                                  </p:childTnLst>
                                </p:cTn>
                              </p:par>
                              <p:par>
                                <p:cTn id="80" presetID="1" presetClass="entr" presetSubtype="0" fill="hold" grpId="0" nodeType="withEffect">
                                  <p:stCondLst>
                                    <p:cond delay="0"/>
                                  </p:stCondLst>
                                  <p:childTnLst>
                                    <p:set>
                                      <p:cBhvr>
                                        <p:cTn id="81" dur="1" fill="hold">
                                          <p:stCondLst>
                                            <p:cond delay="0"/>
                                          </p:stCondLst>
                                        </p:cTn>
                                        <p:tgtEl>
                                          <p:spTgt spid="73"/>
                                        </p:tgtEl>
                                        <p:attrNameLst>
                                          <p:attrName>style.visibility</p:attrName>
                                        </p:attrNameLst>
                                      </p:cBhvr>
                                      <p:to>
                                        <p:strVal val="visible"/>
                                      </p:to>
                                    </p:set>
                                  </p:childTnLst>
                                </p:cTn>
                              </p:par>
                              <p:par>
                                <p:cTn id="82" presetID="1" presetClass="entr" presetSubtype="0" fill="hold" grpId="0" nodeType="withEffect">
                                  <p:stCondLst>
                                    <p:cond delay="0"/>
                                  </p:stCondLst>
                                  <p:childTnLst>
                                    <p:set>
                                      <p:cBhvr>
                                        <p:cTn id="83" dur="1" fill="hold">
                                          <p:stCondLst>
                                            <p:cond delay="0"/>
                                          </p:stCondLst>
                                        </p:cTn>
                                        <p:tgtEl>
                                          <p:spTgt spid="72"/>
                                        </p:tgtEl>
                                        <p:attrNameLst>
                                          <p:attrName>style.visibility</p:attrName>
                                        </p:attrNameLst>
                                      </p:cBhvr>
                                      <p:to>
                                        <p:strVal val="visible"/>
                                      </p:to>
                                    </p:set>
                                  </p:childTnLst>
                                </p:cTn>
                              </p:par>
                              <p:par>
                                <p:cTn id="84" presetID="1" presetClass="entr" presetSubtype="0" fill="hold" grpId="0" nodeType="withEffect">
                                  <p:stCondLst>
                                    <p:cond delay="0"/>
                                  </p:stCondLst>
                                  <p:childTnLst>
                                    <p:set>
                                      <p:cBhvr>
                                        <p:cTn id="85" dur="1" fill="hold">
                                          <p:stCondLst>
                                            <p:cond delay="0"/>
                                          </p:stCondLst>
                                        </p:cTn>
                                        <p:tgtEl>
                                          <p:spTgt spid="74"/>
                                        </p:tgtEl>
                                        <p:attrNameLst>
                                          <p:attrName>style.visibility</p:attrName>
                                        </p:attrNameLst>
                                      </p:cBhvr>
                                      <p:to>
                                        <p:strVal val="visible"/>
                                      </p:to>
                                    </p:set>
                                  </p:childTnLst>
                                </p:cTn>
                              </p:par>
                            </p:childTnLst>
                          </p:cTn>
                        </p:par>
                      </p:childTnLst>
                    </p:cTn>
                  </p:par>
                  <p:par>
                    <p:cTn id="86" fill="hold">
                      <p:stCondLst>
                        <p:cond delay="indefinite"/>
                      </p:stCondLst>
                      <p:childTnLst>
                        <p:par>
                          <p:cTn id="87" fill="hold">
                            <p:stCondLst>
                              <p:cond delay="0"/>
                            </p:stCondLst>
                            <p:childTnLst>
                              <p:par>
                                <p:cTn id="88" presetID="1" presetClass="exit" presetSubtype="0" fill="hold" nodeType="clickEffect">
                                  <p:stCondLst>
                                    <p:cond delay="0"/>
                                  </p:stCondLst>
                                  <p:childTnLst>
                                    <p:set>
                                      <p:cBhvr>
                                        <p:cTn id="89" dur="1" fill="hold">
                                          <p:stCondLst>
                                            <p:cond delay="0"/>
                                          </p:stCondLst>
                                        </p:cTn>
                                        <p:tgtEl>
                                          <p:spTgt spid="65"/>
                                        </p:tgtEl>
                                        <p:attrNameLst>
                                          <p:attrName>style.visibility</p:attrName>
                                        </p:attrNameLst>
                                      </p:cBhvr>
                                      <p:to>
                                        <p:strVal val="hidden"/>
                                      </p:to>
                                    </p:set>
                                  </p:childTnLst>
                                </p:cTn>
                              </p:par>
                              <p:par>
                                <p:cTn id="90" presetID="1" presetClass="entr" presetSubtype="0" fill="hold" nodeType="withEffect">
                                  <p:stCondLst>
                                    <p:cond delay="0"/>
                                  </p:stCondLst>
                                  <p:childTnLst>
                                    <p:set>
                                      <p:cBhvr>
                                        <p:cTn id="91" dur="1" fill="hold">
                                          <p:stCondLst>
                                            <p:cond delay="0"/>
                                          </p:stCondLst>
                                        </p:cTn>
                                        <p:tgtEl>
                                          <p:spTgt spid="75"/>
                                        </p:tgtEl>
                                        <p:attrNameLst>
                                          <p:attrName>style.visibility</p:attrName>
                                        </p:attrNameLst>
                                      </p:cBhvr>
                                      <p:to>
                                        <p:strVal val="visible"/>
                                      </p:to>
                                    </p:set>
                                  </p:childTnLst>
                                </p:cTn>
                              </p:par>
                              <p:par>
                                <p:cTn id="92" presetID="0" presetClass="path" presetSubtype="0" accel="50000" decel="50000" fill="hold" nodeType="withEffect">
                                  <p:stCondLst>
                                    <p:cond delay="0"/>
                                  </p:stCondLst>
                                  <p:childTnLst>
                                    <p:animMotion origin="layout" path="M 1.66667E-6 5.55556E-6 L -0.08663 0.37802 " pathEditMode="relative" ptsTypes="AA">
                                      <p:cBhvr>
                                        <p:cTn id="93" dur="2000" fill="hold"/>
                                        <p:tgtEl>
                                          <p:spTgt spid="75"/>
                                        </p:tgtEl>
                                        <p:attrNameLst>
                                          <p:attrName>ppt_x</p:attrName>
                                          <p:attrName>ppt_y</p:attrName>
                                        </p:attrNameLst>
                                      </p:cBhvr>
                                    </p:animMotion>
                                  </p:childTnLst>
                                  <p:subTnLst>
                                    <p:set>
                                      <p:cBhvr override="childStyle">
                                        <p:cTn dur="1" fill="hold" display="0" masterRel="sameClick" afterEffect="1">
                                          <p:stCondLst>
                                            <p:cond evt="end" delay="0">
                                              <p:tn val="92"/>
                                            </p:cond>
                                          </p:stCondLst>
                                        </p:cTn>
                                        <p:tgtEl>
                                          <p:spTgt spid="75"/>
                                        </p:tgtEl>
                                        <p:attrNameLst>
                                          <p:attrName>style.visibility</p:attrName>
                                        </p:attrNameLst>
                                      </p:cBhvr>
                                      <p:to>
                                        <p:strVal val="hidden"/>
                                      </p:to>
                                    </p:set>
                                  </p:subTnLst>
                                </p:cTn>
                              </p:par>
                            </p:childTnLst>
                          </p:cTn>
                        </p:par>
                        <p:par>
                          <p:cTn id="94" fill="hold">
                            <p:stCondLst>
                              <p:cond delay="2000"/>
                            </p:stCondLst>
                            <p:childTnLst>
                              <p:par>
                                <p:cTn id="95" presetID="1" presetClass="entr" presetSubtype="0" fill="hold" nodeType="afterEffect">
                                  <p:stCondLst>
                                    <p:cond delay="0"/>
                                  </p:stCondLst>
                                  <p:childTnLst>
                                    <p:set>
                                      <p:cBhvr>
                                        <p:cTn id="96" dur="1" fill="hold">
                                          <p:stCondLst>
                                            <p:cond delay="0"/>
                                          </p:stCondLst>
                                        </p:cTn>
                                        <p:tgtEl>
                                          <p:spTgt spid="76"/>
                                        </p:tgtEl>
                                        <p:attrNameLst>
                                          <p:attrName>style.visibility</p:attrName>
                                        </p:attrNameLst>
                                      </p:cBhvr>
                                      <p:to>
                                        <p:strVal val="visible"/>
                                      </p:to>
                                    </p:set>
                                  </p:childTnLst>
                                  <p:subTnLst>
                                    <p:set>
                                      <p:cBhvr override="childStyle">
                                        <p:cTn dur="1" fill="hold" display="0" masterRel="nextClick" afterEffect="1"/>
                                        <p:tgtEl>
                                          <p:spTgt spid="76"/>
                                        </p:tgtEl>
                                        <p:attrNameLst>
                                          <p:attrName>style.visibility</p:attrName>
                                        </p:attrNameLst>
                                      </p:cBhvr>
                                      <p:to>
                                        <p:strVal val="hidden"/>
                                      </p:to>
                                    </p:set>
                                  </p:subTnLst>
                                </p:cTn>
                              </p:par>
                              <p:par>
                                <p:cTn id="97" presetID="0" presetClass="path" presetSubtype="0" accel="50000" decel="50000" fill="hold" nodeType="withEffect">
                                  <p:stCondLst>
                                    <p:cond delay="0"/>
                                  </p:stCondLst>
                                  <p:childTnLst>
                                    <p:animMotion origin="layout" path="M 7.77778E-6 -3.7037E-7 L 0.14966 -3.7037E-7 " pathEditMode="relative" ptsTypes="AA">
                                      <p:cBhvr>
                                        <p:cTn id="98" dur="2000" fill="hold"/>
                                        <p:tgtEl>
                                          <p:spTgt spid="76"/>
                                        </p:tgtEl>
                                        <p:attrNameLst>
                                          <p:attrName>ppt_x</p:attrName>
                                          <p:attrName>ppt_y</p:attrName>
                                        </p:attrNameLst>
                                      </p:cBhvr>
                                    </p:animMotion>
                                  </p:childTnLst>
                                  <p:subTnLst>
                                    <p:set>
                                      <p:cBhvr override="childStyle">
                                        <p:cTn dur="1" fill="hold" display="0" masterRel="sameClick" afterEffect="1">
                                          <p:stCondLst>
                                            <p:cond evt="end" delay="0">
                                              <p:tn val="97"/>
                                            </p:cond>
                                          </p:stCondLst>
                                        </p:cTn>
                                        <p:tgtEl>
                                          <p:spTgt spid="76"/>
                                        </p:tgtEl>
                                        <p:attrNameLst>
                                          <p:attrName>style.visibility</p:attrName>
                                        </p:attrNameLst>
                                      </p:cBhvr>
                                      <p:to>
                                        <p:strVal val="hidden"/>
                                      </p:to>
                                    </p:set>
                                  </p:subTnLst>
                                </p:cTn>
                              </p:par>
                            </p:childTnLst>
                          </p:cTn>
                        </p:par>
                        <p:par>
                          <p:cTn id="99" fill="hold">
                            <p:stCondLst>
                              <p:cond delay="4000"/>
                            </p:stCondLst>
                            <p:childTnLst>
                              <p:par>
                                <p:cTn id="100" presetID="1" presetClass="entr" presetSubtype="0" fill="hold" nodeType="afterEffect">
                                  <p:stCondLst>
                                    <p:cond delay="0"/>
                                  </p:stCondLst>
                                  <p:childTnLst>
                                    <p:set>
                                      <p:cBhvr>
                                        <p:cTn id="101" dur="1" fill="hold">
                                          <p:stCondLst>
                                            <p:cond delay="0"/>
                                          </p:stCondLst>
                                        </p:cTn>
                                        <p:tgtEl>
                                          <p:spTgt spid="77"/>
                                        </p:tgtEl>
                                        <p:attrNameLst>
                                          <p:attrName>style.visibility</p:attrName>
                                        </p:attrNameLst>
                                      </p:cBhvr>
                                      <p:to>
                                        <p:strVal val="visible"/>
                                      </p:to>
                                    </p:set>
                                  </p:childTnLst>
                                  <p:subTnLst>
                                    <p:set>
                                      <p:cBhvr override="childStyle">
                                        <p:cTn dur="1" fill="hold" display="0" masterRel="nextClick" afterEffect="1"/>
                                        <p:tgtEl>
                                          <p:spTgt spid="77"/>
                                        </p:tgtEl>
                                        <p:attrNameLst>
                                          <p:attrName>style.visibility</p:attrName>
                                        </p:attrNameLst>
                                      </p:cBhvr>
                                      <p:to>
                                        <p:strVal val="hidden"/>
                                      </p:to>
                                    </p:set>
                                  </p:subTnLst>
                                </p:cTn>
                              </p:par>
                              <p:par>
                                <p:cTn id="102" presetID="0" presetClass="path" presetSubtype="0" accel="50000" decel="50000" fill="hold" nodeType="withEffect">
                                  <p:stCondLst>
                                    <p:cond delay="0"/>
                                  </p:stCondLst>
                                  <p:childTnLst>
                                    <p:animMotion origin="layout" path="M 0.01128 0.02685 L 0.03489 0.10046 " pathEditMode="relative" rAng="0" ptsTypes="AA">
                                      <p:cBhvr>
                                        <p:cTn id="103" dur="2000" fill="hold"/>
                                        <p:tgtEl>
                                          <p:spTgt spid="77"/>
                                        </p:tgtEl>
                                        <p:attrNameLst>
                                          <p:attrName>ppt_x</p:attrName>
                                          <p:attrName>ppt_y</p:attrName>
                                        </p:attrNameLst>
                                      </p:cBhvr>
                                      <p:rCtr x="12" y="37"/>
                                    </p:animMotion>
                                  </p:childTnLst>
                                  <p:subTnLst>
                                    <p:set>
                                      <p:cBhvr override="childStyle">
                                        <p:cTn dur="1" fill="hold" display="0" masterRel="sameClick" afterEffect="1">
                                          <p:stCondLst>
                                            <p:cond evt="end" delay="0">
                                              <p:tn val="102"/>
                                            </p:cond>
                                          </p:stCondLst>
                                        </p:cTn>
                                        <p:tgtEl>
                                          <p:spTgt spid="77"/>
                                        </p:tgtEl>
                                        <p:attrNameLst>
                                          <p:attrName>style.visibility</p:attrName>
                                        </p:attrNameLst>
                                      </p:cBhvr>
                                      <p:to>
                                        <p:strVal val="hidden"/>
                                      </p:to>
                                    </p:set>
                                  </p:subTnLst>
                                </p:cTn>
                              </p:par>
                            </p:childTnLst>
                          </p:cTn>
                        </p:par>
                        <p:par>
                          <p:cTn id="104" fill="hold">
                            <p:stCondLst>
                              <p:cond delay="6000"/>
                            </p:stCondLst>
                            <p:childTnLst>
                              <p:par>
                                <p:cTn id="105" presetID="1" presetClass="entr" presetSubtype="0" fill="hold" grpId="0" nodeType="afterEffect">
                                  <p:stCondLst>
                                    <p:cond delay="0"/>
                                  </p:stCondLst>
                                  <p:childTnLst>
                                    <p:set>
                                      <p:cBhvr>
                                        <p:cTn id="106" dur="1" fill="hold">
                                          <p:stCondLst>
                                            <p:cond delay="0"/>
                                          </p:stCondLst>
                                        </p:cTn>
                                        <p:tgtEl>
                                          <p:spTgt spid="60"/>
                                        </p:tgtEl>
                                        <p:attrNameLst>
                                          <p:attrName>style.visibility</p:attrName>
                                        </p:attrNameLst>
                                      </p:cBhvr>
                                      <p:to>
                                        <p:strVal val="visible"/>
                                      </p:to>
                                    </p:set>
                                  </p:childTnLst>
                                </p:cTn>
                              </p:par>
                              <p:par>
                                <p:cTn id="107" presetID="0" presetClass="path" presetSubtype="0" repeatCount="indefinite" accel="50000" decel="50000" fill="hold" grpId="1" nodeType="withEffect">
                                  <p:stCondLst>
                                    <p:cond delay="0"/>
                                  </p:stCondLst>
                                  <p:childTnLst>
                                    <p:animMotion origin="layout" path="M 0 0 L 0.03142 -0.06319 " pathEditMode="relative" ptsTypes="AA">
                                      <p:cBhvr>
                                        <p:cTn id="108" dur="500" fill="hold"/>
                                        <p:tgtEl>
                                          <p:spTgt spid="60"/>
                                        </p:tgtEl>
                                        <p:attrNameLst>
                                          <p:attrName>ppt_x</p:attrName>
                                          <p:attrName>ppt_y</p:attrName>
                                        </p:attrNameLst>
                                      </p:cBhvr>
                                    </p:animMotion>
                                  </p:childTnLst>
                                  <p:subTnLst>
                                    <p:set>
                                      <p:cBhvr override="childStyle">
                                        <p:cTn dur="1" fill="hold" display="0" masterRel="sameClick" afterEffect="1">
                                          <p:stCondLst>
                                            <p:cond evt="end" delay="0">
                                              <p:tn val="107"/>
                                            </p:cond>
                                          </p:stCondLst>
                                        </p:cTn>
                                        <p:tgtEl>
                                          <p:spTgt spid="60"/>
                                        </p:tgtEl>
                                        <p:attrNameLst>
                                          <p:attrName>style.visibility</p:attrName>
                                        </p:attrNameLst>
                                      </p:cBhvr>
                                      <p:to>
                                        <p:strVal val="hidden"/>
                                      </p:to>
                                    </p:set>
                                  </p:subTnLst>
                                </p:cTn>
                              </p:par>
                              <p:par>
                                <p:cTn id="109" presetID="1" presetClass="entr" presetSubtype="0" fill="hold" nodeType="withEffect">
                                  <p:stCondLst>
                                    <p:cond delay="300"/>
                                  </p:stCondLst>
                                  <p:childTnLst>
                                    <p:set>
                                      <p:cBhvr>
                                        <p:cTn id="110" dur="1" fill="hold">
                                          <p:stCondLst>
                                            <p:cond delay="0"/>
                                          </p:stCondLst>
                                        </p:cTn>
                                        <p:tgtEl>
                                          <p:spTgt spid="76"/>
                                        </p:tgtEl>
                                        <p:attrNameLst>
                                          <p:attrName>style.visibility</p:attrName>
                                        </p:attrNameLst>
                                      </p:cBhvr>
                                      <p:to>
                                        <p:strVal val="visible"/>
                                      </p:to>
                                    </p:set>
                                  </p:childTnLst>
                                </p:cTn>
                              </p:par>
                              <p:par>
                                <p:cTn id="111" presetID="0" presetClass="path" presetSubtype="0" repeatCount="indefinite" accel="50000" decel="50000" fill="hold" nodeType="withEffect">
                                  <p:stCondLst>
                                    <p:cond delay="0"/>
                                  </p:stCondLst>
                                  <p:childTnLst>
                                    <p:animMotion origin="layout" path="M 3.88889E-6 -3.7037E-7 L 0.18125 -3.7037E-7 " pathEditMode="relative" ptsTypes="AA">
                                      <p:cBhvr>
                                        <p:cTn id="112" dur="500" fill="hold"/>
                                        <p:tgtEl>
                                          <p:spTgt spid="76"/>
                                        </p:tgtEl>
                                        <p:attrNameLst>
                                          <p:attrName>ppt_x</p:attrName>
                                          <p:attrName>ppt_y</p:attrName>
                                        </p:attrNameLst>
                                      </p:cBhvr>
                                    </p:animMotion>
                                  </p:childTnLst>
                                  <p:subTnLst>
                                    <p:set>
                                      <p:cBhvr override="childStyle">
                                        <p:cTn dur="1" fill="hold" display="0" masterRel="sameClick" afterEffect="1">
                                          <p:stCondLst>
                                            <p:cond evt="end" delay="0">
                                              <p:tn val="111"/>
                                            </p:cond>
                                          </p:stCondLst>
                                        </p:cTn>
                                        <p:tgtEl>
                                          <p:spTgt spid="76"/>
                                        </p:tgtEl>
                                        <p:attrNameLst>
                                          <p:attrName>style.visibility</p:attrName>
                                        </p:attrNameLst>
                                      </p:cBhvr>
                                      <p:to>
                                        <p:strVal val="hidden"/>
                                      </p:to>
                                    </p:set>
                                  </p:subTnLst>
                                </p:cTn>
                              </p:par>
                              <p:par>
                                <p:cTn id="113" presetID="1" presetClass="entr" presetSubtype="0" fill="hold" nodeType="withEffect">
                                  <p:stCondLst>
                                    <p:cond delay="600"/>
                                  </p:stCondLst>
                                  <p:childTnLst>
                                    <p:set>
                                      <p:cBhvr>
                                        <p:cTn id="114" dur="1" fill="hold">
                                          <p:stCondLst>
                                            <p:cond delay="0"/>
                                          </p:stCondLst>
                                        </p:cTn>
                                        <p:tgtEl>
                                          <p:spTgt spid="77"/>
                                        </p:tgtEl>
                                        <p:attrNameLst>
                                          <p:attrName>style.visibility</p:attrName>
                                        </p:attrNameLst>
                                      </p:cBhvr>
                                      <p:to>
                                        <p:strVal val="visible"/>
                                      </p:to>
                                    </p:set>
                                  </p:childTnLst>
                                </p:cTn>
                              </p:par>
                              <p:par>
                                <p:cTn id="115" presetID="0" presetClass="path" presetSubtype="0" repeatCount="indefinite" accel="50000" decel="50000" fill="hold" nodeType="withEffect">
                                  <p:stCondLst>
                                    <p:cond delay="0"/>
                                  </p:stCondLst>
                                  <p:childTnLst>
                                    <p:animMotion origin="layout" path="M -6.11111E-6 -7.03704E-6 L 0.03159 0.09444 " pathEditMode="relative" ptsTypes="AA">
                                      <p:cBhvr>
                                        <p:cTn id="116" dur="500" fill="hold"/>
                                        <p:tgtEl>
                                          <p:spTgt spid="77"/>
                                        </p:tgtEl>
                                        <p:attrNameLst>
                                          <p:attrName>ppt_x</p:attrName>
                                          <p:attrName>ppt_y</p:attrName>
                                        </p:attrNameLst>
                                      </p:cBhvr>
                                    </p:animMotion>
                                  </p:childTnLst>
                                </p:cTn>
                              </p:par>
                            </p:childTnLst>
                          </p:cTn>
                        </p:par>
                      </p:childTnLst>
                    </p:cTn>
                  </p:par>
                  <p:par>
                    <p:cTn id="117" fill="hold">
                      <p:stCondLst>
                        <p:cond delay="indefinite"/>
                      </p:stCondLst>
                      <p:childTnLst>
                        <p:par>
                          <p:cTn id="118" fill="hold">
                            <p:stCondLst>
                              <p:cond delay="0"/>
                            </p:stCondLst>
                            <p:childTnLst>
                              <p:par>
                                <p:cTn id="119" presetID="1" presetClass="entr" presetSubtype="0" fill="hold" grpId="0" nodeType="clickEffect">
                                  <p:stCondLst>
                                    <p:cond delay="0"/>
                                  </p:stCondLst>
                                  <p:childTnLst>
                                    <p:set>
                                      <p:cBhvr>
                                        <p:cTn id="120" dur="1" fill="hold">
                                          <p:stCondLst>
                                            <p:cond delay="0"/>
                                          </p:stCondLst>
                                        </p:cTn>
                                        <p:tgtEl>
                                          <p:spTgt spid="78"/>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0" presetClass="path" presetSubtype="0" accel="50000" decel="50000" fill="hold" grpId="1" nodeType="clickEffect">
                                  <p:stCondLst>
                                    <p:cond delay="0"/>
                                  </p:stCondLst>
                                  <p:childTnLst>
                                    <p:animMotion origin="layout" path="M 0 0 L -0.01563 -0.07361 " pathEditMode="relative" ptsTypes="AA">
                                      <p:cBhvr>
                                        <p:cTn id="124" dur="1000" fill="hold"/>
                                        <p:tgtEl>
                                          <p:spTgt spid="78"/>
                                        </p:tgtEl>
                                        <p:attrNameLst>
                                          <p:attrName>ppt_x</p:attrName>
                                          <p:attrName>ppt_y</p:attrName>
                                        </p:attrNameLst>
                                      </p:cBhvr>
                                    </p:animMotion>
                                  </p:childTnLst>
                                  <p:subTnLst>
                                    <p:set>
                                      <p:cBhvr override="childStyle">
                                        <p:cTn dur="1" fill="hold" display="0" masterRel="nextClick" afterEffect="1"/>
                                        <p:tgtEl>
                                          <p:spTgt spid="78"/>
                                        </p:tgtEl>
                                        <p:attrNameLst>
                                          <p:attrName>style.visibility</p:attrName>
                                        </p:attrNameLst>
                                      </p:cBhvr>
                                      <p:to>
                                        <p:strVal val="hidden"/>
                                      </p:to>
                                    </p:set>
                                  </p:subTnLst>
                                </p:cTn>
                              </p:par>
                            </p:childTnLst>
                          </p:cTn>
                        </p:par>
                        <p:par>
                          <p:cTn id="125" fill="hold">
                            <p:stCondLst>
                              <p:cond delay="1000"/>
                            </p:stCondLst>
                            <p:childTnLst>
                              <p:par>
                                <p:cTn id="126" presetID="1" presetClass="entr" presetSubtype="0" fill="hold" grpId="0" nodeType="afterEffect">
                                  <p:stCondLst>
                                    <p:cond delay="0"/>
                                  </p:stCondLst>
                                  <p:childTnLst>
                                    <p:set>
                                      <p:cBhvr>
                                        <p:cTn id="127" dur="1" fill="hold">
                                          <p:stCondLst>
                                            <p:cond delay="0"/>
                                          </p:stCondLst>
                                        </p:cTn>
                                        <p:tgtEl>
                                          <p:spTgt spid="79"/>
                                        </p:tgtEl>
                                        <p:attrNameLst>
                                          <p:attrName>style.visibility</p:attrName>
                                        </p:attrNameLst>
                                      </p:cBhvr>
                                      <p:to>
                                        <p:strVal val="visible"/>
                                      </p:to>
                                    </p:set>
                                  </p:childTnLst>
                                </p:cTn>
                              </p:par>
                              <p:par>
                                <p:cTn id="128" presetID="0" presetClass="path" presetSubtype="0" accel="50000" decel="50000" fill="hold" grpId="1" nodeType="withEffect">
                                  <p:stCondLst>
                                    <p:cond delay="0"/>
                                  </p:stCondLst>
                                  <p:childTnLst>
                                    <p:animMotion origin="layout" path="M 0 0 L 0.08663 -0.37801 " pathEditMode="relative" ptsTypes="AA">
                                      <p:cBhvr>
                                        <p:cTn id="129" dur="1000" fill="hold"/>
                                        <p:tgtEl>
                                          <p:spTgt spid="79"/>
                                        </p:tgtEl>
                                        <p:attrNameLst>
                                          <p:attrName>ppt_x</p:attrName>
                                          <p:attrName>ppt_y</p:attrName>
                                        </p:attrNameLst>
                                      </p:cBhvr>
                                    </p:animMotion>
                                  </p:childTnLst>
                                  <p:subTnLst>
                                    <p:set>
                                      <p:cBhvr override="childStyle">
                                        <p:cTn dur="1" fill="hold" display="0" masterRel="sameClick" afterEffect="1">
                                          <p:stCondLst>
                                            <p:cond evt="end" delay="0">
                                              <p:tn val="128"/>
                                            </p:cond>
                                          </p:stCondLst>
                                        </p:cTn>
                                        <p:tgtEl>
                                          <p:spTgt spid="79"/>
                                        </p:tgtEl>
                                        <p:attrNameLst>
                                          <p:attrName>style.visibility</p:attrName>
                                        </p:attrNameLst>
                                      </p:cBhvr>
                                      <p:to>
                                        <p:strVal val="hidden"/>
                                      </p:to>
                                    </p:set>
                                  </p:subTnLst>
                                </p:cTn>
                              </p:par>
                            </p:childTnLst>
                          </p:cTn>
                        </p:par>
                        <p:par>
                          <p:cTn id="130" fill="hold">
                            <p:stCondLst>
                              <p:cond delay="2000"/>
                            </p:stCondLst>
                            <p:childTnLst>
                              <p:par>
                                <p:cTn id="131" presetID="1" presetClass="entr" presetSubtype="0" fill="hold" grpId="0" nodeType="afterEffect">
                                  <p:stCondLst>
                                    <p:cond delay="0"/>
                                  </p:stCondLst>
                                  <p:childTnLst>
                                    <p:set>
                                      <p:cBhvr>
                                        <p:cTn id="132" dur="1" fill="hold">
                                          <p:stCondLst>
                                            <p:cond delay="0"/>
                                          </p:stCondLst>
                                        </p:cTn>
                                        <p:tgtEl>
                                          <p:spTgt spid="80"/>
                                        </p:tgtEl>
                                        <p:attrNameLst>
                                          <p:attrName>style.visibility</p:attrName>
                                        </p:attrNameLst>
                                      </p:cBhvr>
                                      <p:to>
                                        <p:strVal val="visible"/>
                                      </p:to>
                                    </p:set>
                                  </p:childTnLst>
                                </p:cTn>
                              </p:par>
                            </p:childTnLst>
                          </p:cTn>
                        </p:par>
                      </p:childTnLst>
                    </p:cTn>
                  </p:par>
                  <p:par>
                    <p:cTn id="133" fill="hold">
                      <p:stCondLst>
                        <p:cond delay="indefinite"/>
                      </p:stCondLst>
                      <p:childTnLst>
                        <p:par>
                          <p:cTn id="134" fill="hold">
                            <p:stCondLst>
                              <p:cond delay="0"/>
                            </p:stCondLst>
                            <p:childTnLst>
                              <p:par>
                                <p:cTn id="135" presetID="1" presetClass="entr" presetSubtype="0" fill="hold" grpId="0" nodeType="clickEffect">
                                  <p:stCondLst>
                                    <p:cond delay="0"/>
                                  </p:stCondLst>
                                  <p:iterate type="lt">
                                    <p:tmAbs val="100"/>
                                  </p:iterate>
                                  <p:childTnLst>
                                    <p:set>
                                      <p:cBhvr>
                                        <p:cTn id="136" dur="1" fill="hold">
                                          <p:stCondLst>
                                            <p:cond delay="0"/>
                                          </p:stCondLst>
                                        </p:cTn>
                                        <p:tgtEl>
                                          <p:spTgt spid="81"/>
                                        </p:tgtEl>
                                        <p:attrNameLst>
                                          <p:attrName>style.visibility</p:attrName>
                                        </p:attrNameLst>
                                      </p:cBhvr>
                                      <p:to>
                                        <p:strVal val="visible"/>
                                      </p:to>
                                    </p:set>
                                  </p:childTnLst>
                                  <p:subTnLst>
                                    <p:set>
                                      <p:cBhvr override="childStyle">
                                        <p:cTn dur="1" fill="hold" display="0" masterRel="nextClick" afterEffect="1"/>
                                        <p:tgtEl>
                                          <p:spTgt spid="81"/>
                                        </p:tgtEl>
                                        <p:attrNameLst>
                                          <p:attrName>style.visibility</p:attrName>
                                        </p:attrNameLst>
                                      </p:cBhvr>
                                      <p:to>
                                        <p:strVal val="hidden"/>
                                      </p:to>
                                    </p:set>
                                  </p:subTnLst>
                                </p:cTn>
                              </p:par>
                            </p:childTnLst>
                          </p:cTn>
                        </p:par>
                      </p:childTnLst>
                    </p:cTn>
                  </p:par>
                  <p:par>
                    <p:cTn id="137" fill="hold">
                      <p:stCondLst>
                        <p:cond delay="indefinite"/>
                      </p:stCondLst>
                      <p:childTnLst>
                        <p:par>
                          <p:cTn id="138" fill="hold">
                            <p:stCondLst>
                              <p:cond delay="0"/>
                            </p:stCondLst>
                            <p:childTnLst>
                              <p:par>
                                <p:cTn id="139" presetID="1" presetClass="entr" presetSubtype="0" fill="hold" grpId="2" nodeType="clickEffect">
                                  <p:stCondLst>
                                    <p:cond delay="0"/>
                                  </p:stCondLst>
                                  <p:childTnLst>
                                    <p:set>
                                      <p:cBhvr>
                                        <p:cTn id="140" dur="1" fill="hold">
                                          <p:stCondLst>
                                            <p:cond delay="0"/>
                                          </p:stCondLst>
                                        </p:cTn>
                                        <p:tgtEl>
                                          <p:spTgt spid="67"/>
                                        </p:tgtEl>
                                        <p:attrNameLst>
                                          <p:attrName>style.visibility</p:attrName>
                                        </p:attrNameLst>
                                      </p:cBhvr>
                                      <p:to>
                                        <p:strVal val="visible"/>
                                      </p:to>
                                    </p:set>
                                  </p:childTnLst>
                                </p:cTn>
                              </p:par>
                              <p:par>
                                <p:cTn id="141" presetID="1" presetClass="entr" presetSubtype="0" fill="hold" grpId="5" nodeType="withEffect">
                                  <p:stCondLst>
                                    <p:cond delay="0"/>
                                  </p:stCondLst>
                                  <p:childTnLst>
                                    <p:set>
                                      <p:cBhvr>
                                        <p:cTn id="142" dur="1" fill="hold">
                                          <p:stCondLst>
                                            <p:cond delay="0"/>
                                          </p:stCondLst>
                                        </p:cTn>
                                        <p:tgtEl>
                                          <p:spTgt spid="68"/>
                                        </p:tgtEl>
                                        <p:attrNameLst>
                                          <p:attrName>style.visibility</p:attrName>
                                        </p:attrNameLst>
                                      </p:cBhvr>
                                      <p:to>
                                        <p:strVal val="visible"/>
                                      </p:to>
                                    </p:set>
                                  </p:childTnLst>
                                </p:cTn>
                              </p:par>
                              <p:par>
                                <p:cTn id="143" presetID="0" presetClass="path" presetSubtype="0" accel="50000" decel="50000" fill="hold" grpId="2" nodeType="withEffect">
                                  <p:stCondLst>
                                    <p:cond delay="0"/>
                                  </p:stCondLst>
                                  <p:childTnLst>
                                    <p:animMotion origin="layout" path="M 2.77778E-6 -1.11111E-6 L 0.06284 0.23102 " pathEditMode="relative" ptsTypes="AA">
                                      <p:cBhvr>
                                        <p:cTn id="144" dur="1000" fill="hold"/>
                                        <p:tgtEl>
                                          <p:spTgt spid="68"/>
                                        </p:tgtEl>
                                        <p:attrNameLst>
                                          <p:attrName>ppt_x</p:attrName>
                                          <p:attrName>ppt_y</p:attrName>
                                        </p:attrNameLst>
                                      </p:cBhvr>
                                    </p:animMotion>
                                  </p:childTnLst>
                                  <p:subTnLst>
                                    <p:set>
                                      <p:cBhvr override="childStyle">
                                        <p:cTn dur="1" fill="hold" display="0" masterRel="nextClick" afterEffect="1"/>
                                        <p:tgtEl>
                                          <p:spTgt spid="68"/>
                                        </p:tgtEl>
                                        <p:attrNameLst>
                                          <p:attrName>style.visibility</p:attrName>
                                        </p:attrNameLst>
                                      </p:cBhvr>
                                      <p:to>
                                        <p:strVal val="hidden"/>
                                      </p:to>
                                    </p:set>
                                  </p:subTnLst>
                                </p:cTn>
                              </p:par>
                              <p:par>
                                <p:cTn id="145" presetID="0" presetClass="path" presetSubtype="0" accel="50000" decel="50000" fill="hold" grpId="3" nodeType="withEffect">
                                  <p:stCondLst>
                                    <p:cond delay="0"/>
                                  </p:stCondLst>
                                  <p:childTnLst>
                                    <p:animMotion origin="layout" path="M 0 0 L -0.05504 0.23102 " pathEditMode="relative" ptsTypes="AA">
                                      <p:cBhvr>
                                        <p:cTn id="146" dur="1000" fill="hold"/>
                                        <p:tgtEl>
                                          <p:spTgt spid="67"/>
                                        </p:tgtEl>
                                        <p:attrNameLst>
                                          <p:attrName>ppt_x</p:attrName>
                                          <p:attrName>ppt_y</p:attrName>
                                        </p:attrNameLst>
                                      </p:cBhvr>
                                    </p:animMotion>
                                  </p:childTnLst>
                                  <p:subTnLst>
                                    <p:set>
                                      <p:cBhvr override="childStyle">
                                        <p:cTn dur="1" fill="hold" display="0" masterRel="nextClick" afterEffect="1"/>
                                        <p:tgtEl>
                                          <p:spTgt spid="67"/>
                                        </p:tgtEl>
                                        <p:attrNameLst>
                                          <p:attrName>style.visibility</p:attrName>
                                        </p:attrNameLst>
                                      </p:cBhvr>
                                      <p:to>
                                        <p:strVal val="hidden"/>
                                      </p:to>
                                    </p:set>
                                  </p:subTnLst>
                                </p:cTn>
                              </p:par>
                            </p:childTnLst>
                          </p:cTn>
                        </p:par>
                      </p:childTnLst>
                    </p:cTn>
                  </p:par>
                  <p:par>
                    <p:cTn id="147" fill="hold">
                      <p:stCondLst>
                        <p:cond delay="indefinite"/>
                      </p:stCondLst>
                      <p:childTnLst>
                        <p:par>
                          <p:cTn id="148" fill="hold">
                            <p:stCondLst>
                              <p:cond delay="0"/>
                            </p:stCondLst>
                            <p:childTnLst>
                              <p:par>
                                <p:cTn id="149" presetID="1" presetClass="entr" presetSubtype="0" fill="hold" grpId="0" nodeType="clickEffect">
                                  <p:stCondLst>
                                    <p:cond delay="0"/>
                                  </p:stCondLst>
                                  <p:childTnLst>
                                    <p:set>
                                      <p:cBhvr>
                                        <p:cTn id="150" dur="1" fill="hold">
                                          <p:stCondLst>
                                            <p:cond delay="0"/>
                                          </p:stCondLst>
                                        </p:cTn>
                                        <p:tgtEl>
                                          <p:spTgt spid="83"/>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84"/>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85"/>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86"/>
                                        </p:tgtEl>
                                        <p:attrNameLst>
                                          <p:attrName>style.visibility</p:attrName>
                                        </p:attrNameLst>
                                      </p:cBhvr>
                                      <p:to>
                                        <p:strVal val="visible"/>
                                      </p:to>
                                    </p:set>
                                  </p:childTnLst>
                                </p:cTn>
                              </p:par>
                              <p:par>
                                <p:cTn id="157" presetID="1" presetClass="exit" presetSubtype="0" fill="hold" grpId="1" nodeType="withEffect">
                                  <p:stCondLst>
                                    <p:cond delay="0"/>
                                  </p:stCondLst>
                                  <p:childTnLst>
                                    <p:set>
                                      <p:cBhvr>
                                        <p:cTn id="158" dur="1" fill="hold">
                                          <p:stCondLst>
                                            <p:cond delay="0"/>
                                          </p:stCondLst>
                                        </p:cTn>
                                        <p:tgtEl>
                                          <p:spTgt spid="71"/>
                                        </p:tgtEl>
                                        <p:attrNameLst>
                                          <p:attrName>style.visibility</p:attrName>
                                        </p:attrNameLst>
                                      </p:cBhvr>
                                      <p:to>
                                        <p:strVal val="hidden"/>
                                      </p:to>
                                    </p:set>
                                  </p:childTnLst>
                                </p:cTn>
                              </p:par>
                              <p:par>
                                <p:cTn id="159" presetID="1" presetClass="exit" presetSubtype="0" fill="hold" grpId="1" nodeType="withEffect">
                                  <p:stCondLst>
                                    <p:cond delay="0"/>
                                  </p:stCondLst>
                                  <p:childTnLst>
                                    <p:set>
                                      <p:cBhvr>
                                        <p:cTn id="160" dur="1" fill="hold">
                                          <p:stCondLst>
                                            <p:cond delay="0"/>
                                          </p:stCondLst>
                                        </p:cTn>
                                        <p:tgtEl>
                                          <p:spTgt spid="73"/>
                                        </p:tgtEl>
                                        <p:attrNameLst>
                                          <p:attrName>style.visibility</p:attrName>
                                        </p:attrNameLst>
                                      </p:cBhvr>
                                      <p:to>
                                        <p:strVal val="hidden"/>
                                      </p:to>
                                    </p:set>
                                  </p:childTnLst>
                                </p:cTn>
                              </p:par>
                              <p:par>
                                <p:cTn id="161" presetID="1" presetClass="exit" presetSubtype="0" fill="hold" grpId="1" nodeType="withEffect">
                                  <p:stCondLst>
                                    <p:cond delay="0"/>
                                  </p:stCondLst>
                                  <p:childTnLst>
                                    <p:set>
                                      <p:cBhvr>
                                        <p:cTn id="162" dur="1" fill="hold">
                                          <p:stCondLst>
                                            <p:cond delay="0"/>
                                          </p:stCondLst>
                                        </p:cTn>
                                        <p:tgtEl>
                                          <p:spTgt spid="72"/>
                                        </p:tgtEl>
                                        <p:attrNameLst>
                                          <p:attrName>style.visibility</p:attrName>
                                        </p:attrNameLst>
                                      </p:cBhvr>
                                      <p:to>
                                        <p:strVal val="hidden"/>
                                      </p:to>
                                    </p:set>
                                  </p:childTnLst>
                                </p:cTn>
                              </p:par>
                              <p:par>
                                <p:cTn id="163" presetID="1" presetClass="exit" presetSubtype="0" fill="hold" grpId="1" nodeType="withEffect">
                                  <p:stCondLst>
                                    <p:cond delay="0"/>
                                  </p:stCondLst>
                                  <p:childTnLst>
                                    <p:set>
                                      <p:cBhvr>
                                        <p:cTn id="164" dur="1" fill="hold">
                                          <p:stCondLst>
                                            <p:cond delay="0"/>
                                          </p:stCondLst>
                                        </p:cTn>
                                        <p:tgtEl>
                                          <p:spTgt spid="74"/>
                                        </p:tgtEl>
                                        <p:attrNameLst>
                                          <p:attrName>style.visibility</p:attrName>
                                        </p:attrNameLst>
                                      </p:cBhvr>
                                      <p:to>
                                        <p:strVal val="hidden"/>
                                      </p:to>
                                    </p:set>
                                  </p:childTnLst>
                                </p:cTn>
                              </p:par>
                              <p:par>
                                <p:cTn id="165" presetID="1" presetClass="exit" presetSubtype="0" fill="hold" nodeType="withEffect">
                                  <p:stCondLst>
                                    <p:cond delay="0"/>
                                  </p:stCondLst>
                                  <p:childTnLst>
                                    <p:set>
                                      <p:cBhvr>
                                        <p:cTn id="166" dur="1" fill="hold">
                                          <p:stCondLst>
                                            <p:cond delay="0"/>
                                          </p:stCondLst>
                                        </p:cTn>
                                        <p:tgtEl>
                                          <p:spTgt spid="76"/>
                                        </p:tgtEl>
                                        <p:attrNameLst>
                                          <p:attrName>style.visibility</p:attrName>
                                        </p:attrNameLst>
                                      </p:cBhvr>
                                      <p:to>
                                        <p:strVal val="hidden"/>
                                      </p:to>
                                    </p:set>
                                  </p:childTnLst>
                                </p:cTn>
                              </p:par>
                              <p:par>
                                <p:cTn id="167" presetID="1" presetClass="exit" presetSubtype="0" fill="hold" nodeType="withEffect">
                                  <p:stCondLst>
                                    <p:cond delay="0"/>
                                  </p:stCondLst>
                                  <p:childTnLst>
                                    <p:set>
                                      <p:cBhvr>
                                        <p:cTn id="168" dur="1" fill="hold">
                                          <p:stCondLst>
                                            <p:cond delay="0"/>
                                          </p:stCondLst>
                                        </p:cTn>
                                        <p:tgtEl>
                                          <p:spTgt spid="77"/>
                                        </p:tgtEl>
                                        <p:attrNameLst>
                                          <p:attrName>style.visibility</p:attrName>
                                        </p:attrNameLst>
                                      </p:cBhvr>
                                      <p:to>
                                        <p:strVal val="hidden"/>
                                      </p:to>
                                    </p:set>
                                  </p:childTnLst>
                                </p:cTn>
                              </p:par>
                              <p:par>
                                <p:cTn id="169" presetID="1" presetClass="exit" presetSubtype="0" fill="hold" grpId="3" nodeType="withEffect">
                                  <p:stCondLst>
                                    <p:cond delay="0"/>
                                  </p:stCondLst>
                                  <p:childTnLst>
                                    <p:set>
                                      <p:cBhvr>
                                        <p:cTn id="170" dur="1" fill="hold">
                                          <p:stCondLst>
                                            <p:cond delay="0"/>
                                          </p:stCondLst>
                                        </p:cTn>
                                        <p:tgtEl>
                                          <p:spTgt spid="60"/>
                                        </p:tgtEl>
                                        <p:attrNameLst>
                                          <p:attrName>style.visibility</p:attrName>
                                        </p:attrNameLst>
                                      </p:cBhvr>
                                      <p:to>
                                        <p:strVal val="hidden"/>
                                      </p:to>
                                    </p:set>
                                  </p:childTnLst>
                                </p:cTn>
                              </p:par>
                              <p:par>
                                <p:cTn id="171" presetID="1" presetClass="entr" presetSubtype="0" fill="hold" grpId="4" nodeType="withEffect">
                                  <p:stCondLst>
                                    <p:cond delay="0"/>
                                  </p:stCondLst>
                                  <p:childTnLst>
                                    <p:set>
                                      <p:cBhvr>
                                        <p:cTn id="172" dur="1" fill="hold">
                                          <p:stCondLst>
                                            <p:cond delay="0"/>
                                          </p:stCondLst>
                                        </p:cTn>
                                        <p:tgtEl>
                                          <p:spTgt spid="60"/>
                                        </p:tgtEl>
                                        <p:attrNameLst>
                                          <p:attrName>style.visibility</p:attrName>
                                        </p:attrNameLst>
                                      </p:cBhvr>
                                      <p:to>
                                        <p:strVal val="visible"/>
                                      </p:to>
                                    </p:set>
                                  </p:childTnLst>
                                </p:cTn>
                              </p:par>
                              <p:par>
                                <p:cTn id="173" presetID="0" presetClass="path" presetSubtype="0" accel="50000" decel="50000" fill="hold" grpId="5" nodeType="withEffect">
                                  <p:stCondLst>
                                    <p:cond delay="0"/>
                                  </p:stCondLst>
                                  <p:childTnLst>
                                    <p:animMotion origin="layout" path="M 0 0 L 0.03924 -0.07338 " pathEditMode="relative" ptsTypes="AA">
                                      <p:cBhvr>
                                        <p:cTn id="174" dur="1000" fill="hold"/>
                                        <p:tgtEl>
                                          <p:spTgt spid="60"/>
                                        </p:tgtEl>
                                        <p:attrNameLst>
                                          <p:attrName>ppt_x</p:attrName>
                                          <p:attrName>ppt_y</p:attrName>
                                        </p:attrNameLst>
                                      </p:cBhvr>
                                    </p:animMotion>
                                  </p:childTnLst>
                                  <p:subTnLst>
                                    <p:set>
                                      <p:cBhvr override="childStyle">
                                        <p:cTn dur="1" fill="hold" display="0" masterRel="sameClick" afterEffect="1">
                                          <p:stCondLst>
                                            <p:cond evt="end" delay="0">
                                              <p:tn val="173"/>
                                            </p:cond>
                                          </p:stCondLst>
                                        </p:cTn>
                                        <p:tgtEl>
                                          <p:spTgt spid="60"/>
                                        </p:tgtEl>
                                        <p:attrNameLst>
                                          <p:attrName>style.visibility</p:attrName>
                                        </p:attrNameLst>
                                      </p:cBhvr>
                                      <p:to>
                                        <p:strVal val="hidden"/>
                                      </p:to>
                                    </p:set>
                                  </p:subTnLst>
                                </p:cTn>
                              </p:par>
                              <p:par>
                                <p:cTn id="175" presetID="1" presetClass="entr" presetSubtype="0" fill="hold" nodeType="withEffect">
                                  <p:stCondLst>
                                    <p:cond delay="0"/>
                                  </p:stCondLst>
                                  <p:childTnLst>
                                    <p:set>
                                      <p:cBhvr>
                                        <p:cTn id="176" dur="1" fill="hold">
                                          <p:stCondLst>
                                            <p:cond delay="0"/>
                                          </p:stCondLst>
                                        </p:cTn>
                                        <p:tgtEl>
                                          <p:spTgt spid="64"/>
                                        </p:tgtEl>
                                        <p:attrNameLst>
                                          <p:attrName>style.visibility</p:attrName>
                                        </p:attrNameLst>
                                      </p:cBhvr>
                                      <p:to>
                                        <p:strVal val="visible"/>
                                      </p:to>
                                    </p:set>
                                  </p:childTnLst>
                                </p:cTn>
                              </p:par>
                              <p:par>
                                <p:cTn id="177" presetID="0" presetClass="path" presetSubtype="0" accel="50000" decel="50000" fill="hold" nodeType="withEffect">
                                  <p:stCondLst>
                                    <p:cond delay="0"/>
                                  </p:stCondLst>
                                  <p:childTnLst>
                                    <p:animMotion origin="layout" path="M 1.94444E-6 1.11111E-6 L 0.07083 -0.32546 " pathEditMode="relative" ptsTypes="AA">
                                      <p:cBhvr>
                                        <p:cTn id="178" dur="1000" fill="hold"/>
                                        <p:tgtEl>
                                          <p:spTgt spid="64"/>
                                        </p:tgtEl>
                                        <p:attrNameLst>
                                          <p:attrName>ppt_x</p:attrName>
                                          <p:attrName>ppt_y</p:attrName>
                                        </p:attrNameLst>
                                      </p:cBhvr>
                                    </p:animMotion>
                                  </p:childTnLst>
                                  <p:subTnLst>
                                    <p:set>
                                      <p:cBhvr override="childStyle">
                                        <p:cTn dur="1" fill="hold" display="0" masterRel="sameClick" afterEffect="1">
                                          <p:stCondLst>
                                            <p:cond evt="end" delay="0">
                                              <p:tn val="177"/>
                                            </p:cond>
                                          </p:stCondLst>
                                        </p:cTn>
                                        <p:tgtEl>
                                          <p:spTgt spid="64"/>
                                        </p:tgtEl>
                                        <p:attrNameLst>
                                          <p:attrName>style.visibility</p:attrName>
                                        </p:attrNameLst>
                                      </p:cBhvr>
                                      <p:to>
                                        <p:strVal val="hidden"/>
                                      </p:to>
                                    </p:set>
                                  </p:subTnLst>
                                </p:cTn>
                              </p:par>
                            </p:childTnLst>
                          </p:cTn>
                        </p:par>
                        <p:par>
                          <p:cTn id="179" fill="hold">
                            <p:stCondLst>
                              <p:cond delay="1000"/>
                            </p:stCondLst>
                            <p:childTnLst>
                              <p:par>
                                <p:cTn id="180" presetID="1" presetClass="entr" presetSubtype="0" fill="hold" nodeType="afterEffect">
                                  <p:stCondLst>
                                    <p:cond delay="0"/>
                                  </p:stCondLst>
                                  <p:childTnLst>
                                    <p:set>
                                      <p:cBhvr>
                                        <p:cTn id="181" dur="1" fill="hold">
                                          <p:stCondLst>
                                            <p:cond delay="0"/>
                                          </p:stCondLst>
                                        </p:cTn>
                                        <p:tgtEl>
                                          <p:spTgt spid="65"/>
                                        </p:tgtEl>
                                        <p:attrNameLst>
                                          <p:attrName>style.visibility</p:attrName>
                                        </p:attrNameLst>
                                      </p:cBhvr>
                                      <p:to>
                                        <p:strVal val="visible"/>
                                      </p:to>
                                    </p:set>
                                  </p:childTnLst>
                                </p:cTn>
                              </p:par>
                            </p:childTnLst>
                          </p:cTn>
                        </p:par>
                        <p:par>
                          <p:cTn id="182" fill="hold">
                            <p:stCondLst>
                              <p:cond delay="1000"/>
                            </p:stCondLst>
                            <p:childTnLst>
                              <p:par>
                                <p:cTn id="183" presetID="1" presetClass="entr" presetSubtype="0" fill="hold" grpId="0" nodeType="afterEffect">
                                  <p:stCondLst>
                                    <p:cond delay="0"/>
                                  </p:stCondLst>
                                  <p:iterate type="lt">
                                    <p:tmAbs val="100"/>
                                  </p:iterate>
                                  <p:childTnLst>
                                    <p:set>
                                      <p:cBhvr>
                                        <p:cTn id="184" dur="1" fill="hold">
                                          <p:stCondLst>
                                            <p:cond delay="0"/>
                                          </p:stCondLst>
                                        </p:cTn>
                                        <p:tgtEl>
                                          <p:spTgt spid="147"/>
                                        </p:tgtEl>
                                        <p:attrNameLst>
                                          <p:attrName>style.visibility</p:attrName>
                                        </p:attrNameLst>
                                      </p:cBhvr>
                                      <p:to>
                                        <p:strVal val="visible"/>
                                      </p:to>
                                    </p:set>
                                  </p:childTnLst>
                                  <p:subTnLst>
                                    <p:set>
                                      <p:cBhvr override="childStyle">
                                        <p:cTn dur="1" fill="hold" display="0" masterRel="nextClick" afterEffect="1"/>
                                        <p:tgtEl>
                                          <p:spTgt spid="147"/>
                                        </p:tgtEl>
                                        <p:attrNameLst>
                                          <p:attrName>style.visibility</p:attrName>
                                        </p:attrNameLst>
                                      </p:cBhvr>
                                      <p:to>
                                        <p:strVal val="hidden"/>
                                      </p:to>
                                    </p:set>
                                  </p:subTnLst>
                                </p:cTn>
                              </p:par>
                            </p:childTnLst>
                          </p:cTn>
                        </p:par>
                      </p:childTnLst>
                    </p:cTn>
                  </p:par>
                  <p:par>
                    <p:cTn id="185" fill="hold">
                      <p:stCondLst>
                        <p:cond delay="indefinite"/>
                      </p:stCondLst>
                      <p:childTnLst>
                        <p:par>
                          <p:cTn id="186" fill="hold">
                            <p:stCondLst>
                              <p:cond delay="0"/>
                            </p:stCondLst>
                            <p:childTnLst>
                              <p:par>
                                <p:cTn id="187" presetID="1" presetClass="entr" presetSubtype="0" fill="hold" grpId="4" nodeType="clickEffect">
                                  <p:stCondLst>
                                    <p:cond delay="0"/>
                                  </p:stCondLst>
                                  <p:childTnLst>
                                    <p:set>
                                      <p:cBhvr>
                                        <p:cTn id="188" dur="1" fill="hold">
                                          <p:stCondLst>
                                            <p:cond delay="0"/>
                                          </p:stCondLst>
                                        </p:cTn>
                                        <p:tgtEl>
                                          <p:spTgt spid="67"/>
                                        </p:tgtEl>
                                        <p:attrNameLst>
                                          <p:attrName>style.visibility</p:attrName>
                                        </p:attrNameLst>
                                      </p:cBhvr>
                                      <p:to>
                                        <p:strVal val="visible"/>
                                      </p:to>
                                    </p:set>
                                  </p:childTnLst>
                                </p:cTn>
                              </p:par>
                              <p:par>
                                <p:cTn id="189" presetID="1" presetClass="entr" presetSubtype="0" fill="hold" grpId="6" nodeType="withEffect">
                                  <p:stCondLst>
                                    <p:cond delay="0"/>
                                  </p:stCondLst>
                                  <p:childTnLst>
                                    <p:set>
                                      <p:cBhvr>
                                        <p:cTn id="190" dur="1" fill="hold">
                                          <p:stCondLst>
                                            <p:cond delay="0"/>
                                          </p:stCondLst>
                                        </p:cTn>
                                        <p:tgtEl>
                                          <p:spTgt spid="68"/>
                                        </p:tgtEl>
                                        <p:attrNameLst>
                                          <p:attrName>style.visibility</p:attrName>
                                        </p:attrNameLst>
                                      </p:cBhvr>
                                      <p:to>
                                        <p:strVal val="visible"/>
                                      </p:to>
                                    </p:set>
                                  </p:childTnLst>
                                </p:cTn>
                              </p:par>
                              <p:par>
                                <p:cTn id="191" presetID="1" presetClass="entr" presetSubtype="0" fill="hold" grpId="0" nodeType="withEffect">
                                  <p:stCondLst>
                                    <p:cond delay="0"/>
                                  </p:stCondLst>
                                  <p:childTnLst>
                                    <p:set>
                                      <p:cBhvr>
                                        <p:cTn id="192" dur="1" fill="hold">
                                          <p:stCondLst>
                                            <p:cond delay="0"/>
                                          </p:stCondLst>
                                        </p:cTn>
                                        <p:tgtEl>
                                          <p:spTgt spid="92"/>
                                        </p:tgtEl>
                                        <p:attrNameLst>
                                          <p:attrName>style.visibility</p:attrName>
                                        </p:attrNameLst>
                                      </p:cBhvr>
                                      <p:to>
                                        <p:strVal val="visible"/>
                                      </p:to>
                                    </p:set>
                                  </p:childTnLst>
                                </p:cTn>
                              </p:par>
                              <p:par>
                                <p:cTn id="193" presetID="0" presetClass="path" presetSubtype="0" accel="50000" decel="50000" fill="hold" grpId="5" nodeType="withEffect">
                                  <p:stCondLst>
                                    <p:cond delay="0"/>
                                  </p:stCondLst>
                                  <p:childTnLst>
                                    <p:animMotion origin="layout" path="M 0 0 L -0.04722 0.2206 " pathEditMode="relative" ptsTypes="AA">
                                      <p:cBhvr>
                                        <p:cTn id="194" dur="1000" fill="hold"/>
                                        <p:tgtEl>
                                          <p:spTgt spid="67"/>
                                        </p:tgtEl>
                                        <p:attrNameLst>
                                          <p:attrName>ppt_x</p:attrName>
                                          <p:attrName>ppt_y</p:attrName>
                                        </p:attrNameLst>
                                      </p:cBhvr>
                                    </p:animMotion>
                                  </p:childTnLst>
                                  <p:subTnLst>
                                    <p:set>
                                      <p:cBhvr override="childStyle">
                                        <p:cTn dur="1" fill="hold" display="0" masterRel="sameClick" afterEffect="1">
                                          <p:stCondLst>
                                            <p:cond evt="end" delay="0">
                                              <p:tn val="193"/>
                                            </p:cond>
                                          </p:stCondLst>
                                        </p:cTn>
                                        <p:tgtEl>
                                          <p:spTgt spid="67"/>
                                        </p:tgtEl>
                                        <p:attrNameLst>
                                          <p:attrName>style.visibility</p:attrName>
                                        </p:attrNameLst>
                                      </p:cBhvr>
                                      <p:to>
                                        <p:strVal val="hidden"/>
                                      </p:to>
                                    </p:set>
                                  </p:subTnLst>
                                </p:cTn>
                              </p:par>
                              <p:par>
                                <p:cTn id="195" presetID="0" presetClass="path" presetSubtype="0" accel="50000" decel="50000" fill="hold" grpId="3" nodeType="withEffect">
                                  <p:stCondLst>
                                    <p:cond delay="0"/>
                                  </p:stCondLst>
                                  <p:childTnLst>
                                    <p:animMotion origin="layout" path="M 2.77778E-6 -1.11111E-6 L 0.06284 0.23102 " pathEditMode="relative" ptsTypes="AA">
                                      <p:cBhvr>
                                        <p:cTn id="196" dur="1000" fill="hold"/>
                                        <p:tgtEl>
                                          <p:spTgt spid="68"/>
                                        </p:tgtEl>
                                        <p:attrNameLst>
                                          <p:attrName>ppt_x</p:attrName>
                                          <p:attrName>ppt_y</p:attrName>
                                        </p:attrNameLst>
                                      </p:cBhvr>
                                    </p:animMotion>
                                  </p:childTnLst>
                                  <p:subTnLst>
                                    <p:set>
                                      <p:cBhvr override="childStyle">
                                        <p:cTn dur="1" fill="hold" display="0" masterRel="sameClick" afterEffect="1">
                                          <p:stCondLst>
                                            <p:cond evt="end" delay="0">
                                              <p:tn val="195"/>
                                            </p:cond>
                                          </p:stCondLst>
                                        </p:cTn>
                                        <p:tgtEl>
                                          <p:spTgt spid="68"/>
                                        </p:tgtEl>
                                        <p:attrNameLst>
                                          <p:attrName>style.visibility</p:attrName>
                                        </p:attrNameLst>
                                      </p:cBhvr>
                                      <p:to>
                                        <p:strVal val="hidden"/>
                                      </p:to>
                                    </p:set>
                                  </p:subTnLst>
                                </p:cTn>
                              </p:par>
                              <p:par>
                                <p:cTn id="197" presetID="0" presetClass="path" presetSubtype="0" accel="50000" decel="50000" fill="hold" grpId="1" nodeType="withEffect">
                                  <p:stCondLst>
                                    <p:cond delay="0"/>
                                  </p:stCondLst>
                                  <p:childTnLst>
                                    <p:animMotion origin="layout" path="M 0 0 L 0.0158 0.02084 " pathEditMode="relative" ptsTypes="AA">
                                      <p:cBhvr>
                                        <p:cTn id="198" dur="500" fill="hold"/>
                                        <p:tgtEl>
                                          <p:spTgt spid="92"/>
                                        </p:tgtEl>
                                        <p:attrNameLst>
                                          <p:attrName>ppt_x</p:attrName>
                                          <p:attrName>ppt_y</p:attrName>
                                        </p:attrNameLst>
                                      </p:cBhvr>
                                    </p:animMotion>
                                  </p:childTnLst>
                                  <p:subTnLst>
                                    <p:set>
                                      <p:cBhvr override="childStyle">
                                        <p:cTn dur="1" fill="hold" display="0" masterRel="sameClick" afterEffect="1">
                                          <p:stCondLst>
                                            <p:cond evt="end" delay="0">
                                              <p:tn val="197"/>
                                            </p:cond>
                                          </p:stCondLst>
                                        </p:cTn>
                                        <p:tgtEl>
                                          <p:spTgt spid="92"/>
                                        </p:tgtEl>
                                        <p:attrNameLst>
                                          <p:attrName>style.visibility</p:attrName>
                                        </p:attrNameLst>
                                      </p:cBhvr>
                                      <p:to>
                                        <p:strVal val="hidden"/>
                                      </p:to>
                                    </p:set>
                                  </p:subTnLst>
                                </p:cTn>
                              </p:par>
                            </p:childTnLst>
                          </p:cTn>
                        </p:par>
                        <p:par>
                          <p:cTn id="199" fill="hold">
                            <p:stCondLst>
                              <p:cond delay="1000"/>
                            </p:stCondLst>
                            <p:childTnLst>
                              <p:par>
                                <p:cTn id="200" presetID="1" presetClass="entr" presetSubtype="0" fill="hold" grpId="2" nodeType="afterEffect">
                                  <p:stCondLst>
                                    <p:cond delay="0"/>
                                  </p:stCondLst>
                                  <p:childTnLst>
                                    <p:set>
                                      <p:cBhvr>
                                        <p:cTn id="201" dur="1" fill="hold">
                                          <p:stCondLst>
                                            <p:cond delay="0"/>
                                          </p:stCondLst>
                                        </p:cTn>
                                        <p:tgtEl>
                                          <p:spTgt spid="71"/>
                                        </p:tgtEl>
                                        <p:attrNameLst>
                                          <p:attrName>style.visibility</p:attrName>
                                        </p:attrNameLst>
                                      </p:cBhvr>
                                      <p:to>
                                        <p:strVal val="visible"/>
                                      </p:to>
                                    </p:set>
                                  </p:childTnLst>
                                </p:cTn>
                              </p:par>
                              <p:par>
                                <p:cTn id="202" presetID="1" presetClass="entr" presetSubtype="0" fill="hold" grpId="0" nodeType="withEffect">
                                  <p:stCondLst>
                                    <p:cond delay="0"/>
                                  </p:stCondLst>
                                  <p:childTnLst>
                                    <p:set>
                                      <p:cBhvr>
                                        <p:cTn id="203" dur="1" fill="hold">
                                          <p:stCondLst>
                                            <p:cond delay="0"/>
                                          </p:stCondLst>
                                        </p:cTn>
                                        <p:tgtEl>
                                          <p:spTgt spid="150"/>
                                        </p:tgtEl>
                                        <p:attrNameLst>
                                          <p:attrName>style.visibility</p:attrName>
                                        </p:attrNameLst>
                                      </p:cBhvr>
                                      <p:to>
                                        <p:strVal val="visible"/>
                                      </p:to>
                                    </p:set>
                                  </p:childTnLst>
                                </p:cTn>
                              </p:par>
                              <p:par>
                                <p:cTn id="204" presetID="1" presetClass="entr" presetSubtype="0" fill="hold" grpId="2" nodeType="withEffect">
                                  <p:stCondLst>
                                    <p:cond delay="0"/>
                                  </p:stCondLst>
                                  <p:childTnLst>
                                    <p:set>
                                      <p:cBhvr>
                                        <p:cTn id="205" dur="1" fill="hold">
                                          <p:stCondLst>
                                            <p:cond delay="0"/>
                                          </p:stCondLst>
                                        </p:cTn>
                                        <p:tgtEl>
                                          <p:spTgt spid="72"/>
                                        </p:tgtEl>
                                        <p:attrNameLst>
                                          <p:attrName>style.visibility</p:attrName>
                                        </p:attrNameLst>
                                      </p:cBhvr>
                                      <p:to>
                                        <p:strVal val="visible"/>
                                      </p:to>
                                    </p:set>
                                  </p:childTnLst>
                                </p:cTn>
                              </p:par>
                              <p:par>
                                <p:cTn id="206" presetID="1" presetClass="entr" presetSubtype="0" fill="hold" grpId="2" nodeType="withEffect">
                                  <p:stCondLst>
                                    <p:cond delay="0"/>
                                  </p:stCondLst>
                                  <p:childTnLst>
                                    <p:set>
                                      <p:cBhvr>
                                        <p:cTn id="207" dur="1" fill="hold">
                                          <p:stCondLst>
                                            <p:cond delay="0"/>
                                          </p:stCondLst>
                                        </p:cTn>
                                        <p:tgtEl>
                                          <p:spTgt spid="74"/>
                                        </p:tgtEl>
                                        <p:attrNameLst>
                                          <p:attrName>style.visibility</p:attrName>
                                        </p:attrNameLst>
                                      </p:cBhvr>
                                      <p:to>
                                        <p:strVal val="visible"/>
                                      </p:to>
                                    </p:set>
                                  </p:childTnLst>
                                </p:cTn>
                              </p:par>
                            </p:childTnLst>
                          </p:cTn>
                        </p:par>
                      </p:childTnLst>
                    </p:cTn>
                  </p:par>
                  <p:par>
                    <p:cTn id="208" fill="hold">
                      <p:stCondLst>
                        <p:cond delay="indefinite"/>
                      </p:stCondLst>
                      <p:childTnLst>
                        <p:par>
                          <p:cTn id="209" fill="hold">
                            <p:stCondLst>
                              <p:cond delay="0"/>
                            </p:stCondLst>
                            <p:childTnLst>
                              <p:par>
                                <p:cTn id="210" presetID="1" presetClass="exit" presetSubtype="0" fill="hold" nodeType="clickEffect">
                                  <p:stCondLst>
                                    <p:cond delay="0"/>
                                  </p:stCondLst>
                                  <p:childTnLst>
                                    <p:set>
                                      <p:cBhvr>
                                        <p:cTn id="211" dur="1" fill="hold">
                                          <p:stCondLst>
                                            <p:cond delay="0"/>
                                          </p:stCondLst>
                                        </p:cTn>
                                        <p:tgtEl>
                                          <p:spTgt spid="65"/>
                                        </p:tgtEl>
                                        <p:attrNameLst>
                                          <p:attrName>style.visibility</p:attrName>
                                        </p:attrNameLst>
                                      </p:cBhvr>
                                      <p:to>
                                        <p:strVal val="hidden"/>
                                      </p:to>
                                    </p:set>
                                  </p:childTnLst>
                                </p:cTn>
                              </p:par>
                              <p:par>
                                <p:cTn id="212" presetID="1" presetClass="entr" presetSubtype="0" fill="hold" nodeType="withEffect">
                                  <p:stCondLst>
                                    <p:cond delay="0"/>
                                  </p:stCondLst>
                                  <p:childTnLst>
                                    <p:set>
                                      <p:cBhvr>
                                        <p:cTn id="213" dur="1" fill="hold">
                                          <p:stCondLst>
                                            <p:cond delay="0"/>
                                          </p:stCondLst>
                                        </p:cTn>
                                        <p:tgtEl>
                                          <p:spTgt spid="75"/>
                                        </p:tgtEl>
                                        <p:attrNameLst>
                                          <p:attrName>style.visibility</p:attrName>
                                        </p:attrNameLst>
                                      </p:cBhvr>
                                      <p:to>
                                        <p:strVal val="visible"/>
                                      </p:to>
                                    </p:set>
                                  </p:childTnLst>
                                </p:cTn>
                              </p:par>
                              <p:par>
                                <p:cTn id="214" presetID="0" presetClass="path" presetSubtype="0" accel="50000" decel="50000" fill="hold" nodeType="withEffect">
                                  <p:stCondLst>
                                    <p:cond delay="0"/>
                                  </p:stCondLst>
                                  <p:childTnLst>
                                    <p:animMotion origin="layout" path="M -3.61111E-6 -2.59259E-6 L -0.08646 0.3463 " pathEditMode="relative" ptsTypes="AA">
                                      <p:cBhvr>
                                        <p:cTn id="215" dur="1000" fill="hold"/>
                                        <p:tgtEl>
                                          <p:spTgt spid="75"/>
                                        </p:tgtEl>
                                        <p:attrNameLst>
                                          <p:attrName>ppt_x</p:attrName>
                                          <p:attrName>ppt_y</p:attrName>
                                        </p:attrNameLst>
                                      </p:cBhvr>
                                    </p:animMotion>
                                  </p:childTnLst>
                                  <p:subTnLst>
                                    <p:set>
                                      <p:cBhvr override="childStyle">
                                        <p:cTn dur="1" fill="hold" display="0" masterRel="sameClick" afterEffect="1">
                                          <p:stCondLst>
                                            <p:cond evt="end" delay="0">
                                              <p:tn val="214"/>
                                            </p:cond>
                                          </p:stCondLst>
                                        </p:cTn>
                                        <p:tgtEl>
                                          <p:spTgt spid="75"/>
                                        </p:tgtEl>
                                        <p:attrNameLst>
                                          <p:attrName>style.visibility</p:attrName>
                                        </p:attrNameLst>
                                      </p:cBhvr>
                                      <p:to>
                                        <p:strVal val="hidden"/>
                                      </p:to>
                                    </p:set>
                                  </p:subTnLst>
                                </p:cTn>
                              </p:par>
                            </p:childTnLst>
                          </p:cTn>
                        </p:par>
                        <p:par>
                          <p:cTn id="216" fill="hold">
                            <p:stCondLst>
                              <p:cond delay="1000"/>
                            </p:stCondLst>
                            <p:childTnLst>
                              <p:par>
                                <p:cTn id="217" presetID="1" presetClass="entr" presetSubtype="0" fill="hold" nodeType="afterEffect">
                                  <p:stCondLst>
                                    <p:cond delay="0"/>
                                  </p:stCondLst>
                                  <p:childTnLst>
                                    <p:set>
                                      <p:cBhvr>
                                        <p:cTn id="218" dur="1" fill="hold">
                                          <p:stCondLst>
                                            <p:cond delay="0"/>
                                          </p:stCondLst>
                                        </p:cTn>
                                        <p:tgtEl>
                                          <p:spTgt spid="153"/>
                                        </p:tgtEl>
                                        <p:attrNameLst>
                                          <p:attrName>style.visibility</p:attrName>
                                        </p:attrNameLst>
                                      </p:cBhvr>
                                      <p:to>
                                        <p:strVal val="visible"/>
                                      </p:to>
                                    </p:set>
                                  </p:childTnLst>
                                </p:cTn>
                              </p:par>
                              <p:par>
                                <p:cTn id="219" presetID="0" presetClass="path" presetSubtype="0" repeatCount="indefinite" accel="50000" decel="50000" fill="hold" nodeType="withEffect">
                                  <p:stCondLst>
                                    <p:cond delay="0"/>
                                  </p:stCondLst>
                                  <p:childTnLst>
                                    <p:animMotion origin="layout" path="M -2.22222E-6 -3.7037E-7 L 0.16545 -0.19954 " pathEditMode="relative" ptsTypes="AA">
                                      <p:cBhvr>
                                        <p:cTn id="220" dur="500" fill="hold"/>
                                        <p:tgtEl>
                                          <p:spTgt spid="153"/>
                                        </p:tgtEl>
                                        <p:attrNameLst>
                                          <p:attrName>ppt_x</p:attrName>
                                          <p:attrName>ppt_y</p:attrName>
                                        </p:attrNameLst>
                                      </p:cBhvr>
                                    </p:animMotion>
                                  </p:childTnLst>
                                  <p:subTnLst>
                                    <p:set>
                                      <p:cBhvr override="childStyle">
                                        <p:cTn dur="1" fill="hold" display="0" masterRel="sameClick" afterEffect="1">
                                          <p:stCondLst>
                                            <p:cond evt="end" delay="0">
                                              <p:tn val="219"/>
                                            </p:cond>
                                          </p:stCondLst>
                                        </p:cTn>
                                        <p:tgtEl>
                                          <p:spTgt spid="153"/>
                                        </p:tgtEl>
                                        <p:attrNameLst>
                                          <p:attrName>style.visibility</p:attrName>
                                        </p:attrNameLst>
                                      </p:cBhvr>
                                      <p:to>
                                        <p:strVal val="hidden"/>
                                      </p:to>
                                    </p:set>
                                  </p:subTnLst>
                                </p:cTn>
                              </p:par>
                              <p:par>
                                <p:cTn id="221" presetID="1" presetClass="entr" presetSubtype="0" fill="hold" grpId="6" nodeType="withEffect">
                                  <p:stCondLst>
                                    <p:cond delay="300"/>
                                  </p:stCondLst>
                                  <p:childTnLst>
                                    <p:set>
                                      <p:cBhvr>
                                        <p:cTn id="222" dur="1" fill="hold">
                                          <p:stCondLst>
                                            <p:cond delay="0"/>
                                          </p:stCondLst>
                                        </p:cTn>
                                        <p:tgtEl>
                                          <p:spTgt spid="60"/>
                                        </p:tgtEl>
                                        <p:attrNameLst>
                                          <p:attrName>style.visibility</p:attrName>
                                        </p:attrNameLst>
                                      </p:cBhvr>
                                      <p:to>
                                        <p:strVal val="visible"/>
                                      </p:to>
                                    </p:set>
                                  </p:childTnLst>
                                </p:cTn>
                              </p:par>
                              <p:par>
                                <p:cTn id="223" presetID="0" presetClass="path" presetSubtype="0" repeatCount="indefinite" accel="50000" decel="50000" fill="hold" grpId="7" nodeType="withEffect">
                                  <p:stCondLst>
                                    <p:cond delay="0"/>
                                  </p:stCondLst>
                                  <p:childTnLst>
                                    <p:animMotion origin="layout" path="M 0 0 L 0.03924 -0.06296 " pathEditMode="relative" ptsTypes="AA">
                                      <p:cBhvr>
                                        <p:cTn id="224" dur="500" fill="hold"/>
                                        <p:tgtEl>
                                          <p:spTgt spid="60"/>
                                        </p:tgtEl>
                                        <p:attrNameLst>
                                          <p:attrName>ppt_x</p:attrName>
                                          <p:attrName>ppt_y</p:attrName>
                                        </p:attrNameLst>
                                      </p:cBhvr>
                                    </p:animMotion>
                                  </p:childTnLst>
                                  <p:subTnLst>
                                    <p:set>
                                      <p:cBhvr override="childStyle">
                                        <p:cTn dur="1" fill="hold" display="0" masterRel="sameClick" afterEffect="1">
                                          <p:stCondLst>
                                            <p:cond evt="end" delay="0">
                                              <p:tn val="223"/>
                                            </p:cond>
                                          </p:stCondLst>
                                        </p:cTn>
                                        <p:tgtEl>
                                          <p:spTgt spid="60"/>
                                        </p:tgtEl>
                                        <p:attrNameLst>
                                          <p:attrName>style.visibility</p:attrName>
                                        </p:attrNameLst>
                                      </p:cBhvr>
                                      <p:to>
                                        <p:strVal val="hidden"/>
                                      </p:to>
                                    </p:set>
                                  </p:subTnLst>
                                </p:cTn>
                              </p:par>
                              <p:par>
                                <p:cTn id="225" presetID="1" presetClass="entr" presetSubtype="0" fill="hold" grpId="0" nodeType="withEffect">
                                  <p:stCondLst>
                                    <p:cond delay="0"/>
                                  </p:stCondLst>
                                  <p:childTnLst>
                                    <p:set>
                                      <p:cBhvr>
                                        <p:cTn id="226" dur="1" fill="hold">
                                          <p:stCondLst>
                                            <p:cond delay="0"/>
                                          </p:stCondLst>
                                        </p:cTn>
                                        <p:tgtEl>
                                          <p:spTgt spid="93"/>
                                        </p:tgtEl>
                                        <p:attrNameLst>
                                          <p:attrName>style.visibility</p:attrName>
                                        </p:attrNameLst>
                                      </p:cBhvr>
                                      <p:to>
                                        <p:strVal val="visible"/>
                                      </p:to>
                                    </p:set>
                                  </p:childTnLst>
                                </p:cTn>
                              </p:par>
                              <p:par>
                                <p:cTn id="227" presetID="0" presetClass="path" presetSubtype="0" repeatCount="indefinite" accel="50000" decel="50000" fill="hold" grpId="1" nodeType="withEffect">
                                  <p:stCondLst>
                                    <p:cond delay="0"/>
                                  </p:stCondLst>
                                  <p:childTnLst>
                                    <p:animMotion origin="layout" path="M 0 0 L 0 0.17847 " pathEditMode="relative" ptsTypes="AA">
                                      <p:cBhvr>
                                        <p:cTn id="228" dur="500" fill="hold"/>
                                        <p:tgtEl>
                                          <p:spTgt spid="93"/>
                                        </p:tgtEl>
                                        <p:attrNameLst>
                                          <p:attrName>ppt_x</p:attrName>
                                          <p:attrName>ppt_y</p:attrName>
                                        </p:attrNameLst>
                                      </p:cBhvr>
                                    </p:animMotion>
                                  </p:childTnLst>
                                </p:cTn>
                              </p:par>
                              <p:par>
                                <p:cTn id="229" presetID="1" presetClass="entr" presetSubtype="0" fill="hold" nodeType="withEffect">
                                  <p:stCondLst>
                                    <p:cond delay="100"/>
                                  </p:stCondLst>
                                  <p:childTnLst>
                                    <p:set>
                                      <p:cBhvr>
                                        <p:cTn id="230" dur="1" fill="hold">
                                          <p:stCondLst>
                                            <p:cond delay="0"/>
                                          </p:stCondLst>
                                        </p:cTn>
                                        <p:tgtEl>
                                          <p:spTgt spid="77"/>
                                        </p:tgtEl>
                                        <p:attrNameLst>
                                          <p:attrName>style.visibility</p:attrName>
                                        </p:attrNameLst>
                                      </p:cBhvr>
                                      <p:to>
                                        <p:strVal val="visible"/>
                                      </p:to>
                                    </p:set>
                                  </p:childTnLst>
                                </p:cTn>
                              </p:par>
                              <p:par>
                                <p:cTn id="231" presetID="0" presetClass="path" presetSubtype="0" repeatCount="indefinite" accel="50000" decel="50000" fill="hold" nodeType="withEffect">
                                  <p:stCondLst>
                                    <p:cond delay="300"/>
                                  </p:stCondLst>
                                  <p:childTnLst>
                                    <p:animMotion origin="layout" path="M -0.00313 -0.00046 L 0.03159 0.09444 " pathEditMode="relative" rAng="0" ptsTypes="AA">
                                      <p:cBhvr>
                                        <p:cTn id="232" dur="500" fill="hold"/>
                                        <p:tgtEl>
                                          <p:spTgt spid="77"/>
                                        </p:tgtEl>
                                        <p:attrNameLst>
                                          <p:attrName>ppt_x</p:attrName>
                                          <p:attrName>ppt_y</p:attrName>
                                        </p:attrNameLst>
                                      </p:cBhvr>
                                      <p:rCtr x="17" y="47"/>
                                    </p:animMotion>
                                  </p:childTnLst>
                                  <p:subTnLst>
                                    <p:set>
                                      <p:cBhvr override="childStyle">
                                        <p:cTn dur="1" fill="hold" display="0" masterRel="sameClick" afterEffect="1">
                                          <p:stCondLst>
                                            <p:cond evt="end" delay="0">
                                              <p:tn val="231"/>
                                            </p:cond>
                                          </p:stCondLst>
                                        </p:cTn>
                                        <p:tgtEl>
                                          <p:spTgt spid="77"/>
                                        </p:tgtEl>
                                        <p:attrNameLst>
                                          <p:attrName>style.visibility</p:attrName>
                                        </p:attrNameLst>
                                      </p:cBhvr>
                                      <p:to>
                                        <p:strVal val="hidden"/>
                                      </p:to>
                                    </p:set>
                                  </p:subTnLst>
                                </p:cTn>
                              </p:par>
                              <p:par>
                                <p:cTn id="233" presetID="1" presetClass="exit" presetSubtype="0" fill="hold" grpId="1" nodeType="withEffect">
                                  <p:stCondLst>
                                    <p:cond delay="2000"/>
                                  </p:stCondLst>
                                  <p:childTnLst>
                                    <p:set>
                                      <p:cBhvr>
                                        <p:cTn id="234" dur="1" fill="hold">
                                          <p:stCondLst>
                                            <p:cond delay="0"/>
                                          </p:stCondLst>
                                        </p:cTn>
                                        <p:tgtEl>
                                          <p:spTgt spid="80"/>
                                        </p:tgtEl>
                                        <p:attrNameLst>
                                          <p:attrName>style.visibility</p:attrName>
                                        </p:attrNameLst>
                                      </p:cBhvr>
                                      <p:to>
                                        <p:strVal val="hidden"/>
                                      </p:to>
                                    </p:set>
                                  </p:childTnLst>
                                </p:cTn>
                              </p:par>
                            </p:childTnLst>
                          </p:cTn>
                        </p:par>
                      </p:childTnLst>
                    </p:cTn>
                  </p:par>
                  <p:par>
                    <p:cTn id="235" fill="hold">
                      <p:stCondLst>
                        <p:cond delay="indefinite"/>
                      </p:stCondLst>
                      <p:childTnLst>
                        <p:par>
                          <p:cTn id="236" fill="hold">
                            <p:stCondLst>
                              <p:cond delay="0"/>
                            </p:stCondLst>
                            <p:childTnLst>
                              <p:par>
                                <p:cTn id="237" presetID="1" presetClass="entr" presetSubtype="0" fill="hold" grpId="0" nodeType="clickEffect">
                                  <p:stCondLst>
                                    <p:cond delay="0"/>
                                  </p:stCondLst>
                                  <p:childTnLst>
                                    <p:set>
                                      <p:cBhvr>
                                        <p:cTn id="238" dur="1" fill="hold">
                                          <p:stCondLst>
                                            <p:cond delay="0"/>
                                          </p:stCondLst>
                                        </p:cTn>
                                        <p:tgtEl>
                                          <p:spTgt spid="82"/>
                                        </p:tgtEl>
                                        <p:attrNameLst>
                                          <p:attrName>style.visibility</p:attrName>
                                        </p:attrNameLst>
                                      </p:cBhvr>
                                      <p:to>
                                        <p:strVal val="visible"/>
                                      </p:to>
                                    </p:set>
                                  </p:childTnLst>
                                </p:cTn>
                              </p:par>
                              <p:par>
                                <p:cTn id="239" presetID="0" presetClass="path" presetSubtype="0" accel="50000" decel="50000" fill="hold" grpId="1" nodeType="withEffect">
                                  <p:stCondLst>
                                    <p:cond delay="0"/>
                                  </p:stCondLst>
                                  <p:childTnLst>
                                    <p:animMotion origin="layout" path="M 0 0 L -0.08646 0.36736 " pathEditMode="relative" ptsTypes="AA">
                                      <p:cBhvr>
                                        <p:cTn id="240" dur="500" fill="hold"/>
                                        <p:tgtEl>
                                          <p:spTgt spid="82"/>
                                        </p:tgtEl>
                                        <p:attrNameLst>
                                          <p:attrName>ppt_x</p:attrName>
                                          <p:attrName>ppt_y</p:attrName>
                                        </p:attrNameLst>
                                      </p:cBhvr>
                                    </p:animMotion>
                                  </p:childTnLst>
                                  <p:subTnLst>
                                    <p:set>
                                      <p:cBhvr override="childStyle">
                                        <p:cTn dur="1" fill="hold" display="0" masterRel="sameClick" afterEffect="1">
                                          <p:stCondLst>
                                            <p:cond evt="end" delay="0">
                                              <p:tn val="239"/>
                                            </p:cond>
                                          </p:stCondLst>
                                        </p:cTn>
                                        <p:tgtEl>
                                          <p:spTgt spid="82"/>
                                        </p:tgtEl>
                                        <p:attrNameLst>
                                          <p:attrName>style.visibility</p:attrName>
                                        </p:attrNameLst>
                                      </p:cBhvr>
                                      <p:to>
                                        <p:strVal val="hidden"/>
                                      </p:to>
                                    </p:set>
                                  </p:subTnLst>
                                </p:cTn>
                              </p:par>
                            </p:childTnLst>
                          </p:cTn>
                        </p:par>
                        <p:par>
                          <p:cTn id="241" fill="hold">
                            <p:stCondLst>
                              <p:cond delay="500"/>
                            </p:stCondLst>
                            <p:childTnLst>
                              <p:par>
                                <p:cTn id="242" presetID="1" presetClass="entr" presetSubtype="0" fill="hold" grpId="0" nodeType="afterEffect">
                                  <p:stCondLst>
                                    <p:cond delay="0"/>
                                  </p:stCondLst>
                                  <p:childTnLst>
                                    <p:set>
                                      <p:cBhvr>
                                        <p:cTn id="243" dur="1" fill="hold">
                                          <p:stCondLst>
                                            <p:cond delay="0"/>
                                          </p:stCondLst>
                                        </p:cTn>
                                        <p:tgtEl>
                                          <p:spTgt spid="87"/>
                                        </p:tgtEl>
                                        <p:attrNameLst>
                                          <p:attrName>style.visibility</p:attrName>
                                        </p:attrNameLst>
                                      </p:cBhvr>
                                      <p:to>
                                        <p:strVal val="visible"/>
                                      </p:to>
                                    </p:set>
                                  </p:childTnLst>
                                </p:cTn>
                              </p:par>
                              <p:par>
                                <p:cTn id="244" presetID="0" presetClass="path" presetSubtype="0" repeatCount="indefinite" accel="50000" decel="50000" fill="hold" grpId="1" nodeType="withEffect">
                                  <p:stCondLst>
                                    <p:cond delay="0"/>
                                  </p:stCondLst>
                                  <p:childTnLst>
                                    <p:animMotion origin="layout" path="M 0 0 L 0.16528 0 " pathEditMode="relative" ptsTypes="AA">
                                      <p:cBhvr>
                                        <p:cTn id="245" dur="500" fill="hold"/>
                                        <p:tgtEl>
                                          <p:spTgt spid="87"/>
                                        </p:tgtEl>
                                        <p:attrNameLst>
                                          <p:attrName>ppt_x</p:attrName>
                                          <p:attrName>ppt_y</p:attrName>
                                        </p:attrNameLst>
                                      </p:cBhvr>
                                    </p:animMotion>
                                  </p:childTnLst>
                                  <p:subTnLst>
                                    <p:set>
                                      <p:cBhvr override="childStyle">
                                        <p:cTn dur="1" fill="hold" display="0" masterRel="sameClick" afterEffect="1">
                                          <p:stCondLst>
                                            <p:cond evt="end" delay="0">
                                              <p:tn val="244"/>
                                            </p:cond>
                                          </p:stCondLst>
                                        </p:cTn>
                                        <p:tgtEl>
                                          <p:spTgt spid="87"/>
                                        </p:tgtEl>
                                        <p:attrNameLst>
                                          <p:attrName>style.visibility</p:attrName>
                                        </p:attrNameLst>
                                      </p:cBhvr>
                                      <p:to>
                                        <p:strVal val="hidden"/>
                                      </p:to>
                                    </p:set>
                                  </p:subTnLst>
                                </p:cTn>
                              </p:par>
                              <p:par>
                                <p:cTn id="246" presetID="1" presetClass="entr" presetSubtype="0" fill="hold" grpId="0" nodeType="withEffect">
                                  <p:stCondLst>
                                    <p:cond delay="300"/>
                                  </p:stCondLst>
                                  <p:childTnLst>
                                    <p:set>
                                      <p:cBhvr>
                                        <p:cTn id="247" dur="1" fill="hold">
                                          <p:stCondLst>
                                            <p:cond delay="0"/>
                                          </p:stCondLst>
                                        </p:cTn>
                                        <p:tgtEl>
                                          <p:spTgt spid="88"/>
                                        </p:tgtEl>
                                        <p:attrNameLst>
                                          <p:attrName>style.visibility</p:attrName>
                                        </p:attrNameLst>
                                      </p:cBhvr>
                                      <p:to>
                                        <p:strVal val="visible"/>
                                      </p:to>
                                    </p:set>
                                  </p:childTnLst>
                                </p:cTn>
                              </p:par>
                              <p:par>
                                <p:cTn id="248" presetID="0" presetClass="path" presetSubtype="0" repeatCount="indefinite" accel="50000" decel="50000" fill="hold" grpId="1" nodeType="withEffect">
                                  <p:stCondLst>
                                    <p:cond delay="300"/>
                                  </p:stCondLst>
                                  <p:childTnLst>
                                    <p:animMotion origin="layout" path="M 0 0 L -0.03142 0.09445 " pathEditMode="relative" ptsTypes="AA">
                                      <p:cBhvr>
                                        <p:cTn id="249" dur="500" fill="hold"/>
                                        <p:tgtEl>
                                          <p:spTgt spid="88"/>
                                        </p:tgtEl>
                                        <p:attrNameLst>
                                          <p:attrName>ppt_x</p:attrName>
                                          <p:attrName>ppt_y</p:attrName>
                                        </p:attrNameLst>
                                      </p:cBhvr>
                                    </p:animMotion>
                                  </p:childTnLst>
                                  <p:subTnLst>
                                    <p:set>
                                      <p:cBhvr override="childStyle">
                                        <p:cTn dur="1" fill="hold" display="0" masterRel="sameClick" afterEffect="1">
                                          <p:stCondLst>
                                            <p:cond evt="end" delay="0">
                                              <p:tn val="248"/>
                                            </p:cond>
                                          </p:stCondLst>
                                        </p:cTn>
                                        <p:tgtEl>
                                          <p:spTgt spid="88"/>
                                        </p:tgtEl>
                                        <p:attrNameLst>
                                          <p:attrName>style.visibility</p:attrName>
                                        </p:attrNameLst>
                                      </p:cBhvr>
                                      <p:to>
                                        <p:strVal val="hidden"/>
                                      </p:to>
                                    </p:set>
                                  </p:subTnLst>
                                </p:cTn>
                              </p:par>
                              <p:par>
                                <p:cTn id="250" presetID="1" presetClass="entr" presetSubtype="0" fill="hold" grpId="2" nodeType="withEffect">
                                  <p:stCondLst>
                                    <p:cond delay="300"/>
                                  </p:stCondLst>
                                  <p:childTnLst>
                                    <p:set>
                                      <p:cBhvr>
                                        <p:cTn id="251" dur="1" fill="hold">
                                          <p:stCondLst>
                                            <p:cond delay="0"/>
                                          </p:stCondLst>
                                        </p:cTn>
                                        <p:tgtEl>
                                          <p:spTgt spid="78"/>
                                        </p:tgtEl>
                                        <p:attrNameLst>
                                          <p:attrName>style.visibility</p:attrName>
                                        </p:attrNameLst>
                                      </p:cBhvr>
                                      <p:to>
                                        <p:strVal val="visible"/>
                                      </p:to>
                                    </p:set>
                                  </p:childTnLst>
                                </p:cTn>
                              </p:par>
                              <p:par>
                                <p:cTn id="252" presetID="0" presetClass="path" presetSubtype="0" repeatCount="indefinite" accel="50000" decel="50000" fill="hold" grpId="3" nodeType="withEffect">
                                  <p:stCondLst>
                                    <p:cond delay="300"/>
                                  </p:stCondLst>
                                  <p:childTnLst>
                                    <p:animMotion origin="layout" path="M 0 0 L -0.0158 -0.10509 " pathEditMode="relative" ptsTypes="AA">
                                      <p:cBhvr>
                                        <p:cTn id="253" dur="500" fill="hold"/>
                                        <p:tgtEl>
                                          <p:spTgt spid="78"/>
                                        </p:tgtEl>
                                        <p:attrNameLst>
                                          <p:attrName>ppt_x</p:attrName>
                                          <p:attrName>ppt_y</p:attrName>
                                        </p:attrNameLst>
                                      </p:cBhvr>
                                    </p:animMotion>
                                  </p:childTnLst>
                                  <p:subTnLst>
                                    <p:set>
                                      <p:cBhvr override="childStyle">
                                        <p:cTn dur="1" fill="hold" display="0" masterRel="sameClick" afterEffect="1">
                                          <p:stCondLst>
                                            <p:cond evt="end" delay="0">
                                              <p:tn val="252"/>
                                            </p:cond>
                                          </p:stCondLst>
                                        </p:cTn>
                                        <p:tgtEl>
                                          <p:spTgt spid="78"/>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0" grpId="1" animBg="1"/>
      <p:bldP spid="60" grpId="2" animBg="1"/>
      <p:bldP spid="60" grpId="3" animBg="1"/>
      <p:bldP spid="60" grpId="4" animBg="1"/>
      <p:bldP spid="60" grpId="5" animBg="1"/>
      <p:bldP spid="60" grpId="6" animBg="1"/>
      <p:bldP spid="60" grpId="7" animBg="1"/>
      <p:bldP spid="66" grpId="0" animBg="1"/>
      <p:bldP spid="67" grpId="0" animBg="1"/>
      <p:bldP spid="67" grpId="1" animBg="1"/>
      <p:bldP spid="67" grpId="2" animBg="1"/>
      <p:bldP spid="67" grpId="3" animBg="1"/>
      <p:bldP spid="67" grpId="4" animBg="1"/>
      <p:bldP spid="67" grpId="5" animBg="1"/>
      <p:bldP spid="68" grpId="0" animBg="1"/>
      <p:bldP spid="68" grpId="1" animBg="1"/>
      <p:bldP spid="68" grpId="2" animBg="1"/>
      <p:bldP spid="68" grpId="3" animBg="1"/>
      <p:bldP spid="68" grpId="4" animBg="1"/>
      <p:bldP spid="68" grpId="5" animBg="1"/>
      <p:bldP spid="68" grpId="6" animBg="1"/>
      <p:bldP spid="71" grpId="0"/>
      <p:bldP spid="71" grpId="1"/>
      <p:bldP spid="71" grpId="2"/>
      <p:bldP spid="72" grpId="0"/>
      <p:bldP spid="72" grpId="1"/>
      <p:bldP spid="72" grpId="2"/>
      <p:bldP spid="73" grpId="0"/>
      <p:bldP spid="73" grpId="1"/>
      <p:bldP spid="74" grpId="0"/>
      <p:bldP spid="74" grpId="1"/>
      <p:bldP spid="74" grpId="2"/>
      <p:bldP spid="78" grpId="0" animBg="1"/>
      <p:bldP spid="78" grpId="1" animBg="1"/>
      <p:bldP spid="78" grpId="2" animBg="1"/>
      <p:bldP spid="78" grpId="3" animBg="1"/>
      <p:bldP spid="79" grpId="0" animBg="1"/>
      <p:bldP spid="79" grpId="1" animBg="1"/>
      <p:bldP spid="80" grpId="0" animBg="1"/>
      <p:bldP spid="80" grpId="1" animBg="1"/>
      <p:bldP spid="81" grpId="0" animBg="1"/>
      <p:bldP spid="82" grpId="0" animBg="1"/>
      <p:bldP spid="82" grpId="1" animBg="1"/>
      <p:bldP spid="83" grpId="0"/>
      <p:bldP spid="84" grpId="0"/>
      <p:bldP spid="85" grpId="0"/>
      <p:bldP spid="86" grpId="0"/>
      <p:bldP spid="87" grpId="0" animBg="1"/>
      <p:bldP spid="87" grpId="1" animBg="1"/>
      <p:bldP spid="88" grpId="0" animBg="1"/>
      <p:bldP spid="88" grpId="1" animBg="1"/>
      <p:bldP spid="147" grpId="0" animBg="1"/>
      <p:bldP spid="150" grpId="0"/>
      <p:bldP spid="93" grpId="0" animBg="1"/>
      <p:bldP spid="93" grpId="1" animBg="1"/>
      <p:bldP spid="92" grpId="0" animBg="1"/>
      <p:bldP spid="92"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ME" dirty="0" smtClean="0"/>
              <a:t>Experimental results</a:t>
            </a:r>
            <a:endParaRPr lang="sr-Latn-CS" dirty="0"/>
          </a:p>
        </p:txBody>
      </p:sp>
      <p:pic>
        <p:nvPicPr>
          <p:cNvPr id="4" name="Picture 3"/>
          <p:cNvPicPr/>
          <p:nvPr/>
        </p:nvPicPr>
        <p:blipFill>
          <a:blip r:embed="rId3" cstate="print"/>
          <a:srcRect/>
          <a:stretch>
            <a:fillRect/>
          </a:stretch>
        </p:blipFill>
        <p:spPr bwMode="auto">
          <a:xfrm>
            <a:off x="539552" y="1556792"/>
            <a:ext cx="3888432" cy="2304256"/>
          </a:xfrm>
          <a:prstGeom prst="rect">
            <a:avLst/>
          </a:prstGeom>
          <a:noFill/>
          <a:ln w="9525">
            <a:noFill/>
            <a:miter lim="800000"/>
            <a:headEnd/>
            <a:tailEnd/>
          </a:ln>
        </p:spPr>
      </p:pic>
      <p:pic>
        <p:nvPicPr>
          <p:cNvPr id="5" name="Content Placeholder 4"/>
          <p:cNvPicPr>
            <a:picLocks noGrp="1"/>
          </p:cNvPicPr>
          <p:nvPr>
            <p:ph sz="quarter" idx="1"/>
          </p:nvPr>
        </p:nvPicPr>
        <p:blipFill>
          <a:blip r:embed="rId4" cstate="print"/>
          <a:srcRect/>
          <a:stretch>
            <a:fillRect/>
          </a:stretch>
        </p:blipFill>
        <p:spPr bwMode="auto">
          <a:xfrm>
            <a:off x="539552" y="3933056"/>
            <a:ext cx="3888432" cy="2592288"/>
          </a:xfrm>
          <a:prstGeom prst="rect">
            <a:avLst/>
          </a:prstGeom>
          <a:noFill/>
          <a:ln w="9525">
            <a:noFill/>
            <a:miter lim="800000"/>
            <a:headEnd/>
            <a:tailEnd/>
          </a:ln>
        </p:spPr>
      </p:pic>
      <p:pic>
        <p:nvPicPr>
          <p:cNvPr id="6" name="Picture 5"/>
          <p:cNvPicPr/>
          <p:nvPr/>
        </p:nvPicPr>
        <p:blipFill>
          <a:blip r:embed="rId5" cstate="print"/>
          <a:srcRect/>
          <a:stretch>
            <a:fillRect/>
          </a:stretch>
        </p:blipFill>
        <p:spPr bwMode="auto">
          <a:xfrm>
            <a:off x="4499992" y="1556792"/>
            <a:ext cx="4032448" cy="2304256"/>
          </a:xfrm>
          <a:prstGeom prst="rect">
            <a:avLst/>
          </a:prstGeom>
          <a:noFill/>
          <a:ln w="9525">
            <a:noFill/>
            <a:miter lim="800000"/>
            <a:headEnd/>
            <a:tailEnd/>
          </a:ln>
        </p:spPr>
      </p:pic>
      <p:pic>
        <p:nvPicPr>
          <p:cNvPr id="7" name="Picture 6"/>
          <p:cNvPicPr/>
          <p:nvPr/>
        </p:nvPicPr>
        <p:blipFill>
          <a:blip r:embed="rId6" cstate="print"/>
          <a:srcRect/>
          <a:stretch>
            <a:fillRect/>
          </a:stretch>
        </p:blipFill>
        <p:spPr bwMode="auto">
          <a:xfrm>
            <a:off x="4499992" y="3933056"/>
            <a:ext cx="4032448" cy="2592288"/>
          </a:xfrm>
          <a:prstGeom prst="rect">
            <a:avLst/>
          </a:prstGeom>
          <a:noFill/>
          <a:ln w="9525">
            <a:noFill/>
            <a:miter lim="800000"/>
            <a:headEnd/>
            <a:tailEnd/>
          </a:ln>
        </p:spPr>
      </p:pic>
      <p:sp>
        <p:nvSpPr>
          <p:cNvPr id="8" name="TextBox 7"/>
          <p:cNvSpPr txBox="1"/>
          <p:nvPr/>
        </p:nvSpPr>
        <p:spPr>
          <a:xfrm rot="16200000">
            <a:off x="-733691" y="4918267"/>
            <a:ext cx="2195738" cy="369332"/>
          </a:xfrm>
          <a:prstGeom prst="rect">
            <a:avLst/>
          </a:prstGeom>
          <a:noFill/>
        </p:spPr>
        <p:txBody>
          <a:bodyPr wrap="square" rtlCol="0">
            <a:spAutoFit/>
          </a:bodyPr>
          <a:lstStyle/>
          <a:p>
            <a:r>
              <a:rPr lang="sr-Latn-ME" b="1" dirty="0" smtClean="0">
                <a:solidFill>
                  <a:schemeClr val="accent6">
                    <a:lumMod val="75000"/>
                  </a:schemeClr>
                </a:solidFill>
              </a:rPr>
              <a:t>SDN QoS model</a:t>
            </a:r>
            <a:endParaRPr lang="sr-Latn-CS" b="1" dirty="0">
              <a:solidFill>
                <a:schemeClr val="accent6">
                  <a:lumMod val="75000"/>
                </a:schemeClr>
              </a:solidFill>
            </a:endParaRPr>
          </a:p>
        </p:txBody>
      </p:sp>
      <p:sp>
        <p:nvSpPr>
          <p:cNvPr id="9" name="TextBox 8"/>
          <p:cNvSpPr txBox="1"/>
          <p:nvPr/>
        </p:nvSpPr>
        <p:spPr>
          <a:xfrm rot="16200000">
            <a:off x="-538280" y="2130570"/>
            <a:ext cx="1835697" cy="400110"/>
          </a:xfrm>
          <a:prstGeom prst="rect">
            <a:avLst/>
          </a:prstGeom>
          <a:noFill/>
        </p:spPr>
        <p:txBody>
          <a:bodyPr wrap="square" rtlCol="0">
            <a:spAutoFit/>
          </a:bodyPr>
          <a:lstStyle/>
          <a:p>
            <a:r>
              <a:rPr lang="sr-Latn-ME" sz="2000" b="1" dirty="0" smtClean="0">
                <a:solidFill>
                  <a:srgbClr val="FF0000"/>
                </a:solidFill>
              </a:rPr>
              <a:t>IntServ</a:t>
            </a:r>
            <a:endParaRPr lang="sr-Latn-CS" sz="2000" b="1" dirty="0">
              <a:solidFill>
                <a:srgbClr val="FF0000"/>
              </a:solidFill>
            </a:endParaRPr>
          </a:p>
        </p:txBody>
      </p:sp>
      <p:sp>
        <p:nvSpPr>
          <p:cNvPr id="10" name="TextBox 9"/>
          <p:cNvSpPr txBox="1"/>
          <p:nvPr/>
        </p:nvSpPr>
        <p:spPr>
          <a:xfrm>
            <a:off x="1619672" y="1196752"/>
            <a:ext cx="2088232" cy="369332"/>
          </a:xfrm>
          <a:prstGeom prst="rect">
            <a:avLst/>
          </a:prstGeom>
          <a:noFill/>
        </p:spPr>
        <p:txBody>
          <a:bodyPr wrap="square" rtlCol="0">
            <a:spAutoFit/>
          </a:bodyPr>
          <a:lstStyle/>
          <a:p>
            <a:r>
              <a:rPr lang="sr-Latn-ME" b="1" dirty="0" smtClean="0"/>
              <a:t>QoS experiment</a:t>
            </a:r>
            <a:endParaRPr lang="sr-Latn-CS" b="1" dirty="0"/>
          </a:p>
        </p:txBody>
      </p:sp>
      <p:sp>
        <p:nvSpPr>
          <p:cNvPr id="11" name="TextBox 10"/>
          <p:cNvSpPr txBox="1"/>
          <p:nvPr/>
        </p:nvSpPr>
        <p:spPr>
          <a:xfrm>
            <a:off x="5220072" y="1196752"/>
            <a:ext cx="2952328" cy="369332"/>
          </a:xfrm>
          <a:prstGeom prst="rect">
            <a:avLst/>
          </a:prstGeom>
          <a:noFill/>
        </p:spPr>
        <p:txBody>
          <a:bodyPr wrap="square" rtlCol="0">
            <a:spAutoFit/>
          </a:bodyPr>
          <a:lstStyle/>
          <a:p>
            <a:r>
              <a:rPr lang="sr-Latn-ME" b="1" dirty="0" smtClean="0"/>
              <a:t>Best-effort experiment</a:t>
            </a:r>
            <a:endParaRPr lang="sr-Latn-CS" b="1" dirty="0"/>
          </a:p>
        </p:txBody>
      </p:sp>
      <p:sp>
        <p:nvSpPr>
          <p:cNvPr id="12" name="Rectangle 11"/>
          <p:cNvSpPr/>
          <p:nvPr/>
        </p:nvSpPr>
        <p:spPr>
          <a:xfrm>
            <a:off x="611560" y="3573016"/>
            <a:ext cx="144016"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sp>
        <p:nvSpPr>
          <p:cNvPr id="13" name="Rectangle 12"/>
          <p:cNvSpPr/>
          <p:nvPr/>
        </p:nvSpPr>
        <p:spPr>
          <a:xfrm>
            <a:off x="4572000" y="3573016"/>
            <a:ext cx="144016"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sp>
        <p:nvSpPr>
          <p:cNvPr id="14" name="Rectangle 13"/>
          <p:cNvSpPr/>
          <p:nvPr/>
        </p:nvSpPr>
        <p:spPr>
          <a:xfrm>
            <a:off x="4572000" y="6165304"/>
            <a:ext cx="144016"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spTree>
    <p:extLst>
      <p:ext uri="{BB962C8B-B14F-4D97-AF65-F5344CB8AC3E}">
        <p14:creationId xmlns:p14="http://schemas.microsoft.com/office/powerpoint/2010/main" val="3432780215"/>
      </p:ext>
    </p:extLst>
  </p:cSld>
  <p:clrMapOvr>
    <a:masterClrMapping/>
  </p:clrMapOvr>
  <p:transition>
    <p:pu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ME" dirty="0" smtClean="0"/>
              <a:t>Testbed</a:t>
            </a:r>
            <a:endParaRPr lang="en-GB" dirty="0"/>
          </a:p>
        </p:txBody>
      </p:sp>
      <p:sp>
        <p:nvSpPr>
          <p:cNvPr id="3" name="Content Placeholder 2"/>
          <p:cNvSpPr>
            <a:spLocks noGrp="1"/>
          </p:cNvSpPr>
          <p:nvPr>
            <p:ph sz="quarter" idx="1"/>
          </p:nvPr>
        </p:nvSpPr>
        <p:spPr>
          <a:xfrm>
            <a:off x="157580" y="1205983"/>
            <a:ext cx="8915940" cy="4937760"/>
          </a:xfrm>
        </p:spPr>
        <p:txBody>
          <a:bodyPr/>
          <a:lstStyle/>
          <a:p>
            <a:endParaRPr lang="en-GB" dirty="0"/>
          </a:p>
        </p:txBody>
      </p:sp>
      <p:sp>
        <p:nvSpPr>
          <p:cNvPr id="22" name="Content Placeholder 2"/>
          <p:cNvSpPr txBox="1">
            <a:spLocks/>
          </p:cNvSpPr>
          <p:nvPr/>
        </p:nvSpPr>
        <p:spPr>
          <a:xfrm>
            <a:off x="-185168" y="4259295"/>
            <a:ext cx="3229771" cy="2062850"/>
          </a:xfrm>
          <a:prstGeom prst="rect">
            <a:avLst/>
          </a:prstGeom>
        </p:spPr>
        <p:txBody>
          <a:bodyPr vert="horz">
            <a:normAutofit fontScale="85000" lnSpcReduction="10000"/>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r>
              <a:rPr lang="sr-Latn-ME" b="1" dirty="0" smtClean="0"/>
              <a:t>OpenFlow switches</a:t>
            </a:r>
            <a:r>
              <a:rPr lang="sr-Latn-ME" dirty="0" smtClean="0"/>
              <a:t>:</a:t>
            </a:r>
          </a:p>
          <a:p>
            <a:pPr lvl="1"/>
            <a:r>
              <a:rPr lang="sr-Latn-ME" dirty="0" smtClean="0"/>
              <a:t>HP ProCurve</a:t>
            </a:r>
          </a:p>
          <a:p>
            <a:pPr lvl="1"/>
            <a:r>
              <a:rPr lang="sr-Latn-ME" dirty="0" smtClean="0"/>
              <a:t>Pica 8</a:t>
            </a:r>
          </a:p>
          <a:p>
            <a:pPr lvl="1"/>
            <a:r>
              <a:rPr lang="sr-Latn-ME" dirty="0" smtClean="0"/>
              <a:t>OpenvSwitch software switches</a:t>
            </a:r>
          </a:p>
          <a:p>
            <a:pPr lvl="1"/>
            <a:r>
              <a:rPr lang="sr-Latn-ME" dirty="0" smtClean="0"/>
              <a:t>NetFPGA boards</a:t>
            </a:r>
            <a:endParaRPr lang="en-GB" dirty="0"/>
          </a:p>
        </p:txBody>
      </p:sp>
      <p:grpSp>
        <p:nvGrpSpPr>
          <p:cNvPr id="23" name="Group 22"/>
          <p:cNvGrpSpPr/>
          <p:nvPr/>
        </p:nvGrpSpPr>
        <p:grpSpPr>
          <a:xfrm>
            <a:off x="518107" y="1167776"/>
            <a:ext cx="7848872" cy="3111905"/>
            <a:chOff x="693092" y="1317952"/>
            <a:chExt cx="7753350" cy="3409950"/>
          </a:xfrm>
        </p:grpSpPr>
        <p:pic>
          <p:nvPicPr>
            <p:cNvPr id="24" name="Picture 23"/>
            <p:cNvPicPr>
              <a:picLocks noChangeAspect="1"/>
            </p:cNvPicPr>
            <p:nvPr/>
          </p:nvPicPr>
          <p:blipFill>
            <a:blip r:embed="rId3"/>
            <a:stretch>
              <a:fillRect/>
            </a:stretch>
          </p:blipFill>
          <p:spPr>
            <a:xfrm>
              <a:off x="693092" y="1317952"/>
              <a:ext cx="7753350" cy="3409950"/>
            </a:xfrm>
            <a:prstGeom prst="rect">
              <a:avLst/>
            </a:prstGeom>
          </p:spPr>
        </p:pic>
        <p:cxnSp>
          <p:nvCxnSpPr>
            <p:cNvPr id="25" name="Straight Connector 24"/>
            <p:cNvCxnSpPr/>
            <p:nvPr/>
          </p:nvCxnSpPr>
          <p:spPr>
            <a:xfrm>
              <a:off x="7956376" y="2276872"/>
              <a:ext cx="0" cy="288032"/>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grpSp>
      <p:pic>
        <p:nvPicPr>
          <p:cNvPr id="26" name="Picture 25" descr="slikaa1.jpg"/>
          <p:cNvPicPr/>
          <p:nvPr/>
        </p:nvPicPr>
        <p:blipFill>
          <a:blip r:embed="rId4" cstate="print"/>
          <a:stretch>
            <a:fillRect/>
          </a:stretch>
        </p:blipFill>
        <p:spPr>
          <a:xfrm>
            <a:off x="-1" y="1185001"/>
            <a:ext cx="6516217" cy="3036087"/>
          </a:xfrm>
          <a:prstGeom prst="rect">
            <a:avLst/>
          </a:prstGeom>
        </p:spPr>
      </p:pic>
      <p:pic>
        <p:nvPicPr>
          <p:cNvPr id="27" name="Picture 2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16217" y="1205983"/>
            <a:ext cx="2572072" cy="2973104"/>
          </a:xfrm>
          <a:prstGeom prst="rect">
            <a:avLst/>
          </a:prstGeom>
        </p:spPr>
      </p:pic>
      <p:grpSp>
        <p:nvGrpSpPr>
          <p:cNvPr id="28" name="Group 27"/>
          <p:cNvGrpSpPr/>
          <p:nvPr/>
        </p:nvGrpSpPr>
        <p:grpSpPr>
          <a:xfrm>
            <a:off x="2553480" y="4425283"/>
            <a:ext cx="4203498" cy="688615"/>
            <a:chOff x="703845" y="4702349"/>
            <a:chExt cx="4798533" cy="722484"/>
          </a:xfrm>
        </p:grpSpPr>
        <p:pic>
          <p:nvPicPr>
            <p:cNvPr id="29" name="Picture 28"/>
            <p:cNvPicPr>
              <a:picLocks noChangeAspect="1"/>
            </p:cNvPicPr>
            <p:nvPr/>
          </p:nvPicPr>
          <p:blipFill>
            <a:blip r:embed="rId6"/>
            <a:stretch>
              <a:fillRect/>
            </a:stretch>
          </p:blipFill>
          <p:spPr>
            <a:xfrm>
              <a:off x="703845" y="4904463"/>
              <a:ext cx="2304256" cy="472979"/>
            </a:xfrm>
            <a:prstGeom prst="rect">
              <a:avLst/>
            </a:prstGeom>
          </p:spPr>
        </p:pic>
        <mc:AlternateContent xmlns:mc="http://schemas.openxmlformats.org/markup-compatibility/2006" xmlns:a14="http://schemas.microsoft.com/office/drawing/2010/main">
          <mc:Choice Requires="a14">
            <p:sp>
              <p:nvSpPr>
                <p:cNvPr id="30" name="TextBox 29"/>
                <p:cNvSpPr txBox="1"/>
                <p:nvPr/>
              </p:nvSpPr>
              <p:spPr>
                <a:xfrm>
                  <a:off x="2830183" y="4761889"/>
                  <a:ext cx="845816" cy="64582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4000" i="1" smtClean="0">
                            <a:solidFill>
                              <a:schemeClr val="tx1"/>
                            </a:solidFill>
                            <a:latin typeface="Cambria Math" panose="02040503050406030204" pitchFamily="18" charset="0"/>
                            <a:ea typeface="Cambria Math" panose="02040503050406030204" pitchFamily="18" charset="0"/>
                          </a:rPr>
                          <m:t>=</m:t>
                        </m:r>
                      </m:oMath>
                    </m:oMathPara>
                  </a14:m>
                  <a:endParaRPr lang="en-US" sz="4000" dirty="0">
                    <a:solidFill>
                      <a:schemeClr val="tx1"/>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2830183" y="4761889"/>
                  <a:ext cx="845816" cy="645829"/>
                </a:xfrm>
                <a:prstGeom prst="rect">
                  <a:avLst/>
                </a:prstGeom>
                <a:blipFill>
                  <a:blip r:embed="rId7"/>
                  <a:stretch>
                    <a:fillRect/>
                  </a:stretch>
                </a:blipFill>
              </p:spPr>
              <p:txBody>
                <a:bodyPr/>
                <a:lstStyle/>
                <a:p>
                  <a:r>
                    <a:rPr lang="en-GB">
                      <a:noFill/>
                    </a:rPr>
                    <a:t> </a:t>
                  </a:r>
                </a:p>
              </p:txBody>
            </p:sp>
          </mc:Fallback>
        </mc:AlternateContent>
        <p:sp>
          <p:nvSpPr>
            <p:cNvPr id="31" name="TextBox 30"/>
            <p:cNvSpPr txBox="1"/>
            <p:nvPr/>
          </p:nvSpPr>
          <p:spPr>
            <a:xfrm>
              <a:off x="3303082" y="4702349"/>
              <a:ext cx="1371584" cy="707886"/>
            </a:xfrm>
            <a:prstGeom prst="rect">
              <a:avLst/>
            </a:prstGeom>
            <a:noFill/>
          </p:spPr>
          <p:txBody>
            <a:bodyPr wrap="square" rtlCol="0">
              <a:spAutoFit/>
            </a:bodyPr>
            <a:lstStyle/>
            <a:p>
              <a:r>
                <a:rPr lang="sr-Latn-ME" sz="4000" i="1" dirty="0" smtClean="0">
                  <a:latin typeface="Cambria Math" panose="02040503050406030204" pitchFamily="18" charset="0"/>
                  <a:ea typeface="Cambria Math" panose="02040503050406030204" pitchFamily="18" charset="0"/>
                </a:rPr>
                <a:t>12</a:t>
              </a:r>
              <a:r>
                <a:rPr lang="sr-Latn-ME" sz="4000" i="1" dirty="0" smtClean="0">
                  <a:solidFill>
                    <a:schemeClr val="bg1"/>
                  </a:solidFill>
                  <a:latin typeface="Cambria Math" panose="02040503050406030204" pitchFamily="18" charset="0"/>
                  <a:ea typeface="Cambria Math" panose="02040503050406030204" pitchFamily="18" charset="0"/>
                </a:rPr>
                <a:t> X </a:t>
              </a:r>
              <a:endParaRPr lang="en-US" sz="4000" i="1" dirty="0">
                <a:solidFill>
                  <a:schemeClr val="bg1"/>
                </a:solidFill>
                <a:latin typeface="Cambria Math" panose="02040503050406030204" pitchFamily="18" charset="0"/>
                <a:ea typeface="Cambria Math" panose="02040503050406030204" pitchFamily="18" charset="0"/>
              </a:endParaRPr>
            </a:p>
          </p:txBody>
        </p:sp>
        <p:pic>
          <p:nvPicPr>
            <p:cNvPr id="32" name="Picture 31"/>
            <p:cNvPicPr>
              <a:picLocks noChangeAspect="1"/>
            </p:cNvPicPr>
            <p:nvPr/>
          </p:nvPicPr>
          <p:blipFill>
            <a:blip r:embed="rId8"/>
            <a:stretch>
              <a:fillRect/>
            </a:stretch>
          </p:blipFill>
          <p:spPr>
            <a:xfrm>
              <a:off x="4663994" y="4751567"/>
              <a:ext cx="838384" cy="673266"/>
            </a:xfrm>
            <a:prstGeom prst="rect">
              <a:avLst/>
            </a:prstGeom>
          </p:spPr>
        </p:pic>
      </p:grpSp>
      <p:grpSp>
        <p:nvGrpSpPr>
          <p:cNvPr id="33" name="Group 32"/>
          <p:cNvGrpSpPr/>
          <p:nvPr/>
        </p:nvGrpSpPr>
        <p:grpSpPr>
          <a:xfrm>
            <a:off x="2987824" y="5219827"/>
            <a:ext cx="3745930" cy="761883"/>
            <a:chOff x="550883" y="5475238"/>
            <a:chExt cx="4276192" cy="799356"/>
          </a:xfrm>
        </p:grpSpPr>
        <p:pic>
          <p:nvPicPr>
            <p:cNvPr id="34" name="Picture 33"/>
            <p:cNvPicPr>
              <a:picLocks noChangeAspect="1"/>
            </p:cNvPicPr>
            <p:nvPr/>
          </p:nvPicPr>
          <p:blipFill>
            <a:blip r:embed="rId9"/>
            <a:stretch>
              <a:fillRect/>
            </a:stretch>
          </p:blipFill>
          <p:spPr>
            <a:xfrm>
              <a:off x="550883" y="5622070"/>
              <a:ext cx="1728191" cy="578254"/>
            </a:xfrm>
            <a:prstGeom prst="rect">
              <a:avLst/>
            </a:prstGeom>
          </p:spPr>
        </p:pic>
        <p:sp>
          <p:nvSpPr>
            <p:cNvPr id="35" name="TextBox 34"/>
            <p:cNvSpPr txBox="1"/>
            <p:nvPr/>
          </p:nvSpPr>
          <p:spPr>
            <a:xfrm>
              <a:off x="2979300" y="5628765"/>
              <a:ext cx="360040" cy="645829"/>
            </a:xfrm>
            <a:prstGeom prst="rect">
              <a:avLst/>
            </a:prstGeom>
            <a:noFill/>
          </p:spPr>
          <p:txBody>
            <a:bodyPr wrap="square" lIns="0" tIns="0" rIns="0" bIns="0" rtlCol="0">
              <a:spAutoFit/>
            </a:bodyPr>
            <a:lstStyle/>
            <a:p>
              <a:endParaRPr lang="en-US" sz="4000" dirty="0"/>
            </a:p>
          </p:txBody>
        </p:sp>
        <p:sp>
          <p:nvSpPr>
            <p:cNvPr id="36" name="Rectangle 35"/>
            <p:cNvSpPr/>
            <p:nvPr/>
          </p:nvSpPr>
          <p:spPr>
            <a:xfrm>
              <a:off x="2296598" y="5475238"/>
              <a:ext cx="1783455" cy="742703"/>
            </a:xfrm>
            <a:prstGeom prst="rect">
              <a:avLst/>
            </a:prstGeom>
          </p:spPr>
          <p:txBody>
            <a:bodyPr wrap="square">
              <a:spAutoFit/>
            </a:bodyPr>
            <a:lstStyle/>
            <a:p>
              <a:r>
                <a:rPr lang="sr-Latn-ME" sz="4000" i="1" dirty="0">
                  <a:latin typeface="Cambria Math" panose="02040503050406030204" pitchFamily="18" charset="0"/>
                  <a:ea typeface="Cambria Math" panose="02040503050406030204" pitchFamily="18" charset="0"/>
                </a:rPr>
                <a:t>=</a:t>
              </a:r>
              <a:r>
                <a:rPr lang="sr-Latn-ME" sz="4000" i="1" dirty="0" smtClean="0">
                  <a:latin typeface="Cambria Math" panose="02040503050406030204" pitchFamily="18" charset="0"/>
                  <a:ea typeface="Cambria Math" panose="02040503050406030204" pitchFamily="18" charset="0"/>
                </a:rPr>
                <a:t>4X </a:t>
              </a:r>
              <a:endParaRPr lang="en-US" sz="4000" i="1" dirty="0">
                <a:latin typeface="Cambria Math" panose="02040503050406030204" pitchFamily="18" charset="0"/>
                <a:ea typeface="Cambria Math" panose="02040503050406030204" pitchFamily="18" charset="0"/>
              </a:endParaRPr>
            </a:p>
          </p:txBody>
        </p:sp>
        <p:pic>
          <p:nvPicPr>
            <p:cNvPr id="37" name="Picture 36"/>
            <p:cNvPicPr>
              <a:picLocks noChangeAspect="1"/>
            </p:cNvPicPr>
            <p:nvPr/>
          </p:nvPicPr>
          <p:blipFill>
            <a:blip r:embed="rId10"/>
            <a:stretch>
              <a:fillRect/>
            </a:stretch>
          </p:blipFill>
          <p:spPr>
            <a:xfrm>
              <a:off x="4090314" y="5653156"/>
              <a:ext cx="736761" cy="597047"/>
            </a:xfrm>
            <a:prstGeom prst="rect">
              <a:avLst/>
            </a:prstGeom>
          </p:spPr>
        </p:pic>
      </p:grpSp>
      <p:grpSp>
        <p:nvGrpSpPr>
          <p:cNvPr id="38" name="Group 37"/>
          <p:cNvGrpSpPr/>
          <p:nvPr/>
        </p:nvGrpSpPr>
        <p:grpSpPr>
          <a:xfrm>
            <a:off x="7034324" y="4766780"/>
            <a:ext cx="1936154" cy="899573"/>
            <a:chOff x="6092230" y="5013742"/>
            <a:chExt cx="2210230" cy="943818"/>
          </a:xfrm>
        </p:grpSpPr>
        <p:pic>
          <p:nvPicPr>
            <p:cNvPr id="39" name="Picture 38"/>
            <p:cNvPicPr>
              <a:picLocks noChangeAspect="1"/>
            </p:cNvPicPr>
            <p:nvPr/>
          </p:nvPicPr>
          <p:blipFill>
            <a:blip r:embed="rId11"/>
            <a:stretch>
              <a:fillRect/>
            </a:stretch>
          </p:blipFill>
          <p:spPr>
            <a:xfrm>
              <a:off x="6092230" y="5013742"/>
              <a:ext cx="679530" cy="943818"/>
            </a:xfrm>
            <a:prstGeom prst="rect">
              <a:avLst/>
            </a:prstGeom>
          </p:spPr>
        </p:pic>
        <mc:AlternateContent xmlns:mc="http://schemas.openxmlformats.org/markup-compatibility/2006" xmlns:a14="http://schemas.microsoft.com/office/drawing/2010/main">
          <mc:Choice Requires="a14">
            <p:sp>
              <p:nvSpPr>
                <p:cNvPr id="40" name="Rectangle 39"/>
                <p:cNvSpPr/>
                <p:nvPr/>
              </p:nvSpPr>
              <p:spPr>
                <a:xfrm>
                  <a:off x="6782020" y="5065552"/>
                  <a:ext cx="679993" cy="70788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4000" i="1">
                            <a:solidFill>
                              <a:schemeClr val="tx1"/>
                            </a:solidFill>
                            <a:latin typeface="Cambria Math" panose="02040503050406030204" pitchFamily="18" charset="0"/>
                            <a:ea typeface="Cambria Math" panose="02040503050406030204" pitchFamily="18" charset="0"/>
                          </a:rPr>
                          <m:t>=</m:t>
                        </m:r>
                      </m:oMath>
                    </m:oMathPara>
                  </a14:m>
                  <a:endParaRPr lang="en-US" sz="4000" i="1" dirty="0">
                    <a:solidFill>
                      <a:schemeClr val="tx1"/>
                    </a:solidFill>
                    <a:latin typeface="Cambria Math" panose="02040503050406030204" pitchFamily="18" charset="0"/>
                    <a:ea typeface="Cambria Math" panose="02040503050406030204" pitchFamily="18" charset="0"/>
                  </a:endParaRPr>
                </a:p>
              </p:txBody>
            </p:sp>
          </mc:Choice>
          <mc:Fallback xmlns="">
            <p:sp>
              <p:nvSpPr>
                <p:cNvPr id="40" name="Rectangle 39"/>
                <p:cNvSpPr>
                  <a:spLocks noRot="1" noChangeAspect="1" noMove="1" noResize="1" noEditPoints="1" noAdjustHandles="1" noChangeArrowheads="1" noChangeShapeType="1" noTextEdit="1"/>
                </p:cNvSpPr>
                <p:nvPr/>
              </p:nvSpPr>
              <p:spPr>
                <a:xfrm>
                  <a:off x="6782020" y="5065552"/>
                  <a:ext cx="679993" cy="707886"/>
                </a:xfrm>
                <a:prstGeom prst="rect">
                  <a:avLst/>
                </a:prstGeom>
                <a:blipFill>
                  <a:blip r:embed="rId12"/>
                  <a:stretch>
                    <a:fillRect/>
                  </a:stretch>
                </a:blipFill>
              </p:spPr>
              <p:txBody>
                <a:bodyPr/>
                <a:lstStyle/>
                <a:p>
                  <a:r>
                    <a:rPr lang="en-GB">
                      <a:noFill/>
                    </a:rPr>
                    <a:t> </a:t>
                  </a:r>
                </a:p>
              </p:txBody>
            </p:sp>
          </mc:Fallback>
        </mc:AlternateContent>
        <p:pic>
          <p:nvPicPr>
            <p:cNvPr id="41" name="Picture 40"/>
            <p:cNvPicPr>
              <a:picLocks noChangeAspect="1"/>
            </p:cNvPicPr>
            <p:nvPr/>
          </p:nvPicPr>
          <p:blipFill>
            <a:blip r:embed="rId13"/>
            <a:stretch>
              <a:fillRect/>
            </a:stretch>
          </p:blipFill>
          <p:spPr>
            <a:xfrm>
              <a:off x="7552996" y="5163220"/>
              <a:ext cx="749464" cy="609750"/>
            </a:xfrm>
            <a:prstGeom prst="rect">
              <a:avLst/>
            </a:prstGeom>
          </p:spPr>
        </p:pic>
      </p:grpSp>
    </p:spTree>
    <p:extLst>
      <p:ext uri="{BB962C8B-B14F-4D97-AF65-F5344CB8AC3E}">
        <p14:creationId xmlns:p14="http://schemas.microsoft.com/office/powerpoint/2010/main" val="349558304"/>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1000"/>
                                        <p:tgtEl>
                                          <p:spTgt spid="33"/>
                                        </p:tgtEl>
                                      </p:cBhvr>
                                    </p:animEffect>
                                    <p:anim calcmode="lin" valueType="num">
                                      <p:cBhvr>
                                        <p:cTn id="14" dur="1000" fill="hold"/>
                                        <p:tgtEl>
                                          <p:spTgt spid="33"/>
                                        </p:tgtEl>
                                        <p:attrNameLst>
                                          <p:attrName>ppt_x</p:attrName>
                                        </p:attrNameLst>
                                      </p:cBhvr>
                                      <p:tavLst>
                                        <p:tav tm="0">
                                          <p:val>
                                            <p:strVal val="#ppt_x"/>
                                          </p:val>
                                        </p:tav>
                                        <p:tav tm="100000">
                                          <p:val>
                                            <p:strVal val="#ppt_x"/>
                                          </p:val>
                                        </p:tav>
                                      </p:tavLst>
                                    </p:anim>
                                    <p:anim calcmode="lin" valueType="num">
                                      <p:cBhvr>
                                        <p:cTn id="15"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wipe(down)">
                                      <p:cBhvr>
                                        <p:cTn id="20" dur="500"/>
                                        <p:tgtEl>
                                          <p:spTgt spid="38"/>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randombar(horizontal)">
                                      <p:cBhvr>
                                        <p:cTn id="25" dur="500"/>
                                        <p:tgtEl>
                                          <p:spTgt spid="26"/>
                                        </p:tgtEl>
                                      </p:cBhvr>
                                    </p:animEffect>
                                  </p:childTnLst>
                                </p:cTn>
                              </p:par>
                              <p:par>
                                <p:cTn id="26" presetID="14" presetClass="entr" presetSubtype="10" fill="hold" nodeType="with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randombar(horizontal)">
                                      <p:cBhvr>
                                        <p:cTn id="2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5335</TotalTime>
  <Words>1050</Words>
  <Application>Microsoft Office PowerPoint</Application>
  <PresentationFormat>On-screen Show (4:3)</PresentationFormat>
  <Paragraphs>176</Paragraphs>
  <Slides>13</Slides>
  <Notes>12</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25" baseType="lpstr">
      <vt:lpstr>MS PGothic</vt:lpstr>
      <vt:lpstr>MS PGothic</vt:lpstr>
      <vt:lpstr>Arial</vt:lpstr>
      <vt:lpstr>Bookman Old Style</vt:lpstr>
      <vt:lpstr>Calibri</vt:lpstr>
      <vt:lpstr>Cambria Math</vt:lpstr>
      <vt:lpstr>Gill Sans MT</vt:lpstr>
      <vt:lpstr>新細明體</vt:lpstr>
      <vt:lpstr>Wingdings</vt:lpstr>
      <vt:lpstr>Wingdings 3</vt:lpstr>
      <vt:lpstr>Origin</vt:lpstr>
      <vt:lpstr>Visio</vt:lpstr>
      <vt:lpstr>Software defined networking: Experimental research on QoS</vt:lpstr>
      <vt:lpstr>Motivation: QoS problems</vt:lpstr>
      <vt:lpstr>General outlook on SDN</vt:lpstr>
      <vt:lpstr>QoS controller design</vt:lpstr>
      <vt:lpstr>QoS controller design</vt:lpstr>
      <vt:lpstr>QoS controller design</vt:lpstr>
      <vt:lpstr>PowerPoint Presentation</vt:lpstr>
      <vt:lpstr>Experimental results</vt:lpstr>
      <vt:lpstr>Testbed</vt:lpstr>
      <vt:lpstr>Controller benchmarking</vt:lpstr>
      <vt:lpstr>EVALUATION results</vt:lpstr>
      <vt:lpstr>Conclusions</vt:lpstr>
      <vt:lpstr>PowerPoint Presentation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Algoritmi rutiranja za podršku kvaliteta servisa u softverski definisanim mrežama</dc:title>
  <dc:creator>Slavica</dc:creator>
  <cp:lastModifiedBy>Windows User</cp:lastModifiedBy>
  <cp:revision>130</cp:revision>
  <dcterms:created xsi:type="dcterms:W3CDTF">2014-10-07T06:58:15Z</dcterms:created>
  <dcterms:modified xsi:type="dcterms:W3CDTF">2017-06-12T17:26:13Z</dcterms:modified>
</cp:coreProperties>
</file>