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80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8" r:id="rId15"/>
    <p:sldId id="279" r:id="rId16"/>
    <p:sldId id="268" r:id="rId17"/>
    <p:sldId id="269" r:id="rId18"/>
    <p:sldId id="270" r:id="rId19"/>
    <p:sldId id="271" r:id="rId20"/>
    <p:sldId id="272" r:id="rId21"/>
    <p:sldId id="275" r:id="rId22"/>
    <p:sldId id="274" r:id="rId23"/>
    <p:sldId id="273" r:id="rId24"/>
    <p:sldId id="276" r:id="rId25"/>
  </p:sldIdLst>
  <p:sldSz cx="9144000" cy="5143500" type="screen16x9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1272" y="-8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3E991-255E-46A2-95DD-61A925FBF9D8}" type="datetimeFigureOut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C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E544B-2DC8-47D3-89C6-BC88B7E18EE0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986329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E544B-2DC8-47D3-89C6-BC88B7E18EE0}" type="slidenum">
              <a:rPr lang="sr-Latn-CS" smtClean="0"/>
              <a:pPr/>
              <a:t>5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42B33-FA1B-4C30-88EC-9C5AB8A31817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A37A-1798-4987-B0B1-9337430A24EE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E7587-E146-4A5B-8C24-A21132A381E9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6A733-1567-4F32-843D-111F86493596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6D8AF-FDB5-4DB8-AC08-5FC9C96BD252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7" name="Picture 6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6019-7EA6-4B14-9087-DB108D1311D1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8" name="Picture 7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39E7-F0F9-4EAF-9895-B16CE288A437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10" name="Picture 9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2E4C-9152-465D-8EF7-E579BAA54CD2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6" name="Picture 5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EA61C-99A8-4202-80DC-B0618344F552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5" name="Picture 4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EA0D8-D46B-4D53-90A4-C9FC5726A110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8" name="Picture 7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757A9-CB87-4E1B-96F4-CC442FD834E3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  <p:pic>
        <p:nvPicPr>
          <p:cNvPr id="8" name="Picture 7" descr="SOX-logo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56566" y="0"/>
            <a:ext cx="1687434" cy="55552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5C25A-1289-4CE3-81BD-CBD5D34C6D64}" type="datetime1">
              <a:rPr lang="sr-Latn-CS" smtClean="0"/>
              <a:pPr/>
              <a:t>7.6.2017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A9088-598B-4B62-9939-DEF6445B13C4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abs.apnic.net/?p=95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PC based software router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60131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Nenad </a:t>
            </a:r>
            <a:r>
              <a:rPr lang="en-US" dirty="0" err="1" smtClean="0"/>
              <a:t>Krajnovi</a:t>
            </a:r>
            <a:r>
              <a:rPr lang="sr-Latn-RS" dirty="0" smtClean="0"/>
              <a:t>ć</a:t>
            </a:r>
            <a:r>
              <a:rPr lang="en-US" dirty="0" smtClean="0"/>
              <a:t>, </a:t>
            </a:r>
            <a:r>
              <a:rPr lang="sr-Latn-RS" dirty="0" smtClean="0"/>
              <a:t>SOX</a:t>
            </a:r>
            <a:r>
              <a:rPr lang="en-US" dirty="0" smtClean="0"/>
              <a:t> CTO</a:t>
            </a:r>
          </a:p>
          <a:p>
            <a:r>
              <a:rPr lang="sr-Latn-RS" dirty="0" smtClean="0"/>
              <a:t>krajko@sox.rs</a:t>
            </a:r>
            <a:endParaRPr lang="en-US" dirty="0" smtClean="0"/>
          </a:p>
          <a:p>
            <a:r>
              <a:rPr lang="en-US" dirty="0" err="1" smtClean="0"/>
              <a:t>Goran</a:t>
            </a:r>
            <a:r>
              <a:rPr lang="en-US" dirty="0" smtClean="0"/>
              <a:t> </a:t>
            </a:r>
            <a:r>
              <a:rPr lang="en-US" dirty="0" err="1" smtClean="0"/>
              <a:t>Slavi</a:t>
            </a:r>
            <a:r>
              <a:rPr lang="sr-Latn-RS" dirty="0" smtClean="0"/>
              <a:t>ć</a:t>
            </a:r>
            <a:r>
              <a:rPr lang="en-US" dirty="0" smtClean="0"/>
              <a:t>, SOX Chief Engineer</a:t>
            </a:r>
            <a:endParaRPr lang="sr-Latn-RS" dirty="0" smtClean="0"/>
          </a:p>
          <a:p>
            <a:r>
              <a:rPr lang="en-US" dirty="0" smtClean="0"/>
              <a:t>gslavic@sox.rs</a:t>
            </a:r>
            <a:endParaRPr lang="en-US" dirty="0"/>
          </a:p>
        </p:txBody>
      </p:sp>
      <p:pic>
        <p:nvPicPr>
          <p:cNvPr id="4" name="Picture 3" descr="SOX-log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11510"/>
            <a:ext cx="2712720" cy="66979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876256" y="195486"/>
            <a:ext cx="2016224" cy="1368152"/>
            <a:chOff x="6300192" y="267494"/>
            <a:chExt cx="2016224" cy="1368152"/>
          </a:xfrm>
        </p:grpSpPr>
        <p:sp>
          <p:nvSpPr>
            <p:cNvPr id="6" name="Oval 5"/>
            <p:cNvSpPr/>
            <p:nvPr/>
          </p:nvSpPr>
          <p:spPr>
            <a:xfrm>
              <a:off x="6300192" y="267494"/>
              <a:ext cx="2016224" cy="136815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C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88224" y="489905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70C0"/>
                  </a:solidFill>
                </a:rPr>
                <a:t>SEE 6</a:t>
              </a:r>
            </a:p>
            <a:p>
              <a:pPr algn="ctr"/>
              <a:r>
                <a:rPr lang="en-US" b="1" dirty="0" err="1" smtClean="0">
                  <a:solidFill>
                    <a:srgbClr val="0070C0"/>
                  </a:solidFill>
                </a:rPr>
                <a:t>Budva</a:t>
              </a:r>
              <a:r>
                <a:rPr lang="en-US" b="1" dirty="0" smtClean="0">
                  <a:solidFill>
                    <a:srgbClr val="0070C0"/>
                  </a:solidFill>
                </a:rPr>
                <a:t>, Montenegro</a:t>
              </a:r>
              <a:endParaRPr lang="sr-Latn-CS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5979"/>
            <a:ext cx="7560840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(#2/7)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Modification of /</a:t>
            </a:r>
            <a:r>
              <a:rPr lang="en-US" dirty="0" err="1" smtClean="0"/>
              <a:t>usr</a:t>
            </a:r>
            <a:r>
              <a:rPr lang="en-US" dirty="0" smtClean="0"/>
              <a:t>/lib/</a:t>
            </a:r>
            <a:r>
              <a:rPr lang="en-US" dirty="0" err="1" smtClean="0"/>
              <a:t>sysctl.d</a:t>
            </a:r>
            <a:r>
              <a:rPr lang="en-US" dirty="0" smtClean="0"/>
              <a:t>/50-default.conf</a:t>
            </a:r>
          </a:p>
          <a:p>
            <a:pPr lvl="1"/>
            <a:r>
              <a:rPr lang="en-US" dirty="0"/>
              <a:t>net.ipv4.conf.default.rp_filter = 0</a:t>
            </a:r>
            <a:endParaRPr lang="sr-Latn-CS" sz="4000" dirty="0"/>
          </a:p>
          <a:p>
            <a:pPr lvl="1"/>
            <a:r>
              <a:rPr lang="en-US" dirty="0"/>
              <a:t>net.ipv4.conf.all.rp_filter = 0  </a:t>
            </a:r>
            <a:endParaRPr lang="sr-Latn-CS" dirty="0" smtClean="0"/>
          </a:p>
          <a:p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10</a:t>
            </a:fld>
            <a:endParaRPr lang="sr-Latn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5979"/>
            <a:ext cx="7488832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(#3/7)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384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Modification of /etc/</a:t>
            </a:r>
            <a:r>
              <a:rPr lang="en-US" dirty="0" err="1" smtClean="0"/>
              <a:t>sysctl.d</a:t>
            </a:r>
            <a:r>
              <a:rPr lang="en-US" dirty="0" smtClean="0"/>
              <a:t>/99-sysctl.conf</a:t>
            </a:r>
          </a:p>
          <a:p>
            <a:pPr lvl="1"/>
            <a:r>
              <a:rPr lang="sr-Latn-CS" dirty="0" smtClean="0"/>
              <a:t>net.ipv6.conf.lo.forwarding = 1</a:t>
            </a:r>
          </a:p>
          <a:p>
            <a:pPr lvl="1"/>
            <a:r>
              <a:rPr lang="sr-Latn-CS" dirty="0" smtClean="0"/>
              <a:t>net.ipv4.tcp_syncookies=1</a:t>
            </a:r>
          </a:p>
          <a:p>
            <a:pPr lvl="1"/>
            <a:r>
              <a:rPr lang="sr-Latn-CS" dirty="0" smtClean="0"/>
              <a:t>net.ipv4.conf.default.rp_filter = 0</a:t>
            </a:r>
          </a:p>
          <a:p>
            <a:pPr lvl="1"/>
            <a:r>
              <a:rPr lang="sr-Latn-CS" dirty="0" smtClean="0"/>
              <a:t>net.ipv4.conf.default.accept_source_route=0</a:t>
            </a:r>
          </a:p>
          <a:p>
            <a:pPr lvl="1"/>
            <a:r>
              <a:rPr lang="sr-Latn-CS" dirty="0" smtClean="0"/>
              <a:t>net.ipv4.ip_nonlocal_bind = 1</a:t>
            </a:r>
          </a:p>
          <a:p>
            <a:pPr lvl="1"/>
            <a:endParaRPr lang="sr-Latn-CS" dirty="0" smtClean="0"/>
          </a:p>
          <a:p>
            <a:pPr lvl="1"/>
            <a:r>
              <a:rPr lang="sr-Latn-CS" dirty="0" smtClean="0"/>
              <a:t>kernel.shmmax=68719476736</a:t>
            </a:r>
          </a:p>
          <a:p>
            <a:pPr lvl="1"/>
            <a:r>
              <a:rPr lang="sr-Latn-CS" dirty="0" smtClean="0"/>
              <a:t>kernel.msgmax=65536</a:t>
            </a:r>
          </a:p>
          <a:p>
            <a:pPr lvl="1"/>
            <a:r>
              <a:rPr lang="sr-Latn-CS" dirty="0" smtClean="0"/>
              <a:t>kernel.msgmnb=65536</a:t>
            </a:r>
          </a:p>
          <a:p>
            <a:pPr lvl="1"/>
            <a:r>
              <a:rPr lang="sr-Latn-CS" dirty="0" smtClean="0"/>
              <a:t>kernel.sysrq=0</a:t>
            </a:r>
          </a:p>
          <a:p>
            <a:pPr lvl="1"/>
            <a:r>
              <a:rPr lang="sr-Latn-CS" dirty="0" smtClean="0"/>
              <a:t>kernel.shmall=4294967296</a:t>
            </a:r>
          </a:p>
          <a:p>
            <a:pPr lvl="1"/>
            <a:r>
              <a:rPr lang="sr-Latn-CS" dirty="0" smtClean="0"/>
              <a:t>kernel.core_uses_pid=1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11</a:t>
            </a:fld>
            <a:endParaRPr lang="sr-Latn-C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05979"/>
            <a:ext cx="7344816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(#4/7)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echo 0 &gt; /proc/sys/net/ipv4/conf/default/</a:t>
            </a:r>
            <a:r>
              <a:rPr lang="en-US" sz="2800" dirty="0" err="1"/>
              <a:t>rp_filter</a:t>
            </a:r>
            <a:endParaRPr lang="sr-Latn-CS" sz="2800" dirty="0"/>
          </a:p>
          <a:p>
            <a:r>
              <a:rPr lang="en-US" sz="2800" dirty="0"/>
              <a:t>echo 0 &gt; /proc/sys/net/ipv4/conf/all/</a:t>
            </a:r>
            <a:r>
              <a:rPr lang="en-US" sz="2800" dirty="0" err="1"/>
              <a:t>rp_filter</a:t>
            </a:r>
            <a:endParaRPr lang="sr-Latn-CS" sz="2800" dirty="0"/>
          </a:p>
          <a:p>
            <a:pPr>
              <a:buNone/>
            </a:pPr>
            <a:endParaRPr lang="sr-Latn-C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12</a:t>
            </a:fld>
            <a:endParaRPr lang="sr-Latn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5979"/>
            <a:ext cx="7488832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(#5/7)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51670"/>
            <a:ext cx="4176464" cy="2883767"/>
          </a:xfrm>
        </p:spPr>
        <p:txBody>
          <a:bodyPr>
            <a:noAutofit/>
          </a:bodyPr>
          <a:lstStyle/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net.ipv4.conf.all.forwarding = 1</a:t>
            </a:r>
            <a:endParaRPr lang="sr-Latn-CS" sz="2400" dirty="0" smtClean="0"/>
          </a:p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net.ipv4.conf.all.rp_filter = 0</a:t>
            </a:r>
            <a:endParaRPr lang="sr-Latn-CS" sz="2400" dirty="0" smtClean="0"/>
          </a:p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net.ipv4.conf.all.arp_announce  = 2</a:t>
            </a:r>
            <a:endParaRPr lang="sr-Latn-CS" sz="2400" dirty="0" smtClean="0"/>
          </a:p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net.ipv4.conf.all.arp_ignore = 1</a:t>
            </a:r>
            <a:endParaRPr lang="sr-Latn-CS" sz="2400" dirty="0" smtClean="0"/>
          </a:p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net.ipv6.conf.all.autoconf = 0</a:t>
            </a:r>
            <a:endParaRPr lang="sr-Latn-CS" sz="2400" dirty="0" smtClean="0"/>
          </a:p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net.ipv6.conf.all.accept_ra = 0</a:t>
            </a:r>
            <a:endParaRPr lang="sr-Latn-CS" sz="2400" dirty="0" smtClean="0"/>
          </a:p>
          <a:p>
            <a:pPr>
              <a:buFont typeface="Calibri" pitchFamily="34" charset="0"/>
              <a:buChar char="–"/>
            </a:pPr>
            <a:r>
              <a:rPr lang="en-US" sz="1800" dirty="0" smtClean="0"/>
              <a:t>net.ipv6.conf.all.forwarding </a:t>
            </a:r>
            <a:r>
              <a:rPr lang="en-US" sz="1600" dirty="0" smtClean="0"/>
              <a:t>= 1</a:t>
            </a:r>
            <a:endParaRPr lang="sr-Latn-C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13</a:t>
            </a:fld>
            <a:endParaRPr lang="sr-Latn-C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779662"/>
            <a:ext cx="4320480" cy="3099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net.ipv4.conf.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default.forwarding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net.ipv4.conf.default.rp_filter = 0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net.ipv4.conf.default.arp_announce  = 2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net.ipv4.conf.default.arp_ignore = 1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net.ipv4.conf.default.arp_filter = 0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net.ipv6.conf.default.autoconf = 0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net.ipv6.conf.default.accept_ra = 0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net.ipv6.conf.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default.forwarding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</a:t>
            </a:r>
            <a:endParaRPr kumimoji="0" lang="sr-Latn-C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sr-Latn-C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03648" y="1131590"/>
            <a:ext cx="446449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Settings for interfaces: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5979"/>
            <a:ext cx="7416824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(#6/7)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Per VLAN configuration (if it is necessary):</a:t>
            </a:r>
          </a:p>
          <a:p>
            <a:pPr lvl="1"/>
            <a:r>
              <a:rPr lang="sr-Latn-CS" dirty="0" smtClean="0"/>
              <a:t>net.ipv4.conf.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.forwarding = 1</a:t>
            </a:r>
          </a:p>
          <a:p>
            <a:pPr lvl="1"/>
            <a:r>
              <a:rPr lang="sr-Latn-CS" dirty="0" smtClean="0"/>
              <a:t>net.ipv4.conf.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.rp_filter = 0</a:t>
            </a:r>
          </a:p>
          <a:p>
            <a:pPr lvl="1"/>
            <a:r>
              <a:rPr lang="sr-Latn-CS" dirty="0" smtClean="0"/>
              <a:t>net.ipv4.conf.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.arp_announce = 2</a:t>
            </a:r>
          </a:p>
          <a:p>
            <a:pPr lvl="1"/>
            <a:r>
              <a:rPr lang="sr-Latn-CS" dirty="0" smtClean="0"/>
              <a:t>net.ipv4.conf.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.arp_ignore = 1</a:t>
            </a:r>
          </a:p>
          <a:p>
            <a:pPr lvl="1"/>
            <a:r>
              <a:rPr lang="sr-Latn-CS" dirty="0" smtClean="0"/>
              <a:t>net.ipv4.conf.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.arp_filter = 0</a:t>
            </a:r>
          </a:p>
          <a:p>
            <a:pPr lvl="1"/>
            <a:r>
              <a:rPr lang="sr-Latn-CS" dirty="0" smtClean="0"/>
              <a:t>net.ipv6.conf.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.autoconf = 0</a:t>
            </a:r>
          </a:p>
          <a:p>
            <a:pPr lvl="1"/>
            <a:r>
              <a:rPr lang="sr-Latn-CS" dirty="0" smtClean="0"/>
              <a:t>net.ipv6.conf.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.accept_ra = 0</a:t>
            </a:r>
          </a:p>
          <a:p>
            <a:pPr lvl="1"/>
            <a:r>
              <a:rPr lang="sr-Latn-CS" dirty="0" smtClean="0"/>
              <a:t>net.ipv6.conf.</a:t>
            </a:r>
            <a:r>
              <a:rPr lang="sr-Latn-CS" i="1" dirty="0" smtClean="0"/>
              <a:t>XXXX</a:t>
            </a:r>
            <a:r>
              <a:rPr lang="sr-Latn-CS" dirty="0" smtClean="0"/>
              <a:t>/</a:t>
            </a:r>
            <a:r>
              <a:rPr lang="sr-Latn-CS" i="1" dirty="0" smtClean="0"/>
              <a:t>VLAN</a:t>
            </a:r>
            <a:r>
              <a:rPr lang="sr-Latn-CS" dirty="0" smtClean="0"/>
              <a:t>.forwarding 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14</a:t>
            </a:fld>
            <a:endParaRPr lang="sr-Latn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5979"/>
            <a:ext cx="7488832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(#7/7)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Optional automatic IPv6 address assignment prevention:</a:t>
            </a:r>
          </a:p>
          <a:p>
            <a:pPr lvl="1"/>
            <a:r>
              <a:rPr lang="sr-Latn-CS" dirty="0" smtClean="0"/>
              <a:t>echo 0 &gt; /proc/sys/net/ipv6/conf/em1/autoconf</a:t>
            </a:r>
          </a:p>
          <a:p>
            <a:pPr lvl="1"/>
            <a:r>
              <a:rPr lang="sr-Latn-CS" dirty="0" smtClean="0"/>
              <a:t>echo 0 &gt; /proc/sys/net/ipv6/conf/em1/accept_ra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15</a:t>
            </a:fld>
            <a:endParaRPr lang="sr-Latn-C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implementation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HP </a:t>
            </a:r>
            <a:r>
              <a:rPr lang="en-GB" dirty="0" err="1"/>
              <a:t>ProLiant</a:t>
            </a:r>
            <a:r>
              <a:rPr lang="en-GB" dirty="0"/>
              <a:t> DL 180 </a:t>
            </a:r>
            <a:r>
              <a:rPr lang="en-GB" dirty="0" smtClean="0"/>
              <a:t>G6</a:t>
            </a:r>
          </a:p>
          <a:p>
            <a:r>
              <a:rPr lang="en-GB" dirty="0" smtClean="0"/>
              <a:t>2 x Intel Xeon CPU X5675  @ 3.07GHz  (6-core processor)</a:t>
            </a:r>
          </a:p>
          <a:p>
            <a:r>
              <a:rPr lang="en-GB" dirty="0" smtClean="0"/>
              <a:t>12GB RAM</a:t>
            </a:r>
          </a:p>
          <a:p>
            <a:r>
              <a:rPr lang="en-GB" dirty="0" smtClean="0"/>
              <a:t>2 x (2x10G Ethernet controller 82599ES) – total 40G interface</a:t>
            </a:r>
          </a:p>
          <a:p>
            <a:r>
              <a:rPr lang="en-GB" dirty="0" smtClean="0"/>
              <a:t>Total cost of HW: from 1000$ (HP server on </a:t>
            </a:r>
            <a:r>
              <a:rPr lang="en-GB" dirty="0" err="1" smtClean="0"/>
              <a:t>Ebay</a:t>
            </a:r>
            <a:r>
              <a:rPr lang="en-GB" dirty="0" smtClean="0"/>
              <a:t>) + from 300$ 10G NIC = ~1600$</a:t>
            </a:r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16</a:t>
            </a:fld>
            <a:endParaRPr lang="sr-Latn-CS"/>
          </a:p>
        </p:txBody>
      </p:sp>
      <p:pic>
        <p:nvPicPr>
          <p:cNvPr id="5" name="Picture 4" descr="smiley-face-clip-art-dr-odd-uWlQ3w-c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155926"/>
            <a:ext cx="627534" cy="62753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Performances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Total traffic on router interfaces</a:t>
            </a:r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17</a:t>
            </a:fld>
            <a:endParaRPr lang="sr-Latn-CS"/>
          </a:p>
        </p:txBody>
      </p:sp>
      <p:pic>
        <p:nvPicPr>
          <p:cNvPr id="6" name="Picture 5" descr="SEE6-Total traffic-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35646"/>
            <a:ext cx="7558222" cy="303599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Performances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Total packets on router interfaces</a:t>
            </a:r>
            <a:endParaRPr lang="sr-Latn-C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18</a:t>
            </a:fld>
            <a:endParaRPr lang="sr-Latn-CS"/>
          </a:p>
        </p:txBody>
      </p:sp>
      <p:pic>
        <p:nvPicPr>
          <p:cNvPr id="4" name="Picture 3" descr="SEE6-Number of routed packets-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9622"/>
            <a:ext cx="7558222" cy="339167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Performances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Total load of the router</a:t>
            </a:r>
            <a:endParaRPr lang="sr-Latn-C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19</a:t>
            </a:fld>
            <a:endParaRPr lang="sr-Latn-CS"/>
          </a:p>
        </p:txBody>
      </p:sp>
      <p:pic>
        <p:nvPicPr>
          <p:cNvPr id="4" name="Picture 3" descr="SEE6-Load average-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347614"/>
            <a:ext cx="7558222" cy="33916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BGP routing table today</a:t>
            </a:r>
            <a:endParaRPr lang="sr-Latn-C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23528" y="77155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CS" dirty="0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IPv4 Table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IPv4 Prediction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2013 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441,172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488,011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529,806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586,879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645,974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697,000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751,000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806,000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861,000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/>
                        <a:t>Jan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915,000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2</a:t>
            </a:fld>
            <a:endParaRPr lang="sr-Latn-CS"/>
          </a:p>
        </p:txBody>
      </p:sp>
      <p:sp>
        <p:nvSpPr>
          <p:cNvPr id="6" name="TextBox 5"/>
          <p:cNvSpPr txBox="1"/>
          <p:nvPr/>
        </p:nvSpPr>
        <p:spPr>
          <a:xfrm>
            <a:off x="1187624" y="477416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sr-Latn-CS" dirty="0" smtClean="0">
                <a:hlinkClick r:id="rId2"/>
              </a:rPr>
              <a:t>https://labs.apnic.net/?p=952</a:t>
            </a:r>
            <a:endParaRPr lang="sr-Latn-C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Performances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Total load of the router CPUs</a:t>
            </a:r>
            <a:endParaRPr lang="sr-Latn-C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20</a:t>
            </a:fld>
            <a:endParaRPr lang="sr-Latn-CS"/>
          </a:p>
        </p:txBody>
      </p:sp>
      <p:pic>
        <p:nvPicPr>
          <p:cNvPr id="4" name="Picture 3" descr="SEE6-CPU usage detai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131590"/>
            <a:ext cx="5140853" cy="37238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79712" y="4155926"/>
            <a:ext cx="489654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C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sr-Latn-C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traffic reached 3Mpps, router started with jitter and increased packet latency.</a:t>
            </a:r>
          </a:p>
          <a:p>
            <a:r>
              <a:rPr lang="en-US" dirty="0" smtClean="0"/>
              <a:t>The reason is implementation of packet handling in Linux kernel.</a:t>
            </a:r>
          </a:p>
          <a:p>
            <a:r>
              <a:rPr lang="en-US" i="1" dirty="0" smtClean="0"/>
              <a:t>DPDK,</a:t>
            </a:r>
            <a:r>
              <a:rPr lang="en-US" dirty="0" smtClean="0"/>
              <a:t> </a:t>
            </a:r>
            <a:r>
              <a:rPr lang="en-US" i="1" dirty="0" err="1" smtClean="0"/>
              <a:t>netmap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Vector Packet Processing</a:t>
            </a:r>
            <a:r>
              <a:rPr lang="en-US" dirty="0" smtClean="0"/>
              <a:t> </a:t>
            </a:r>
            <a:r>
              <a:rPr lang="en-US" dirty="0" smtClean="0"/>
              <a:t>are work in progress to overcome this problem. </a:t>
            </a:r>
            <a:endParaRPr lang="sr-Latn-C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21</a:t>
            </a:fld>
            <a:endParaRPr lang="sr-Latn-C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with 40G interface</a:t>
            </a:r>
            <a:endParaRPr lang="sr-Latn-C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7585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Setup for the test – hand-made PC server (total ~1000$):</a:t>
            </a:r>
          </a:p>
          <a:p>
            <a:pPr lvl="1"/>
            <a:r>
              <a:rPr lang="en-US" dirty="0" smtClean="0"/>
              <a:t>Motherboard: ASUS P8H77-V</a:t>
            </a:r>
          </a:p>
          <a:p>
            <a:pPr lvl="1"/>
            <a:r>
              <a:rPr lang="en-US" dirty="0" smtClean="0"/>
              <a:t>CPU: Quad core Intel(R) i7-3770 CPU @ 3.40GHz</a:t>
            </a:r>
          </a:p>
          <a:p>
            <a:pPr lvl="1"/>
            <a:r>
              <a:rPr lang="en-US" dirty="0" smtClean="0"/>
              <a:t>RAM: 12GB</a:t>
            </a:r>
          </a:p>
          <a:p>
            <a:pPr lvl="1"/>
            <a:r>
              <a:rPr lang="en-US" dirty="0" smtClean="0"/>
              <a:t>NIC: 2x40G Intel Ethernet Controller XL710 for 40GbE QSFP+ </a:t>
            </a:r>
          </a:p>
          <a:p>
            <a:r>
              <a:rPr lang="en-US" dirty="0" smtClean="0"/>
              <a:t>Server stopped forwarding traffic after 20 hours because of problem with NIC driver.        Reload of the driver temporary solved the problem.</a:t>
            </a:r>
          </a:p>
          <a:p>
            <a:r>
              <a:rPr lang="en-US" dirty="0" smtClean="0"/>
              <a:t>Till stopping, everything works perfect.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22</a:t>
            </a:fld>
            <a:endParaRPr lang="sr-Latn-CS" dirty="0"/>
          </a:p>
        </p:txBody>
      </p:sp>
      <p:pic>
        <p:nvPicPr>
          <p:cNvPr id="5" name="Picture 4" descr="red-angry-smiley-f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291830"/>
            <a:ext cx="453833" cy="432048"/>
          </a:xfrm>
          <a:prstGeom prst="rect">
            <a:avLst/>
          </a:prstGeom>
        </p:spPr>
      </p:pic>
      <p:pic>
        <p:nvPicPr>
          <p:cNvPr id="6" name="Picture 5" descr="smiley-face-clip-art-dr-odd-uWlQ3w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1563638"/>
            <a:ext cx="648072" cy="64807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</a:t>
            </a:r>
            <a:endParaRPr lang="sr-Latn-C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Viable solution for the traffic up to 3Mpps.</a:t>
            </a:r>
          </a:p>
          <a:p>
            <a:r>
              <a:rPr lang="en-US" dirty="0" smtClean="0"/>
              <a:t>Total throughput in </a:t>
            </a:r>
            <a:r>
              <a:rPr lang="en-US" dirty="0" err="1" smtClean="0"/>
              <a:t>Gbps</a:t>
            </a:r>
            <a:r>
              <a:rPr lang="en-US" dirty="0" smtClean="0"/>
              <a:t> depends on size of the packets.</a:t>
            </a:r>
          </a:p>
          <a:p>
            <a:r>
              <a:rPr lang="en-US" dirty="0" smtClean="0"/>
              <a:t>Quagga provides full BGP functionality with “unlimited” number of prefixes.</a:t>
            </a:r>
            <a:endParaRPr lang="sr-Latn-RS" dirty="0" smtClean="0"/>
          </a:p>
          <a:p>
            <a:r>
              <a:rPr lang="sr-Latn-RS" dirty="0" smtClean="0"/>
              <a:t>If we </a:t>
            </a:r>
            <a:r>
              <a:rPr lang="en-US" dirty="0" smtClean="0"/>
              <a:t>“forget the price of human work”, very cheap solution!</a:t>
            </a:r>
            <a:endParaRPr lang="sr-Latn-C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23</a:t>
            </a:fld>
            <a:endParaRPr lang="sr-Latn-C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PC based software router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60131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Nenad </a:t>
            </a:r>
            <a:r>
              <a:rPr lang="en-US" dirty="0" err="1" smtClean="0"/>
              <a:t>Krajnovi</a:t>
            </a:r>
            <a:r>
              <a:rPr lang="sr-Latn-RS" dirty="0" smtClean="0"/>
              <a:t>ć</a:t>
            </a:r>
            <a:r>
              <a:rPr lang="en-US" dirty="0" smtClean="0"/>
              <a:t>, </a:t>
            </a:r>
            <a:r>
              <a:rPr lang="sr-Latn-RS" dirty="0" smtClean="0"/>
              <a:t>SOX</a:t>
            </a:r>
            <a:r>
              <a:rPr lang="en-US" dirty="0" smtClean="0"/>
              <a:t> CTO</a:t>
            </a:r>
          </a:p>
          <a:p>
            <a:r>
              <a:rPr lang="sr-Latn-RS" dirty="0" smtClean="0"/>
              <a:t>krajko@sox.rs</a:t>
            </a:r>
            <a:endParaRPr lang="en-US" dirty="0" smtClean="0"/>
          </a:p>
          <a:p>
            <a:r>
              <a:rPr lang="en-US" dirty="0" err="1" smtClean="0"/>
              <a:t>Goran</a:t>
            </a:r>
            <a:r>
              <a:rPr lang="en-US" dirty="0" smtClean="0"/>
              <a:t> </a:t>
            </a:r>
            <a:r>
              <a:rPr lang="en-US" dirty="0" err="1" smtClean="0"/>
              <a:t>Slavi</a:t>
            </a:r>
            <a:r>
              <a:rPr lang="sr-Latn-RS" dirty="0" smtClean="0"/>
              <a:t>ć</a:t>
            </a:r>
            <a:r>
              <a:rPr lang="en-US" dirty="0" smtClean="0"/>
              <a:t>, SOX Chief Engineer</a:t>
            </a:r>
            <a:endParaRPr lang="sr-Latn-RS" dirty="0" smtClean="0"/>
          </a:p>
          <a:p>
            <a:r>
              <a:rPr lang="en-US" dirty="0" smtClean="0"/>
              <a:t>gslavic@sox.rs</a:t>
            </a:r>
            <a:endParaRPr lang="en-US" dirty="0"/>
          </a:p>
        </p:txBody>
      </p:sp>
      <p:pic>
        <p:nvPicPr>
          <p:cNvPr id="4" name="Picture 3" descr="SOX-log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11510"/>
            <a:ext cx="2712720" cy="66979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876256" y="195486"/>
            <a:ext cx="2016224" cy="1368152"/>
            <a:chOff x="6300192" y="267494"/>
            <a:chExt cx="2016224" cy="1368152"/>
          </a:xfrm>
        </p:grpSpPr>
        <p:sp>
          <p:nvSpPr>
            <p:cNvPr id="6" name="Oval 5"/>
            <p:cNvSpPr/>
            <p:nvPr/>
          </p:nvSpPr>
          <p:spPr>
            <a:xfrm>
              <a:off x="6300192" y="267494"/>
              <a:ext cx="2016224" cy="1368152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C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88224" y="489905"/>
              <a:ext cx="14401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70C0"/>
                  </a:solidFill>
                </a:rPr>
                <a:t>SEE 6</a:t>
              </a:r>
            </a:p>
            <a:p>
              <a:pPr algn="ctr"/>
              <a:r>
                <a:rPr lang="en-US" b="1" dirty="0" err="1" smtClean="0">
                  <a:solidFill>
                    <a:srgbClr val="0070C0"/>
                  </a:solidFill>
                </a:rPr>
                <a:t>Budva</a:t>
              </a:r>
              <a:r>
                <a:rPr lang="en-US" b="1" dirty="0" smtClean="0">
                  <a:solidFill>
                    <a:srgbClr val="0070C0"/>
                  </a:solidFill>
                </a:rPr>
                <a:t>, Montenegro</a:t>
              </a:r>
              <a:endParaRPr lang="sr-Latn-CS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5486"/>
            <a:ext cx="7704856" cy="857250"/>
          </a:xfrm>
        </p:spPr>
        <p:txBody>
          <a:bodyPr/>
          <a:lstStyle/>
          <a:p>
            <a:r>
              <a:rPr lang="sr-Latn-RS" dirty="0" smtClean="0"/>
              <a:t>How to buy </a:t>
            </a:r>
            <a:r>
              <a:rPr lang="en-US" dirty="0" smtClean="0"/>
              <a:t>“cheap” BGP router?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L3 switch with 1G/10G ports cost from </a:t>
            </a:r>
            <a:r>
              <a:rPr lang="sr-Latn-RS" dirty="0" smtClean="0">
                <a:solidFill>
                  <a:srgbClr val="FF0000"/>
                </a:solidFill>
              </a:rPr>
              <a:t>2500</a:t>
            </a:r>
            <a:r>
              <a:rPr lang="en-US" dirty="0" smtClean="0">
                <a:solidFill>
                  <a:srgbClr val="FF0000"/>
                </a:solidFill>
              </a:rPr>
              <a:t>$</a:t>
            </a:r>
          </a:p>
          <a:p>
            <a:pPr lvl="1"/>
            <a:r>
              <a:rPr lang="en-US" dirty="0" smtClean="0"/>
              <a:t>Typically, they support ~12k prefixes.</a:t>
            </a:r>
          </a:p>
          <a:p>
            <a:pPr lvl="1"/>
            <a:r>
              <a:rPr lang="en-US" dirty="0" smtClean="0"/>
              <a:t>Only some of them have BGP implemented.</a:t>
            </a:r>
          </a:p>
          <a:p>
            <a:r>
              <a:rPr lang="en-US" dirty="0" smtClean="0"/>
              <a:t>Classical router cost from </a:t>
            </a:r>
            <a:r>
              <a:rPr lang="sr-Latn-RS" dirty="0" smtClean="0">
                <a:solidFill>
                  <a:srgbClr val="FF0000"/>
                </a:solidFill>
              </a:rPr>
              <a:t>10</a:t>
            </a:r>
            <a:r>
              <a:rPr lang="en-US" dirty="0" smtClean="0">
                <a:solidFill>
                  <a:srgbClr val="FF0000"/>
                </a:solidFill>
              </a:rPr>
              <a:t>k</a:t>
            </a:r>
            <a:r>
              <a:rPr lang="sr-Latn-RS" dirty="0" smtClean="0">
                <a:solidFill>
                  <a:srgbClr val="FF0000"/>
                </a:solidFill>
              </a:rPr>
              <a:t>$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they can support full BGP table.</a:t>
            </a:r>
          </a:p>
          <a:p>
            <a:pPr lvl="1"/>
            <a:r>
              <a:rPr lang="en-US" dirty="0" smtClean="0"/>
              <a:t>Typically, they do not have 10G ports and the throughput is 2,5 </a:t>
            </a:r>
            <a:r>
              <a:rPr lang="en-US" dirty="0" err="1" smtClean="0"/>
              <a:t>Gbps</a:t>
            </a:r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3</a:t>
            </a:fld>
            <a:endParaRPr lang="sr-Latn-CS"/>
          </a:p>
        </p:txBody>
      </p:sp>
      <p:pic>
        <p:nvPicPr>
          <p:cNvPr id="5" name="Picture 4" descr="said smiley f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4011910"/>
            <a:ext cx="421608" cy="423490"/>
          </a:xfrm>
          <a:prstGeom prst="rect">
            <a:avLst/>
          </a:prstGeom>
        </p:spPr>
      </p:pic>
      <p:pic>
        <p:nvPicPr>
          <p:cNvPr id="6" name="Picture 5" descr="said smiley f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707654"/>
            <a:ext cx="421608" cy="4234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“Full feature” router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Ports: 1G/10G</a:t>
            </a:r>
          </a:p>
          <a:p>
            <a:r>
              <a:rPr lang="en-US" dirty="0" smtClean="0"/>
              <a:t>Routing: BGP, OSPF, …</a:t>
            </a:r>
          </a:p>
          <a:p>
            <a:r>
              <a:rPr lang="en-US" dirty="0" smtClean="0"/>
              <a:t>Performances: 100Gbps, 130Mpps</a:t>
            </a:r>
          </a:p>
          <a:p>
            <a:r>
              <a:rPr lang="en-US" dirty="0" smtClean="0"/>
              <a:t>Price: from </a:t>
            </a:r>
            <a:r>
              <a:rPr lang="sr-Latn-RS" dirty="0" smtClean="0">
                <a:solidFill>
                  <a:srgbClr val="FF0000"/>
                </a:solidFill>
              </a:rPr>
              <a:t>50k$ ↗</a:t>
            </a:r>
            <a:endParaRPr lang="sr-Latn-C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4</a:t>
            </a:fld>
            <a:endParaRPr lang="sr-Latn-CS"/>
          </a:p>
        </p:txBody>
      </p:sp>
      <p:pic>
        <p:nvPicPr>
          <p:cNvPr id="5" name="Picture 4" descr="said smiley f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931790"/>
            <a:ext cx="564984" cy="567506"/>
          </a:xfrm>
          <a:prstGeom prst="rect">
            <a:avLst/>
          </a:prstGeom>
        </p:spPr>
      </p:pic>
      <p:pic>
        <p:nvPicPr>
          <p:cNvPr id="6" name="Picture 5" descr="scientist smil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923678"/>
            <a:ext cx="611588" cy="5555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Build your own router based on standard PC hardware</a:t>
            </a:r>
          </a:p>
          <a:p>
            <a:r>
              <a:rPr lang="en-US" dirty="0" smtClean="0"/>
              <a:t>What are the limitations?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Mpps</a:t>
            </a:r>
            <a:endParaRPr lang="en-US" dirty="0" smtClean="0"/>
          </a:p>
          <a:p>
            <a:pPr lvl="1"/>
            <a:r>
              <a:rPr lang="en-US" dirty="0" smtClean="0"/>
              <a:t>Throughput depends on packet length, between 1,5Gbps and 36Gbps</a:t>
            </a:r>
          </a:p>
          <a:p>
            <a:r>
              <a:rPr lang="en-US" dirty="0" smtClean="0"/>
              <a:t>But:</a:t>
            </a:r>
          </a:p>
          <a:p>
            <a:pPr lvl="1"/>
            <a:r>
              <a:rPr lang="en-US" dirty="0" smtClean="0"/>
              <a:t>Low price!</a:t>
            </a:r>
          </a:p>
          <a:p>
            <a:pPr lvl="1"/>
            <a:r>
              <a:rPr lang="en-US" dirty="0" smtClean="0"/>
              <a:t>Unlimited number of prefixes!</a:t>
            </a:r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5</a:t>
            </a:fld>
            <a:endParaRPr lang="sr-Latn-CS"/>
          </a:p>
        </p:txBody>
      </p:sp>
      <p:pic>
        <p:nvPicPr>
          <p:cNvPr id="6" name="Picture 5" descr="smiley-face-clip-art-dr-odd-uWlQ3w-cli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435846"/>
            <a:ext cx="699542" cy="6995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need?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PC based server with </a:t>
            </a:r>
            <a:r>
              <a:rPr lang="en-US" dirty="0" err="1" smtClean="0"/>
              <a:t>PCIe</a:t>
            </a:r>
            <a:r>
              <a:rPr lang="en-US" dirty="0" smtClean="0"/>
              <a:t> 3.0 slot (10G can work on 2.0 slot), advanced Intel CPU, from 2GB RAM</a:t>
            </a:r>
          </a:p>
          <a:p>
            <a:r>
              <a:rPr lang="en-US" dirty="0" smtClean="0"/>
              <a:t>Network Interface Card with 10G ports or 40G ports (one 40G is enough)</a:t>
            </a:r>
          </a:p>
          <a:p>
            <a:r>
              <a:rPr lang="en-US" dirty="0" err="1" smtClean="0"/>
              <a:t>CentOS</a:t>
            </a:r>
            <a:r>
              <a:rPr lang="en-US" dirty="0" smtClean="0"/>
              <a:t> (or whatever you like from *nix family)</a:t>
            </a:r>
          </a:p>
          <a:p>
            <a:r>
              <a:rPr lang="en-US" dirty="0" smtClean="0"/>
              <a:t>Quagga (Cisco-like CLI) or BIRD</a:t>
            </a:r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6</a:t>
            </a:fld>
            <a:endParaRPr lang="sr-Latn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(#1/2)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Ethernet ports should be configured in trunk mode (not necessary, depends on topology).</a:t>
            </a:r>
          </a:p>
          <a:p>
            <a:r>
              <a:rPr lang="en-US" dirty="0" smtClean="0"/>
              <a:t>Activate IPv6 forwarding (preferable).</a:t>
            </a:r>
          </a:p>
          <a:p>
            <a:r>
              <a:rPr lang="en-US" dirty="0" smtClean="0"/>
              <a:t>Disable </a:t>
            </a:r>
            <a:r>
              <a:rPr lang="en-US" dirty="0" err="1" smtClean="0"/>
              <a:t>NetworkManager.service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Disable gnome-desktop.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pciutils</a:t>
            </a:r>
            <a:r>
              <a:rPr lang="en-US" dirty="0"/>
              <a:t> </a:t>
            </a:r>
            <a:r>
              <a:rPr lang="en-US" dirty="0" smtClean="0"/>
              <a:t>(for load balancing of IRQs).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7</a:t>
            </a:fld>
            <a:endParaRPr lang="sr-Latn-C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(#2/2)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net-</a:t>
            </a:r>
            <a:r>
              <a:rPr lang="en-US" dirty="0" err="1" smtClean="0"/>
              <a:t>snmp</a:t>
            </a:r>
            <a:r>
              <a:rPr lang="en-US" dirty="0" smtClean="0"/>
              <a:t> (for remote monitoring).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openssh</a:t>
            </a:r>
            <a:r>
              <a:rPr lang="en-US" dirty="0" smtClean="0"/>
              <a:t> (for remote management).</a:t>
            </a:r>
          </a:p>
          <a:p>
            <a:r>
              <a:rPr lang="en-US" dirty="0" smtClean="0"/>
              <a:t>Any addition utility to monitor the router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8</a:t>
            </a:fld>
            <a:endParaRPr lang="sr-Latn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5979"/>
            <a:ext cx="7560840" cy="857250"/>
          </a:xfrm>
        </p:spPr>
        <p:txBody>
          <a:bodyPr/>
          <a:lstStyle/>
          <a:p>
            <a:r>
              <a:rPr lang="sr-Latn-CS" dirty="0" smtClean="0"/>
              <a:t>Network FINE TUNNING</a:t>
            </a:r>
            <a:r>
              <a:rPr lang="en-US" dirty="0" smtClean="0"/>
              <a:t> (#1/7)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 of </a:t>
            </a:r>
            <a:r>
              <a:rPr lang="sr-Latn-CS" dirty="0" smtClean="0"/>
              <a:t>/usr/lib/sysctl.d/00-system.conf </a:t>
            </a:r>
            <a:r>
              <a:rPr lang="en-US" dirty="0" smtClean="0"/>
              <a:t>– disable </a:t>
            </a:r>
            <a:r>
              <a:rPr lang="en-US" dirty="0" err="1" smtClean="0"/>
              <a:t>netfilter</a:t>
            </a:r>
            <a:r>
              <a:rPr lang="en-US" dirty="0" smtClean="0"/>
              <a:t> on bridges.</a:t>
            </a:r>
          </a:p>
          <a:p>
            <a:pPr lvl="1"/>
            <a:r>
              <a:rPr lang="en-US" dirty="0"/>
              <a:t>net.bridge.bridge-nf-call-ip6tables = 0</a:t>
            </a:r>
            <a:endParaRPr lang="sr-Latn-CS" sz="4000" dirty="0"/>
          </a:p>
          <a:p>
            <a:pPr lvl="1"/>
            <a:r>
              <a:rPr lang="en-US" dirty="0" err="1"/>
              <a:t>net.bridge.bridge</a:t>
            </a:r>
            <a:r>
              <a:rPr lang="en-US" dirty="0"/>
              <a:t>-</a:t>
            </a:r>
            <a:r>
              <a:rPr lang="en-US" dirty="0" err="1"/>
              <a:t>nf</a:t>
            </a:r>
            <a:r>
              <a:rPr lang="en-US" dirty="0"/>
              <a:t>-call-</a:t>
            </a:r>
            <a:r>
              <a:rPr lang="en-US" dirty="0" err="1"/>
              <a:t>iptables</a:t>
            </a:r>
            <a:r>
              <a:rPr lang="en-US" dirty="0"/>
              <a:t> = 0</a:t>
            </a:r>
            <a:endParaRPr lang="sr-Latn-CS" sz="4000" dirty="0"/>
          </a:p>
          <a:p>
            <a:pPr lvl="1"/>
            <a:r>
              <a:rPr lang="en-US" dirty="0" err="1"/>
              <a:t>net.bridge.bridge</a:t>
            </a:r>
            <a:r>
              <a:rPr lang="en-US" dirty="0"/>
              <a:t>-</a:t>
            </a:r>
            <a:r>
              <a:rPr lang="en-US" dirty="0" err="1"/>
              <a:t>nf</a:t>
            </a:r>
            <a:r>
              <a:rPr lang="en-US" dirty="0"/>
              <a:t>-call-</a:t>
            </a:r>
            <a:r>
              <a:rPr lang="en-US" dirty="0" err="1"/>
              <a:t>arptables</a:t>
            </a:r>
            <a:r>
              <a:rPr lang="en-US" dirty="0"/>
              <a:t> = 0 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9088-598B-4B62-9939-DEF6445B13C4}" type="slidenum">
              <a:rPr lang="sr-Latn-CS" smtClean="0"/>
              <a:pPr/>
              <a:t>9</a:t>
            </a:fld>
            <a:endParaRPr lang="sr-Latn-C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772</Words>
  <Application>Microsoft Office PowerPoint</Application>
  <PresentationFormat>On-screen Show (16:9)</PresentationFormat>
  <Paragraphs>185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PC based software router</vt:lpstr>
      <vt:lpstr>BGP routing table today</vt:lpstr>
      <vt:lpstr>How to buy “cheap” BGP router?</vt:lpstr>
      <vt:lpstr>“Full feature” router</vt:lpstr>
      <vt:lpstr>Alternative solution</vt:lpstr>
      <vt:lpstr>What we need?</vt:lpstr>
      <vt:lpstr>Setup (#1/2)</vt:lpstr>
      <vt:lpstr>Setup (#2/2)</vt:lpstr>
      <vt:lpstr>Network FINE TUNNING (#1/7)</vt:lpstr>
      <vt:lpstr>Network FINE TUNNING (#2/7)</vt:lpstr>
      <vt:lpstr>Network FINE TUNNING (#3/7)</vt:lpstr>
      <vt:lpstr>Network FINE TUNNING (#4/7)</vt:lpstr>
      <vt:lpstr>Network FINE TUNNING (#5/7)</vt:lpstr>
      <vt:lpstr>Network FINE TUNNING (#6/7)</vt:lpstr>
      <vt:lpstr>Network FINE TUNNING (#7/7)</vt:lpstr>
      <vt:lpstr>Practical implementation</vt:lpstr>
      <vt:lpstr>Performances Total traffic on router interfaces</vt:lpstr>
      <vt:lpstr>Performances Total packets on router interfaces</vt:lpstr>
      <vt:lpstr>Performances Total load of the router</vt:lpstr>
      <vt:lpstr>Performances Total load of the router CPUs</vt:lpstr>
      <vt:lpstr>Limitations</vt:lpstr>
      <vt:lpstr>Test with 40G interface</vt:lpstr>
      <vt:lpstr>Conclusions:</vt:lpstr>
      <vt:lpstr>PC based software router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 based software router</dc:title>
  <dc:creator>Nenad Krajnovic</dc:creator>
  <cp:lastModifiedBy>Nenad Krajnovic</cp:lastModifiedBy>
  <cp:revision>36</cp:revision>
  <dcterms:created xsi:type="dcterms:W3CDTF">2017-03-13T12:50:22Z</dcterms:created>
  <dcterms:modified xsi:type="dcterms:W3CDTF">2017-06-07T09:24:28Z</dcterms:modified>
</cp:coreProperties>
</file>