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 bookmarkIdSeed="2">
  <p:sldMasterIdLst>
    <p:sldMasterId id="2147484805" r:id="rId1"/>
  </p:sldMasterIdLst>
  <p:notesMasterIdLst>
    <p:notesMasterId r:id="rId21"/>
  </p:notesMasterIdLst>
  <p:handoutMasterIdLst>
    <p:handoutMasterId r:id="rId22"/>
  </p:handoutMasterIdLst>
  <p:sldIdLst>
    <p:sldId id="257" r:id="rId2"/>
    <p:sldId id="264" r:id="rId3"/>
    <p:sldId id="280" r:id="rId4"/>
    <p:sldId id="258" r:id="rId5"/>
    <p:sldId id="267" r:id="rId6"/>
    <p:sldId id="286" r:id="rId7"/>
    <p:sldId id="279" r:id="rId8"/>
    <p:sldId id="284" r:id="rId9"/>
    <p:sldId id="281" r:id="rId10"/>
    <p:sldId id="270" r:id="rId11"/>
    <p:sldId id="269" r:id="rId12"/>
    <p:sldId id="283" r:id="rId13"/>
    <p:sldId id="278" r:id="rId14"/>
    <p:sldId id="273" r:id="rId15"/>
    <p:sldId id="274" r:id="rId16"/>
    <p:sldId id="275" r:id="rId17"/>
    <p:sldId id="276" r:id="rId18"/>
    <p:sldId id="277" r:id="rId19"/>
    <p:sldId id="287" r:id="rId20"/>
  </p:sldIdLst>
  <p:sldSz cx="12192000" cy="6858000"/>
  <p:notesSz cx="6858000" cy="9144000"/>
  <p:embeddedFontLst>
    <p:embeddedFont>
      <p:font typeface="Lucida Sans Typewriter" panose="020B0509030504030204" pitchFamily="49" charset="0"/>
      <p:regular r:id="rId23"/>
      <p:bold r:id="rId24"/>
      <p:italic r:id="rId25"/>
      <p:boldItalic r:id="rId26"/>
    </p:embeddedFont>
    <p:embeddedFont>
      <p:font typeface="MS PGothic" panose="020B0600070205080204" pitchFamily="34" charset="-128"/>
      <p:regular r:id="rId27"/>
    </p:embeddedFont>
    <p:embeddedFont>
      <p:font typeface="Verdana" panose="020B0604030504040204" pitchFamily="34" charset="0"/>
      <p:regular r:id="rId28"/>
      <p:bold r:id="rId29"/>
      <p:italic r:id="rId30"/>
      <p:boldItalic r:id="rId31"/>
    </p:embeddedFon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GothamNil" pitchFamily="2" charset="0"/>
      <p:regular r:id="rId36"/>
      <p:bold r:id="rId37"/>
      <p:italic r:id="rId38"/>
      <p:boldItalic r:id="rId39"/>
    </p:embeddedFont>
    <p:embeddedFont>
      <p:font typeface="MS PGothic" panose="020B0600070205080204" pitchFamily="34" charset="-128"/>
      <p:regular r:id="rId27"/>
    </p:embeddedFont>
  </p:embeddedFont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40" userDrawn="1">
          <p15:clr>
            <a:srgbClr val="A4A3A4"/>
          </p15:clr>
        </p15:guide>
        <p15:guide id="2" pos="7679" userDrawn="1">
          <p15:clr>
            <a:srgbClr val="A4A3A4"/>
          </p15:clr>
        </p15:guide>
        <p15:guide id="3" orient="horz" pos="3838" userDrawn="1">
          <p15:clr>
            <a:srgbClr val="A4A3A4"/>
          </p15:clr>
        </p15:guide>
        <p15:guide id="4" pos="73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366C"/>
    <a:srgbClr val="E1F6FF"/>
    <a:srgbClr val="5FB3F2"/>
    <a:srgbClr val="FECC4F"/>
    <a:srgbClr val="EBF9F9"/>
    <a:srgbClr val="57B6E7"/>
    <a:srgbClr val="3CBBB9"/>
    <a:srgbClr val="00B694"/>
    <a:srgbClr val="FFFFCC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5" autoAdjust="0"/>
    <p:restoredTop sz="87743" autoAdjust="0"/>
  </p:normalViewPr>
  <p:slideViewPr>
    <p:cSldViewPr snapToGrid="0" snapToObjects="1">
      <p:cViewPr varScale="1">
        <p:scale>
          <a:sx n="115" d="100"/>
          <a:sy n="115" d="100"/>
        </p:scale>
        <p:origin x="144" y="108"/>
      </p:cViewPr>
      <p:guideLst>
        <p:guide orient="horz" pos="1440"/>
        <p:guide pos="7679"/>
        <p:guide orient="horz" pos="3838"/>
        <p:guide pos="73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2" d="100"/>
          <a:sy n="102" d="100"/>
        </p:scale>
        <p:origin x="3450" y="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9" Type="http://schemas.openxmlformats.org/officeDocument/2006/relationships/font" Target="fonts/font17.fntdata"/><Relationship Id="rId21" Type="http://schemas.openxmlformats.org/officeDocument/2006/relationships/notesMaster" Target="notesMasters/notesMaster1.xml"/><Relationship Id="rId34" Type="http://schemas.openxmlformats.org/officeDocument/2006/relationships/font" Target="fonts/font12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font" Target="fonts/font15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font" Target="fonts/font16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457460A-3F27-4AAD-9C49-FB8C287C9A1B}" type="datetimeFigureOut">
              <a:rPr lang="en-US"/>
              <a:pPr/>
              <a:t>6/7/2017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061AC77-C341-4752-B6DB-79C859F723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5984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FF24D1B-27AC-477E-B3AF-47177A8BD9B8}" type="datetimeFigureOut">
              <a:rPr lang="en-US"/>
              <a:pPr/>
              <a:t>6/7/2017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noProof="0"/>
              <a:t>Click to edit Master text styles</a:t>
            </a:r>
          </a:p>
          <a:p>
            <a:pPr lvl="1"/>
            <a:r>
              <a:rPr lang="sl-SI" noProof="0"/>
              <a:t>Second level</a:t>
            </a:r>
          </a:p>
          <a:p>
            <a:pPr lvl="2"/>
            <a:r>
              <a:rPr lang="sl-SI" noProof="0"/>
              <a:t>Third level</a:t>
            </a:r>
          </a:p>
          <a:p>
            <a:pPr lvl="3"/>
            <a:r>
              <a:rPr lang="sl-SI" noProof="0"/>
              <a:t>Fourth level</a:t>
            </a:r>
          </a:p>
          <a:p>
            <a:pPr lvl="4"/>
            <a:r>
              <a:rPr lang="sl-S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98DF9C2-C224-4809-A065-6C5666EC49B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1099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GothamNil" pitchFamily="2" charset="0"/>
              <a:cs typeface="GothamNil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F9C2-C224-4809-A065-6C5666EC49BE}" type="slidenum">
              <a:rPr lang="en-US" smtClean="0">
                <a:latin typeface="GothamNil" pitchFamily="2" charset="0"/>
                <a:cs typeface="GothamNil" pitchFamily="2" charset="0"/>
              </a:rPr>
              <a:pPr/>
              <a:t>1</a:t>
            </a:fld>
            <a:endParaRPr lang="en-US" dirty="0">
              <a:latin typeface="GothamNil" pitchFamily="2" charset="0"/>
              <a:cs typeface="GothamNi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230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GothamNil" pitchFamily="2" charset="0"/>
              <a:cs typeface="GothamNil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F9C2-C224-4809-A065-6C5666EC49BE}" type="slidenum">
              <a:rPr lang="en-US" smtClean="0">
                <a:latin typeface="GothamNil" pitchFamily="2" charset="0"/>
                <a:cs typeface="GothamNil" pitchFamily="2" charset="0"/>
              </a:rPr>
              <a:pPr/>
              <a:t>10</a:t>
            </a:fld>
            <a:endParaRPr lang="en-US" dirty="0">
              <a:latin typeface="GothamNil" pitchFamily="2" charset="0"/>
              <a:cs typeface="GothamNi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6650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GothamNil" pitchFamily="2" charset="0"/>
              <a:cs typeface="GothamNil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F9C2-C224-4809-A065-6C5666EC49BE}" type="slidenum">
              <a:rPr lang="en-US" smtClean="0">
                <a:latin typeface="GothamNil" pitchFamily="2" charset="0"/>
                <a:cs typeface="GothamNil" pitchFamily="2" charset="0"/>
              </a:rPr>
              <a:pPr/>
              <a:t>11</a:t>
            </a:fld>
            <a:endParaRPr lang="en-US" dirty="0">
              <a:latin typeface="GothamNil" pitchFamily="2" charset="0"/>
              <a:cs typeface="GothamNi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4430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F9C2-C224-4809-A065-6C5666EC49B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9102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F9C2-C224-4809-A065-6C5666EC49B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9578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F9C2-C224-4809-A065-6C5666EC49B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5219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F9C2-C224-4809-A065-6C5666EC49B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9751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F9C2-C224-4809-A065-6C5666EC49B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104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F9C2-C224-4809-A065-6C5666EC49B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01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F9C2-C224-4809-A065-6C5666EC49B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3633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F9C2-C224-4809-A065-6C5666EC49B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381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F9C2-C224-4809-A065-6C5666EC49B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451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F9C2-C224-4809-A065-6C5666EC49B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954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GothamNil" pitchFamily="2" charset="0"/>
              <a:cs typeface="GothamNil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F9C2-C224-4809-A065-6C5666EC49BE}" type="slidenum">
              <a:rPr lang="en-US" smtClean="0">
                <a:latin typeface="GothamNil" pitchFamily="2" charset="0"/>
                <a:cs typeface="GothamNil" pitchFamily="2" charset="0"/>
              </a:rPr>
              <a:pPr/>
              <a:t>4</a:t>
            </a:fld>
            <a:endParaRPr lang="en-US" dirty="0">
              <a:latin typeface="GothamNil" pitchFamily="2" charset="0"/>
              <a:cs typeface="GothamNi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6316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GothamNil" pitchFamily="2" charset="0"/>
              <a:cs typeface="GothamNil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F9C2-C224-4809-A065-6C5666EC49BE}" type="slidenum">
              <a:rPr lang="en-US" smtClean="0">
                <a:latin typeface="GothamNil" pitchFamily="2" charset="0"/>
                <a:cs typeface="GothamNil" pitchFamily="2" charset="0"/>
              </a:rPr>
              <a:pPr/>
              <a:t>5</a:t>
            </a:fld>
            <a:endParaRPr lang="en-US" dirty="0">
              <a:latin typeface="GothamNil" pitchFamily="2" charset="0"/>
              <a:cs typeface="GothamNi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078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F9C2-C224-4809-A065-6C5666EC49B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566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F9C2-C224-4809-A065-6C5666EC49B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9769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F9C2-C224-4809-A065-6C5666EC49B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9509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GothamNil" pitchFamily="2" charset="0"/>
              <a:cs typeface="GothamNil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F9C2-C224-4809-A065-6C5666EC49BE}" type="slidenum">
              <a:rPr lang="en-US" smtClean="0">
                <a:latin typeface="GothamNil" pitchFamily="2" charset="0"/>
                <a:cs typeface="GothamNil" pitchFamily="2" charset="0"/>
              </a:rPr>
              <a:pPr/>
              <a:t>9</a:t>
            </a:fld>
            <a:endParaRPr lang="en-US" dirty="0">
              <a:latin typeface="GothamNil" pitchFamily="2" charset="0"/>
              <a:cs typeface="GothamNi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492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7731760" y="6451102"/>
            <a:ext cx="4460240" cy="2806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9" name="Rectangle 8"/>
          <p:cNvSpPr/>
          <p:nvPr userDrawn="1"/>
        </p:nvSpPr>
        <p:spPr>
          <a:xfrm>
            <a:off x="0" y="6577368"/>
            <a:ext cx="4460240" cy="2806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1" name="TextBox 10"/>
          <p:cNvSpPr txBox="1"/>
          <p:nvPr userDrawn="1"/>
        </p:nvSpPr>
        <p:spPr>
          <a:xfrm>
            <a:off x="569334" y="6269593"/>
            <a:ext cx="997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+mn-lt"/>
                <a:ea typeface="ＭＳ Ｐゴシック" charset="0"/>
                <a:cs typeface="GothamNil" pitchFamily="50" charset="0"/>
              </a:rPr>
              <a:t>nil.com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9314122" y="6327992"/>
            <a:ext cx="23519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E3E3E"/>
                </a:solidFill>
                <a:effectLst/>
                <a:uLnTx/>
                <a:uFillTx/>
                <a:latin typeface="+mn-lt"/>
                <a:ea typeface="MS PGothic" panose="020B0600070205080204" pitchFamily="34" charset="-128"/>
              </a:rPr>
              <a:t>© 201</a:t>
            </a:r>
            <a:r>
              <a:rPr kumimoji="0" lang="sl-SI" sz="1000" b="0" i="0" u="none" strike="noStrike" kern="1200" cap="none" spc="0" normalizeH="0" baseline="0" noProof="0">
                <a:ln>
                  <a:noFill/>
                </a:ln>
                <a:solidFill>
                  <a:srgbClr val="3E3E3E"/>
                </a:solidFill>
                <a:effectLst/>
                <a:uLnTx/>
                <a:uFillTx/>
                <a:latin typeface="+mn-lt"/>
                <a:ea typeface="MS PGothic" panose="020B0600070205080204" pitchFamily="34" charset="-128"/>
              </a:rPr>
              <a:t>7</a:t>
            </a: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rgbClr val="3E3E3E"/>
                </a:solidFill>
                <a:effectLst/>
                <a:uLnTx/>
                <a:uFillTx/>
                <a:latin typeface="+mn-lt"/>
                <a:ea typeface="MS PGothic" panose="020B0600070205080204" pitchFamily="34" charset="-128"/>
              </a:rPr>
              <a:t> 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E3E3E"/>
                </a:solidFill>
                <a:effectLst/>
                <a:uLnTx/>
                <a:uFillTx/>
                <a:latin typeface="+mn-lt"/>
                <a:ea typeface="MS PGothic" panose="020B0600070205080204" pitchFamily="34" charset="-128"/>
              </a:rPr>
              <a:t>NIL, Security Tag:</a:t>
            </a:r>
            <a:r>
              <a:rPr kumimoji="0" lang="sl-SI" sz="1000" b="0" i="0" u="none" strike="noStrike" kern="1200" cap="none" spc="0" normalizeH="0" baseline="0" noProof="0" dirty="0">
                <a:ln>
                  <a:noFill/>
                </a:ln>
                <a:solidFill>
                  <a:srgbClr val="3E3E3E"/>
                </a:solidFill>
                <a:effectLst/>
                <a:uLnTx/>
                <a:uFillTx/>
                <a:latin typeface="+mn-lt"/>
                <a:ea typeface="MS PGothic" panose="020B0600070205080204" pitchFamily="34" charset="-128"/>
              </a:rPr>
              <a:t> PUBLIC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E3E3E"/>
                </a:solidFill>
                <a:effectLst/>
                <a:uLnTx/>
                <a:uFillTx/>
                <a:latin typeface="+mn-lt"/>
                <a:ea typeface="MS PGothic" panose="020B0600070205080204" pitchFamily="34" charset="-128"/>
              </a:rPr>
              <a:t> 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728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361441" y="354007"/>
            <a:ext cx="10315359" cy="1143000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3600" b="1" i="0" cap="none" baseline="0">
                <a:solidFill>
                  <a:schemeClr val="tx1"/>
                </a:solidFill>
                <a:latin typeface="GothamNil" pitchFamily="50" charset="0"/>
                <a:cs typeface="GothamNil" pitchFamily="50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060373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69067" y="457200"/>
            <a:ext cx="9922933" cy="749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noProof="0" dirty="0">
              <a:latin typeface="GothamNil" pitchFamily="50" charset="0"/>
              <a:cs typeface="GothamNil" pitchFamily="50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058400" y="5854700"/>
            <a:ext cx="2133600" cy="666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noProof="0" dirty="0">
              <a:latin typeface="GothamNil" pitchFamily="50" charset="0"/>
              <a:cs typeface="GothamNil" pitchFamily="50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834" y="123825"/>
            <a:ext cx="1983367" cy="1082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noProof="0" dirty="0">
              <a:latin typeface="GothamNil" pitchFamily="50" charset="0"/>
              <a:cs typeface="GothamNil" pitchFamily="50" charset="0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901125" y="457200"/>
            <a:ext cx="10290875" cy="749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noProof="0" dirty="0">
              <a:latin typeface="GothamNil" pitchFamily="50" charset="0"/>
              <a:cs typeface="GothamNil" pitchFamily="50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0058400" y="5854700"/>
            <a:ext cx="2133600" cy="666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noProof="0" dirty="0">
              <a:latin typeface="GothamNil" pitchFamily="50" charset="0"/>
              <a:cs typeface="GothamNil" pitchFamily="50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1834" y="123825"/>
            <a:ext cx="1983367" cy="1082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noProof="0" dirty="0">
              <a:latin typeface="GothamNil" pitchFamily="50" charset="0"/>
              <a:cs typeface="GothamNil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2818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ntou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0" hasCustomPrompt="1"/>
          </p:nvPr>
        </p:nvSpPr>
        <p:spPr>
          <a:xfrm>
            <a:off x="476252" y="1681565"/>
            <a:ext cx="11226800" cy="4788977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/>
          <a:lstStyle>
            <a:lvl1pPr marL="0" indent="0" algn="l">
              <a:spcBef>
                <a:spcPts val="0"/>
              </a:spcBef>
              <a:buNone/>
              <a:defRPr sz="1000" b="0">
                <a:latin typeface="Lucida Sans Typewriter" panose="020B0509030504030204" pitchFamily="49" charset="0"/>
              </a:defRPr>
            </a:lvl1pPr>
          </a:lstStyle>
          <a:p>
            <a:pPr algn="l"/>
            <a:r>
              <a:rPr lang="en-US" sz="1000" noProof="1">
                <a:solidFill>
                  <a:schemeClr val="tx1"/>
                </a:solidFill>
                <a:latin typeface="Lucida Sans Typewriter" panose="020B0509030504030204" pitchFamily="49" charset="0"/>
              </a:rPr>
              <a:t>Printout text ...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381761" y="354007"/>
            <a:ext cx="10295039" cy="1143000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lang="en-GB" sz="3600" b="1" i="0" cap="none" baseline="0" noProof="0" dirty="0">
                <a:latin typeface="GothamNil" pitchFamily="50" charset="0"/>
                <a:cs typeface="GothamNil" pitchFamily="50" charset="0"/>
              </a:defRPr>
            </a:lvl1pPr>
          </a:lstStyle>
          <a:p>
            <a:pPr lvl="0" algn="r"/>
            <a:r>
              <a:rPr lang="en-US" noProof="0" dirty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71054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NIL PPT slika4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25867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 userDrawn="1"/>
        </p:nvSpPr>
        <p:spPr>
          <a:xfrm>
            <a:off x="569334" y="6484745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othamNil" pitchFamily="50" charset="0"/>
                <a:ea typeface="ＭＳ Ｐゴシック" charset="0"/>
                <a:cs typeface="GothamNil" pitchFamily="50" charset="0"/>
              </a:rPr>
              <a:t>nil.com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0" y="3198807"/>
            <a:ext cx="12225867" cy="1131893"/>
          </a:xfrm>
          <a:prstGeom prst="rect">
            <a:avLst/>
          </a:prstGeom>
          <a:solidFill>
            <a:schemeClr val="bg1">
              <a:alpha val="73000"/>
            </a:schemeClr>
          </a:solidFill>
        </p:spPr>
        <p:txBody>
          <a:bodyPr anchor="ctr" anchorCtr="0">
            <a:normAutofit/>
          </a:bodyPr>
          <a:lstStyle>
            <a:lvl1pPr algn="ctr">
              <a:defRPr sz="2400" b="1" i="0" baseline="0">
                <a:solidFill>
                  <a:schemeClr val="tx1"/>
                </a:solidFill>
                <a:latin typeface="GothamNil" pitchFamily="50" charset="0"/>
                <a:cs typeface="GothamNil" pitchFamily="50" charset="0"/>
              </a:defRPr>
            </a:lvl1pPr>
          </a:lstStyle>
          <a:p>
            <a:r>
              <a:rPr lang="en-US" dirty="0"/>
              <a:t>ENABLING IT FOR BUSINESS</a:t>
            </a:r>
          </a:p>
        </p:txBody>
      </p:sp>
    </p:spTree>
    <p:extLst>
      <p:ext uri="{BB962C8B-B14F-4D97-AF65-F5344CB8AC3E}">
        <p14:creationId xmlns:p14="http://schemas.microsoft.com/office/powerpoint/2010/main" val="569652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0058400" y="5880138"/>
            <a:ext cx="2133600" cy="666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noProof="0" dirty="0">
              <a:latin typeface="GothamNil" pitchFamily="50" charset="0"/>
              <a:cs typeface="GothamNil" pitchFamily="50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327349" y="514350"/>
            <a:ext cx="9864651" cy="666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noProof="0" dirty="0">
              <a:latin typeface="GothamNil" pitchFamily="50" charset="0"/>
              <a:cs typeface="GothamNil" pitchFamily="50" charset="0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995680" y="2350818"/>
            <a:ext cx="10705253" cy="845675"/>
          </a:xfrm>
          <a:prstGeom prst="rect">
            <a:avLst/>
          </a:prstGeom>
        </p:spPr>
        <p:txBody>
          <a:bodyPr lIns="90000"/>
          <a:lstStyle>
            <a:lvl1pPr marL="539750" marR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 b="1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1800"/>
            </a:lvl3pPr>
            <a:lvl4pPr marL="0" indent="0">
              <a:defRPr sz="2800">
                <a:latin typeface="GothamNil" pitchFamily="50" charset="0"/>
                <a:cs typeface="GothamNil" pitchFamily="50" charset="0"/>
              </a:defRPr>
            </a:lvl4pPr>
            <a:lvl5pPr>
              <a:defRPr sz="2600"/>
            </a:lvl5pPr>
          </a:lstStyle>
          <a:p>
            <a:pPr marL="160020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GothamNil"/>
                <a:ea typeface="MS PGothic" panose="020B0600070205080204" pitchFamily="34" charset="-128"/>
                <a:cs typeface="GothamNil"/>
              </a:rPr>
              <a:t>Module / Series / Author / or Similar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1632488" y="514350"/>
            <a:ext cx="10559512" cy="666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noProof="0" dirty="0">
              <a:latin typeface="GothamNil" pitchFamily="50" charset="0"/>
              <a:cs typeface="GothamNil" pitchFamily="50" charset="0"/>
            </a:endParaRP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2484576" y="2800350"/>
            <a:ext cx="9301025" cy="0"/>
          </a:xfrm>
          <a:prstGeom prst="line">
            <a:avLst/>
          </a:prstGeom>
          <a:ln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>
            <a:off x="766560" y="4016375"/>
            <a:ext cx="11019041" cy="0"/>
          </a:xfrm>
          <a:prstGeom prst="line">
            <a:avLst/>
          </a:prstGeom>
          <a:ln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766558" y="3417981"/>
            <a:ext cx="10948577" cy="1143000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3600" b="1" i="0" cap="none" baseline="0">
                <a:solidFill>
                  <a:schemeClr val="tx1"/>
                </a:solidFill>
                <a:latin typeface="GothamNil" pitchFamily="50" charset="0"/>
                <a:cs typeface="GothamNil" pitchFamily="50" charset="0"/>
              </a:defRPr>
            </a:lvl1pPr>
          </a:lstStyle>
          <a:p>
            <a:endParaRPr lang="en-GB" noProof="0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7731760" y="6546888"/>
            <a:ext cx="4460240" cy="2806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28" name="Picture 2" descr="cubes.jpg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576" y="2645708"/>
            <a:ext cx="1728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43645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58400" y="5880138"/>
            <a:ext cx="2133600" cy="666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noProof="0" dirty="0">
              <a:latin typeface="GothamNil" pitchFamily="50" charset="0"/>
              <a:cs typeface="GothamNil" pitchFamily="50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327349" y="514350"/>
            <a:ext cx="9864651" cy="666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noProof="0" dirty="0">
              <a:latin typeface="GothamNil" pitchFamily="50" charset="0"/>
              <a:cs typeface="GothamNil" pitchFamily="50" charset="0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1632488" y="514350"/>
            <a:ext cx="10559512" cy="666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noProof="0" dirty="0">
              <a:latin typeface="GothamNil" pitchFamily="50" charset="0"/>
              <a:cs typeface="GothamNil" pitchFamily="50" charset="0"/>
            </a:endParaRP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1026160" y="3402330"/>
            <a:ext cx="10759440" cy="0"/>
          </a:xfrm>
          <a:prstGeom prst="line">
            <a:avLst/>
          </a:prstGeom>
          <a:ln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 userDrawn="1"/>
        </p:nvSpPr>
        <p:spPr>
          <a:xfrm>
            <a:off x="7731760" y="6546888"/>
            <a:ext cx="4460240" cy="2806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150057" y="2823016"/>
            <a:ext cx="10635544" cy="1145344"/>
          </a:xfrm>
          <a:prstGeom prst="rect">
            <a:avLst/>
          </a:prstGeom>
        </p:spPr>
        <p:txBody>
          <a:bodyPr/>
          <a:lstStyle>
            <a:lvl1pPr algn="l">
              <a:defRPr sz="3600" b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Segue Title</a:t>
            </a:r>
            <a:endParaRPr lang="sl-SI" dirty="0"/>
          </a:p>
        </p:txBody>
      </p:sp>
      <p:pic>
        <p:nvPicPr>
          <p:cNvPr id="15" name="Picture 2" descr="cubes.jpg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8160" y="3268604"/>
            <a:ext cx="1728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773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371601" y="354007"/>
            <a:ext cx="10305199" cy="1143000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3600" b="1" i="0" cap="none" baseline="0">
                <a:solidFill>
                  <a:schemeClr val="tx1"/>
                </a:solidFill>
                <a:latin typeface="GothamNil" pitchFamily="50" charset="0"/>
                <a:cs typeface="GothamNil" pitchFamily="50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474133" y="1681566"/>
            <a:ext cx="11226800" cy="4796726"/>
          </a:xfrm>
          <a:prstGeom prst="rect">
            <a:avLst/>
          </a:prstGeom>
        </p:spPr>
        <p:txBody>
          <a:bodyPr vert="horz" lIns="0" tIns="0" rIns="91440" bIns="45720" rtlCol="0" anchor="t" anchorCtr="0">
            <a:normAutofit/>
          </a:bodyPr>
          <a:lstStyle>
            <a:lvl1pPr marL="342900" indent="-342900">
              <a:buClr>
                <a:schemeClr val="tx1"/>
              </a:buClr>
              <a:buFont typeface="Wingdings" panose="05000000000000000000" pitchFamily="2" charset="2"/>
              <a:buChar char="§"/>
              <a:defRPr sz="2000" b="0" i="0">
                <a:solidFill>
                  <a:schemeClr val="tx1"/>
                </a:solidFill>
                <a:latin typeface="GothamNil" pitchFamily="50" charset="0"/>
                <a:cs typeface="GothamNil" pitchFamily="50" charset="0"/>
              </a:defRPr>
            </a:lvl1pPr>
            <a:lvl2pPr marL="742950" indent="-285750">
              <a:buClr>
                <a:schemeClr val="tx1"/>
              </a:buClr>
              <a:buFont typeface="Wingdings" panose="05000000000000000000" pitchFamily="2" charset="2"/>
              <a:buChar char="§"/>
              <a:defRPr sz="1800" b="0" i="0">
                <a:solidFill>
                  <a:schemeClr val="tx1"/>
                </a:solidFill>
                <a:latin typeface="GothamNil" pitchFamily="50" charset="0"/>
                <a:cs typeface="GothamNil" pitchFamily="50" charset="0"/>
              </a:defRPr>
            </a:lvl2pPr>
            <a:lvl3pPr marL="1143000" indent="-228600">
              <a:buClr>
                <a:schemeClr val="tx1"/>
              </a:buClr>
              <a:buFont typeface="Wingdings" panose="05000000000000000000" pitchFamily="2" charset="2"/>
              <a:buChar char="§"/>
              <a:defRPr sz="1600" b="0" i="0">
                <a:solidFill>
                  <a:schemeClr val="tx1"/>
                </a:solidFill>
                <a:latin typeface="GothamNil" pitchFamily="50" charset="0"/>
                <a:cs typeface="GothamNil" pitchFamily="50" charset="0"/>
              </a:defRPr>
            </a:lvl3pPr>
            <a:lvl4pPr marL="1600200" indent="-228600">
              <a:buClr>
                <a:schemeClr val="tx1"/>
              </a:buClr>
              <a:buFont typeface="GothamNil" pitchFamily="50" charset="0"/>
              <a:buChar char="—"/>
              <a:defRPr sz="1400" b="0" i="0">
                <a:solidFill>
                  <a:schemeClr val="tx1"/>
                </a:solidFill>
                <a:latin typeface="GothamNil" pitchFamily="50" charset="0"/>
                <a:cs typeface="GothamNil" pitchFamily="50" charset="0"/>
              </a:defRPr>
            </a:lvl4pPr>
            <a:lvl5pPr marL="2057400" indent="-228600">
              <a:buClr>
                <a:schemeClr val="tx1"/>
              </a:buClr>
              <a:buFont typeface="GothamNil" pitchFamily="50" charset="0"/>
              <a:buChar char="–"/>
              <a:defRPr sz="1200" b="0" i="0">
                <a:solidFill>
                  <a:schemeClr val="tx1"/>
                </a:solidFill>
                <a:latin typeface="GothamNil" pitchFamily="50" charset="0"/>
                <a:cs typeface="GothamNil" pitchFamily="50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05558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ile and full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371601" y="354007"/>
            <a:ext cx="10305199" cy="1143000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3600" b="1" i="0" cap="none" baseline="0">
                <a:solidFill>
                  <a:schemeClr val="tx1"/>
                </a:solidFill>
                <a:latin typeface="GothamNil" pitchFamily="50" charset="0"/>
                <a:cs typeface="GothamNil" pitchFamily="50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Text Placeholder 2"/>
          <p:cNvSpPr>
            <a:spLocks noGrp="1"/>
          </p:cNvSpPr>
          <p:nvPr>
            <p:ph idx="1" hasCustomPrompt="1"/>
          </p:nvPr>
        </p:nvSpPr>
        <p:spPr>
          <a:xfrm>
            <a:off x="474133" y="1673817"/>
            <a:ext cx="11226800" cy="4444409"/>
          </a:xfrm>
          <a:prstGeom prst="rect">
            <a:avLst/>
          </a:prstGeom>
        </p:spPr>
        <p:txBody>
          <a:bodyPr vert="horz" lIns="0" tIns="0" rIns="91440" bIns="45720" rtlCol="0" anchor="t" anchorCtr="0">
            <a:normAutofit/>
          </a:bodyPr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anose="05000000000000000000" pitchFamily="2" charset="2"/>
              <a:buNone/>
              <a:tabLst/>
              <a:defRPr sz="1800" b="0" i="0" baseline="0">
                <a:solidFill>
                  <a:schemeClr val="tx1"/>
                </a:solidFill>
                <a:latin typeface="GothamNil" pitchFamily="50" charset="0"/>
                <a:cs typeface="GothamNil" pitchFamily="50" charset="0"/>
              </a:defRPr>
            </a:lvl1pPr>
            <a:lvl2pPr marL="457200" indent="0">
              <a:buClr>
                <a:schemeClr val="tx1"/>
              </a:buClr>
              <a:buFont typeface="Wingdings" panose="05000000000000000000" pitchFamily="2" charset="2"/>
              <a:buNone/>
              <a:defRPr sz="1800" b="0" i="0">
                <a:solidFill>
                  <a:schemeClr val="tx1"/>
                </a:solidFill>
                <a:latin typeface="GothamNil"/>
                <a:cs typeface="GothamNil"/>
              </a:defRPr>
            </a:lvl2pPr>
            <a:lvl3pPr marL="914400" indent="0">
              <a:buClr>
                <a:schemeClr val="tx1"/>
              </a:buClr>
              <a:buFont typeface="Wingdings" panose="05000000000000000000" pitchFamily="2" charset="2"/>
              <a:buNone/>
              <a:defRPr sz="1800" b="0" i="0">
                <a:solidFill>
                  <a:schemeClr val="tx1"/>
                </a:solidFill>
                <a:latin typeface="GothamNil"/>
                <a:cs typeface="GothamNil"/>
              </a:defRPr>
            </a:lvl3pPr>
            <a:lvl4pPr marL="1371600" indent="0">
              <a:buClr>
                <a:schemeClr val="tx1"/>
              </a:buClr>
              <a:buFont typeface="Wingdings" pitchFamily="2" charset="2"/>
              <a:buNone/>
              <a:defRPr sz="1800" b="0" i="0">
                <a:solidFill>
                  <a:schemeClr val="tx1"/>
                </a:solidFill>
                <a:latin typeface="GothamNil"/>
                <a:cs typeface="GothamNil"/>
              </a:defRPr>
            </a:lvl4pPr>
            <a:lvl5pPr marL="1828800" indent="0">
              <a:buClr>
                <a:schemeClr val="tx1"/>
              </a:buClr>
              <a:buFont typeface="Wingdings" pitchFamily="2" charset="2"/>
              <a:buNone/>
              <a:defRPr sz="1800" b="0" i="0">
                <a:solidFill>
                  <a:schemeClr val="tx1"/>
                </a:solidFill>
                <a:latin typeface="GothamNil"/>
                <a:cs typeface="GothamNil"/>
              </a:defRPr>
            </a:lvl5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noProof="0" dirty="0"/>
              <a:t>Click to edit Master text styles</a:t>
            </a:r>
            <a:r>
              <a:rPr lang="sl-SI" noProof="0" dirty="0"/>
              <a:t> c</a:t>
            </a:r>
            <a:r>
              <a:rPr lang="en-US" noProof="0" dirty="0"/>
              <a:t>lick to edit Master text styles</a:t>
            </a:r>
            <a:r>
              <a:rPr lang="sl-SI" noProof="0" dirty="0"/>
              <a:t> c</a:t>
            </a:r>
            <a:r>
              <a:rPr lang="en-US" noProof="0" dirty="0"/>
              <a:t>lick to edit Master text styles</a:t>
            </a:r>
            <a:r>
              <a:rPr lang="sl-SI" noProof="0" dirty="0"/>
              <a:t> c</a:t>
            </a:r>
            <a:r>
              <a:rPr lang="en-US" noProof="0" dirty="0"/>
              <a:t>lick to edit Master text styles</a:t>
            </a:r>
            <a:r>
              <a:rPr lang="sl-SI" noProof="0" dirty="0"/>
              <a:t> c</a:t>
            </a:r>
            <a:r>
              <a:rPr lang="en-US" noProof="0" dirty="0"/>
              <a:t>lick to edit Master text styles</a:t>
            </a:r>
            <a:r>
              <a:rPr lang="sl-SI" noProof="0" dirty="0"/>
              <a:t> c</a:t>
            </a:r>
            <a:r>
              <a:rPr lang="en-US" noProof="0" dirty="0"/>
              <a:t>lick to edit Master text styles</a:t>
            </a:r>
            <a:endParaRPr lang="sl-SI" noProof="0" dirty="0"/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anose="05000000000000000000" pitchFamily="2" charset="2"/>
              <a:buNone/>
              <a:tabLst/>
              <a:defRPr/>
            </a:pPr>
            <a:endParaRPr lang="sl-SI" noProof="0" dirty="0"/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anose="05000000000000000000" pitchFamily="2" charset="2"/>
              <a:buNone/>
              <a:tabLst/>
              <a:defRPr/>
            </a:pPr>
            <a:endParaRPr lang="sl-SI" noProof="0" dirty="0"/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anose="05000000000000000000" pitchFamily="2" charset="2"/>
              <a:buNone/>
              <a:tabLst/>
              <a:defRPr/>
            </a:pPr>
            <a:endParaRPr lang="sl-SI" noProof="0" dirty="0"/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anose="05000000000000000000" pitchFamily="2" charset="2"/>
              <a:buNone/>
              <a:tabLst/>
              <a:defRPr/>
            </a:pPr>
            <a:endParaRPr lang="sl-SI" noProof="0" dirty="0"/>
          </a:p>
          <a:p>
            <a:pPr lvl="0"/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3707230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361441" y="354007"/>
            <a:ext cx="10315359" cy="1143000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3600" b="1" i="0" cap="none" baseline="0">
                <a:solidFill>
                  <a:schemeClr val="tx1"/>
                </a:solidFill>
                <a:latin typeface="GothamNil" pitchFamily="50" charset="0"/>
                <a:cs typeface="GothamNil" pitchFamily="50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91999" y="1658319"/>
            <a:ext cx="5384800" cy="4459909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Wingdings" pitchFamily="2" charset="2"/>
              <a:buChar char="§"/>
              <a:defRPr sz="2000" b="0" i="0">
                <a:latin typeface="GothamNil" pitchFamily="50" charset="0"/>
                <a:cs typeface="GothamNil" pitchFamily="50" charset="0"/>
              </a:defRPr>
            </a:lvl1pPr>
            <a:lvl2pPr marL="742950" indent="-285750">
              <a:buClr>
                <a:schemeClr val="tx1"/>
              </a:buClr>
              <a:buFont typeface="Wingdings" pitchFamily="2" charset="2"/>
              <a:buChar char="§"/>
              <a:defRPr sz="1800" b="0" i="0">
                <a:latin typeface="GothamNil" pitchFamily="50" charset="0"/>
                <a:cs typeface="GothamNil" pitchFamily="50" charset="0"/>
              </a:defRPr>
            </a:lvl2pPr>
            <a:lvl3pPr marL="1143000" indent="-228600">
              <a:buClr>
                <a:schemeClr val="tx1"/>
              </a:buClr>
              <a:buFont typeface="Wingdings" pitchFamily="2" charset="2"/>
              <a:buChar char="§"/>
              <a:defRPr sz="1600" b="0" i="0">
                <a:latin typeface="GothamNil" pitchFamily="50" charset="0"/>
                <a:cs typeface="GothamNil" pitchFamily="50" charset="0"/>
              </a:defRPr>
            </a:lvl3pPr>
            <a:lvl4pPr marL="1600200" indent="-228600">
              <a:buClr>
                <a:schemeClr val="tx1"/>
              </a:buClr>
              <a:buFont typeface="GothamNil" pitchFamily="50" charset="0"/>
              <a:buChar char="—"/>
              <a:defRPr sz="1400" b="0" i="0">
                <a:latin typeface="GothamNil" pitchFamily="50" charset="0"/>
                <a:cs typeface="GothamNil" pitchFamily="50" charset="0"/>
              </a:defRPr>
            </a:lvl4pPr>
            <a:lvl5pPr marL="2057400" indent="-228600">
              <a:buClr>
                <a:schemeClr val="tx1"/>
              </a:buClr>
              <a:buFont typeface="GothamNil" pitchFamily="50" charset="0"/>
              <a:buChar char="–"/>
              <a:defRPr sz="1200" b="0" i="0">
                <a:latin typeface="GothamNil" pitchFamily="50" charset="0"/>
                <a:cs typeface="GothamNil" pitchFamily="50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7"/>
          </p:nvPr>
        </p:nvSpPr>
        <p:spPr>
          <a:xfrm>
            <a:off x="455906" y="1658320"/>
            <a:ext cx="5517228" cy="445990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Wingdings" panose="05000000000000000000" pitchFamily="2" charset="2"/>
              <a:buChar char="§"/>
              <a:defRPr sz="2000" b="0" i="0">
                <a:latin typeface="GothamNil" pitchFamily="50" charset="0"/>
                <a:cs typeface="GothamNil" pitchFamily="50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1800" b="0" i="0">
                <a:latin typeface="GothamNil" pitchFamily="50" charset="0"/>
                <a:cs typeface="GothamNil" pitchFamily="50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1600" b="0" i="0">
                <a:latin typeface="GothamNil" pitchFamily="50" charset="0"/>
                <a:cs typeface="GothamNil" pitchFamily="50" charset="0"/>
              </a:defRPr>
            </a:lvl3pPr>
            <a:lvl4pPr>
              <a:defRPr sz="1400" b="0" i="0">
                <a:latin typeface="GothamNil" pitchFamily="50" charset="0"/>
                <a:cs typeface="GothamNil" pitchFamily="50" charset="0"/>
              </a:defRPr>
            </a:lvl4pPr>
            <a:lvl5pPr marL="2057400" indent="-228600">
              <a:buFont typeface="Arial" panose="020B0604020202020204" pitchFamily="34" charset="0"/>
              <a:buChar char="-"/>
              <a:defRPr sz="1200" b="0" i="0">
                <a:latin typeface="GothamNil" pitchFamily="50" charset="0"/>
                <a:cs typeface="GothamNil" pitchFamily="50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109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008" y="1662600"/>
            <a:ext cx="5385600" cy="639762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2000" b="0" i="0">
                <a:solidFill>
                  <a:schemeClr val="tx1"/>
                </a:solidFill>
                <a:latin typeface="GothamNil" pitchFamily="50" charset="0"/>
                <a:cs typeface="GothamNil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381761" y="354007"/>
            <a:ext cx="10295039" cy="1143000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3600" b="1" i="0" cap="none" baseline="0">
                <a:solidFill>
                  <a:schemeClr val="tx1"/>
                </a:solidFill>
                <a:latin typeface="GothamNil" pitchFamily="50" charset="0"/>
                <a:cs typeface="GothamNil" pitchFamily="50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5"/>
          </p:nvPr>
        </p:nvSpPr>
        <p:spPr>
          <a:xfrm>
            <a:off x="6301712" y="1662600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GothamNil" pitchFamily="50" charset="0"/>
                <a:cs typeface="GothamNil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half" idx="19"/>
          </p:nvPr>
        </p:nvSpPr>
        <p:spPr>
          <a:xfrm>
            <a:off x="482008" y="2394489"/>
            <a:ext cx="5385600" cy="372373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Wingdings" panose="05000000000000000000" pitchFamily="2" charset="2"/>
              <a:buChar char="§"/>
              <a:defRPr sz="2000" b="0" i="0">
                <a:solidFill>
                  <a:schemeClr val="tx1"/>
                </a:solidFill>
                <a:latin typeface="GothamNil" pitchFamily="50" charset="0"/>
                <a:cs typeface="GothamNil" pitchFamily="50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1800" b="0" i="0">
                <a:solidFill>
                  <a:schemeClr val="tx1"/>
                </a:solidFill>
                <a:latin typeface="GothamNil" pitchFamily="50" charset="0"/>
                <a:cs typeface="GothamNil" pitchFamily="50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1600" b="0" i="0">
                <a:solidFill>
                  <a:schemeClr val="tx1"/>
                </a:solidFill>
                <a:latin typeface="GothamNil" pitchFamily="50" charset="0"/>
                <a:cs typeface="GothamNil" pitchFamily="50" charset="0"/>
              </a:defRPr>
            </a:lvl3pPr>
            <a:lvl4pPr>
              <a:defRPr sz="1400" b="0" i="0">
                <a:solidFill>
                  <a:schemeClr val="tx1"/>
                </a:solidFill>
                <a:latin typeface="GothamNil" pitchFamily="50" charset="0"/>
                <a:cs typeface="GothamNil" pitchFamily="50" charset="0"/>
              </a:defRPr>
            </a:lvl4pPr>
            <a:lvl5pPr marL="2057400" indent="-228600">
              <a:buFont typeface="Arial" panose="020B0604020202020204" pitchFamily="34" charset="0"/>
              <a:buChar char="-"/>
              <a:defRPr sz="1200" b="0" i="0">
                <a:solidFill>
                  <a:schemeClr val="tx1"/>
                </a:solidFill>
                <a:latin typeface="GothamNil" pitchFamily="50" charset="0"/>
                <a:cs typeface="GothamNil" pitchFamily="50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20"/>
          </p:nvPr>
        </p:nvSpPr>
        <p:spPr>
          <a:xfrm>
            <a:off x="6303829" y="2394489"/>
            <a:ext cx="5384800" cy="372373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Wingdings" pitchFamily="2" charset="2"/>
              <a:buChar char="§"/>
              <a:defRPr sz="2000" b="0" i="0">
                <a:solidFill>
                  <a:schemeClr val="tx1">
                    <a:lumMod val="90000"/>
                    <a:lumOff val="10000"/>
                  </a:schemeClr>
                </a:solidFill>
                <a:latin typeface="GothamNil" pitchFamily="50" charset="0"/>
                <a:cs typeface="GothamNil" pitchFamily="50" charset="0"/>
              </a:defRPr>
            </a:lvl1pPr>
            <a:lvl2pPr marL="742950" indent="-285750">
              <a:buClr>
                <a:schemeClr val="tx1"/>
              </a:buClr>
              <a:buFont typeface="Wingdings" pitchFamily="2" charset="2"/>
              <a:buChar char="§"/>
              <a:defRPr sz="1800" b="0" i="0">
                <a:solidFill>
                  <a:schemeClr val="tx1">
                    <a:lumMod val="90000"/>
                    <a:lumOff val="10000"/>
                  </a:schemeClr>
                </a:solidFill>
                <a:latin typeface="GothamNil" pitchFamily="50" charset="0"/>
                <a:cs typeface="GothamNil" pitchFamily="50" charset="0"/>
              </a:defRPr>
            </a:lvl2pPr>
            <a:lvl3pPr marL="1143000" indent="-228600">
              <a:buClr>
                <a:schemeClr val="tx1"/>
              </a:buClr>
              <a:buFont typeface="Wingdings" pitchFamily="2" charset="2"/>
              <a:buChar char="§"/>
              <a:defRPr sz="1600" b="0" i="0">
                <a:solidFill>
                  <a:schemeClr val="tx1">
                    <a:lumMod val="90000"/>
                    <a:lumOff val="10000"/>
                  </a:schemeClr>
                </a:solidFill>
                <a:latin typeface="GothamNil" pitchFamily="50" charset="0"/>
                <a:cs typeface="GothamNil" pitchFamily="50" charset="0"/>
              </a:defRPr>
            </a:lvl3pPr>
            <a:lvl4pPr marL="1600200" indent="-228600">
              <a:buClr>
                <a:schemeClr val="tx1"/>
              </a:buClr>
              <a:buFont typeface="GothamNil" pitchFamily="50" charset="0"/>
              <a:buChar char="—"/>
              <a:defRPr sz="1400" b="0" i="0">
                <a:solidFill>
                  <a:schemeClr val="tx1">
                    <a:lumMod val="90000"/>
                    <a:lumOff val="10000"/>
                  </a:schemeClr>
                </a:solidFill>
                <a:latin typeface="GothamNil" pitchFamily="50" charset="0"/>
                <a:cs typeface="GothamNil" pitchFamily="50" charset="0"/>
              </a:defRPr>
            </a:lvl4pPr>
            <a:lvl5pPr marL="2057400" indent="-228600">
              <a:buClr>
                <a:schemeClr val="tx1"/>
              </a:buClr>
              <a:buFont typeface="GothamNil" pitchFamily="50" charset="0"/>
              <a:buChar char="–"/>
              <a:defRPr sz="1200" b="0" i="0">
                <a:solidFill>
                  <a:schemeClr val="tx1">
                    <a:lumMod val="90000"/>
                    <a:lumOff val="10000"/>
                  </a:schemeClr>
                </a:solidFill>
                <a:latin typeface="GothamNil" pitchFamily="50" charset="0"/>
                <a:cs typeface="GothamNil" pitchFamily="50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013881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361441" y="354007"/>
            <a:ext cx="10315359" cy="1143000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3600" b="1" i="0" cap="none" baseline="0">
                <a:solidFill>
                  <a:schemeClr val="tx1"/>
                </a:solidFill>
                <a:latin typeface="GothamNil" pitchFamily="50" charset="0"/>
                <a:cs typeface="GothamNil" pitchFamily="50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9"/>
          </p:nvPr>
        </p:nvSpPr>
        <p:spPr>
          <a:xfrm>
            <a:off x="491067" y="1681566"/>
            <a:ext cx="5384800" cy="4812224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Wingdings" panose="05000000000000000000" pitchFamily="2" charset="2"/>
              <a:buChar char="§"/>
              <a:defRPr sz="2000" b="0" i="0">
                <a:solidFill>
                  <a:schemeClr val="tx1"/>
                </a:solidFill>
                <a:latin typeface="GothamNil" pitchFamily="50" charset="0"/>
                <a:cs typeface="GothamNil" pitchFamily="50" charset="0"/>
              </a:defRPr>
            </a:lvl1pPr>
            <a:lvl2pPr marL="742950" indent="-285750">
              <a:buClr>
                <a:schemeClr val="tx1"/>
              </a:buClr>
              <a:buFont typeface="Wingdings" panose="05000000000000000000" pitchFamily="2" charset="2"/>
              <a:buChar char="§"/>
              <a:defRPr sz="1800" b="0" i="0">
                <a:solidFill>
                  <a:schemeClr val="tx1"/>
                </a:solidFill>
                <a:latin typeface="GothamNil" pitchFamily="50" charset="0"/>
                <a:cs typeface="GothamNil" pitchFamily="50" charset="0"/>
              </a:defRPr>
            </a:lvl2pPr>
            <a:lvl3pPr marL="1143000" indent="-228600">
              <a:buClr>
                <a:schemeClr val="tx1"/>
              </a:buClr>
              <a:buFont typeface="Wingdings" panose="05000000000000000000" pitchFamily="2" charset="2"/>
              <a:buChar char="§"/>
              <a:defRPr sz="1600" b="0" i="0">
                <a:solidFill>
                  <a:schemeClr val="tx1"/>
                </a:solidFill>
                <a:latin typeface="GothamNil" pitchFamily="50" charset="0"/>
                <a:cs typeface="GothamNil" pitchFamily="50" charset="0"/>
              </a:defRPr>
            </a:lvl3pPr>
            <a:lvl4pPr marL="1600200" indent="-228600">
              <a:buClr>
                <a:schemeClr val="tx1"/>
              </a:buClr>
              <a:buFont typeface="GothamNil" pitchFamily="50" charset="0"/>
              <a:buChar char="—"/>
              <a:defRPr sz="1400" b="0" i="0">
                <a:solidFill>
                  <a:schemeClr val="tx1"/>
                </a:solidFill>
                <a:latin typeface="GothamNil" pitchFamily="50" charset="0"/>
                <a:cs typeface="GothamNil" pitchFamily="50" charset="0"/>
              </a:defRPr>
            </a:lvl4pPr>
            <a:lvl5pPr marL="2057400" indent="-228600">
              <a:buClr>
                <a:schemeClr val="tx1"/>
              </a:buClr>
              <a:buFont typeface="GothamNil" pitchFamily="50" charset="0"/>
              <a:buChar char="–"/>
              <a:defRPr sz="1200" b="0" i="0">
                <a:solidFill>
                  <a:schemeClr val="tx1"/>
                </a:solidFill>
                <a:latin typeface="GothamNil" pitchFamily="50" charset="0"/>
                <a:cs typeface="GothamNil" pitchFamily="50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01937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371601" y="354007"/>
            <a:ext cx="10305199" cy="1143000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3600" b="1" i="0" cap="none" baseline="0">
                <a:solidFill>
                  <a:schemeClr val="tx1"/>
                </a:solidFill>
                <a:latin typeface="GothamNil" pitchFamily="50" charset="0"/>
                <a:cs typeface="GothamNil" pitchFamily="50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9"/>
          </p:nvPr>
        </p:nvSpPr>
        <p:spPr>
          <a:xfrm>
            <a:off x="6291999" y="1673818"/>
            <a:ext cx="5384800" cy="444440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Wingdings" panose="05000000000000000000" pitchFamily="2" charset="2"/>
              <a:buChar char="§"/>
              <a:defRPr sz="2000" b="0" i="0">
                <a:solidFill>
                  <a:schemeClr val="tx1">
                    <a:lumMod val="90000"/>
                    <a:lumOff val="10000"/>
                  </a:schemeClr>
                </a:solidFill>
                <a:latin typeface="GothamNil" pitchFamily="50" charset="0"/>
                <a:cs typeface="GothamNil" pitchFamily="50" charset="0"/>
              </a:defRPr>
            </a:lvl1pPr>
            <a:lvl2pPr marL="742950" indent="-285750">
              <a:buClr>
                <a:schemeClr val="tx1"/>
              </a:buClr>
              <a:buFont typeface="Wingdings" panose="05000000000000000000" pitchFamily="2" charset="2"/>
              <a:buChar char="§"/>
              <a:defRPr sz="1800" b="0" i="0">
                <a:solidFill>
                  <a:schemeClr val="tx1">
                    <a:lumMod val="90000"/>
                    <a:lumOff val="10000"/>
                  </a:schemeClr>
                </a:solidFill>
                <a:latin typeface="GothamNil" pitchFamily="50" charset="0"/>
                <a:cs typeface="GothamNil" pitchFamily="50" charset="0"/>
              </a:defRPr>
            </a:lvl2pPr>
            <a:lvl3pPr marL="1143000" indent="-228600">
              <a:buClr>
                <a:schemeClr val="tx1"/>
              </a:buClr>
              <a:buFont typeface="Wingdings" panose="05000000000000000000" pitchFamily="2" charset="2"/>
              <a:buChar char="§"/>
              <a:defRPr sz="1600" b="0" i="0">
                <a:solidFill>
                  <a:schemeClr val="tx1">
                    <a:lumMod val="90000"/>
                    <a:lumOff val="10000"/>
                  </a:schemeClr>
                </a:solidFill>
                <a:latin typeface="GothamNil" pitchFamily="50" charset="0"/>
                <a:cs typeface="GothamNil" pitchFamily="50" charset="0"/>
              </a:defRPr>
            </a:lvl3pPr>
            <a:lvl4pPr marL="1600200" indent="-228600">
              <a:buClr>
                <a:schemeClr val="tx1"/>
              </a:buClr>
              <a:buFont typeface="Wingdings" pitchFamily="2" charset="2"/>
              <a:buChar char="§"/>
              <a:defRPr sz="1400" b="0" i="0">
                <a:solidFill>
                  <a:schemeClr val="tx1">
                    <a:lumMod val="90000"/>
                    <a:lumOff val="10000"/>
                  </a:schemeClr>
                </a:solidFill>
                <a:latin typeface="GothamNil" pitchFamily="50" charset="0"/>
                <a:cs typeface="GothamNil" pitchFamily="50" charset="0"/>
              </a:defRPr>
            </a:lvl4pPr>
            <a:lvl5pPr marL="2057400" indent="-228600">
              <a:buClr>
                <a:schemeClr val="tx1"/>
              </a:buClr>
              <a:buFont typeface="Wingdings" pitchFamily="2" charset="2"/>
              <a:buChar char="§"/>
              <a:defRPr sz="1200" b="0" i="0">
                <a:solidFill>
                  <a:schemeClr val="tx1">
                    <a:lumMod val="90000"/>
                    <a:lumOff val="10000"/>
                  </a:schemeClr>
                </a:solidFill>
                <a:latin typeface="GothamNil" pitchFamily="50" charset="0"/>
                <a:cs typeface="GothamNil" pitchFamily="50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52051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/>
        </p:nvCxnSpPr>
        <p:spPr>
          <a:xfrm>
            <a:off x="1715146" y="968375"/>
            <a:ext cx="10476855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itle 1"/>
          <p:cNvSpPr txBox="1">
            <a:spLocks/>
          </p:cNvSpPr>
          <p:nvPr/>
        </p:nvSpPr>
        <p:spPr>
          <a:xfrm>
            <a:off x="2635251" y="309563"/>
            <a:ext cx="9052983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tx2">
                    <a:lumMod val="75000"/>
                  </a:schemeClr>
                </a:solidFill>
                <a:latin typeface="GothamNil"/>
                <a:ea typeface="+mj-ea"/>
                <a:cs typeface="GothamNil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GB" sz="3600" noProof="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2635251" y="309563"/>
            <a:ext cx="9052983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tx2">
                    <a:lumMod val="75000"/>
                  </a:schemeClr>
                </a:solidFill>
                <a:latin typeface="GothamNil"/>
                <a:ea typeface="+mj-ea"/>
                <a:cs typeface="GothamNil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GB" sz="3600" noProof="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9303354" y="6446555"/>
            <a:ext cx="2696705" cy="36195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D559EDA-B385-452B-A15A-314C8ADF6724}" type="slidenum">
              <a:rPr kumimoji="0" lang="en-GB" sz="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Nil" pitchFamily="50" charset="0"/>
                <a:ea typeface="MS PGothic" panose="020B0600070205080204" pitchFamily="34" charset="-128"/>
                <a:cs typeface="GothamNil" pitchFamily="50" charset="0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Nil" pitchFamily="50" charset="0"/>
              <a:ea typeface="MS PGothic" panose="020B0600070205080204" pitchFamily="34" charset="-128"/>
              <a:cs typeface="GothamNil" pitchFamily="50" charset="0"/>
            </a:endParaRPr>
          </a:p>
        </p:txBody>
      </p:sp>
      <p:pic>
        <p:nvPicPr>
          <p:cNvPr id="21" name="Picture 20" descr="Logo-NIL.jpg"/>
          <p:cNvPicPr>
            <a:picLocks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6" y="166569"/>
            <a:ext cx="1390645" cy="1337364"/>
          </a:xfrm>
          <a:prstGeom prst="rect">
            <a:avLst/>
          </a:prstGeom>
        </p:spPr>
      </p:pic>
      <p:pic>
        <p:nvPicPr>
          <p:cNvPr id="23" name="Picture 2" descr="cubes.jpg"/>
          <p:cNvPicPr>
            <a:picLocks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7482" y="6487652"/>
            <a:ext cx="1352550" cy="22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338666" y="6463199"/>
            <a:ext cx="3623585" cy="36195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Nil" pitchFamily="2" charset="0"/>
                <a:ea typeface="MS PGothic" panose="020B0600070205080204" pitchFamily="34" charset="-128"/>
                <a:cs typeface="GothamNil" pitchFamily="2" charset="0"/>
              </a:rPr>
              <a:t>RIPE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Nil" pitchFamily="2" charset="0"/>
                <a:ea typeface="MS PGothic" panose="020B0600070205080204" pitchFamily="34" charset="-128"/>
                <a:cs typeface="GothamNil" pitchFamily="2" charset="0"/>
              </a:rPr>
              <a:t>SEE 6: 12-13 June 2017, </a:t>
            </a:r>
            <a:r>
              <a:rPr kumimoji="0" lang="en-US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Nil" pitchFamily="2" charset="0"/>
                <a:ea typeface="MS PGothic" panose="020B0600070205080204" pitchFamily="34" charset="-128"/>
                <a:cs typeface="GothamNil" pitchFamily="2" charset="0"/>
              </a:rPr>
              <a:t>Budva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Nil" pitchFamily="2" charset="0"/>
                <a:ea typeface="MS PGothic" panose="020B0600070205080204" pitchFamily="34" charset="-128"/>
                <a:cs typeface="GothamNil" pitchFamily="2" charset="0"/>
              </a:rPr>
              <a:t>, Montenegro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Nil" pitchFamily="2" charset="0"/>
              <a:ea typeface="MS PGothic" panose="020B0600070205080204" pitchFamily="34" charset="-128"/>
              <a:cs typeface="GothamNi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488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06" r:id="rId1"/>
    <p:sldLayoutId id="2147484807" r:id="rId2"/>
    <p:sldLayoutId id="2147484822" r:id="rId3"/>
    <p:sldLayoutId id="2147484808" r:id="rId4"/>
    <p:sldLayoutId id="2147484821" r:id="rId5"/>
    <p:sldLayoutId id="2147484809" r:id="rId6"/>
    <p:sldLayoutId id="2147484810" r:id="rId7"/>
    <p:sldLayoutId id="2147484811" r:id="rId8"/>
    <p:sldLayoutId id="2147484812" r:id="rId9"/>
    <p:sldLayoutId id="2147484814" r:id="rId10"/>
    <p:sldLayoutId id="2147484815" r:id="rId11"/>
    <p:sldLayoutId id="2147484816" r:id="rId12"/>
    <p:sldLayoutId id="2147484819" r:id="rId13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4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7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l-SI" dirty="0" smtClean="0">
                <a:latin typeface="GothamNil" pitchFamily="50" charset="0"/>
                <a:cs typeface="GothamNil" pitchFamily="50" charset="0"/>
              </a:rPr>
              <a:t>Rok Arzenšek</a:t>
            </a:r>
            <a:br>
              <a:rPr lang="sl-SI" dirty="0" smtClean="0">
                <a:latin typeface="GothamNil" pitchFamily="50" charset="0"/>
                <a:cs typeface="GothamNil" pitchFamily="50" charset="0"/>
              </a:rPr>
            </a:br>
            <a:r>
              <a:rPr lang="sl-SI" sz="1800" dirty="0" smtClean="0">
                <a:latin typeface="GothamNil" pitchFamily="50" charset="0"/>
                <a:cs typeface="GothamNil" pitchFamily="50" charset="0"/>
              </a:rPr>
              <a:t>rarzensek@nil.com</a:t>
            </a:r>
            <a:endParaRPr lang="en-US" sz="1800" dirty="0">
              <a:latin typeface="GothamNil" pitchFamily="50" charset="0"/>
              <a:cs typeface="GothamNil" pitchFamily="50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Management and Orchestration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US" sz="2400" dirty="0" smtClean="0"/>
              <a:t>in </a:t>
            </a:r>
            <a:r>
              <a:rPr lang="en-US" sz="2400" dirty="0"/>
              <a:t>Complex and Dynamic Environment</a:t>
            </a:r>
          </a:p>
        </p:txBody>
      </p:sp>
    </p:spTree>
    <p:extLst>
      <p:ext uri="{BB962C8B-B14F-4D97-AF65-F5344CB8AC3E}">
        <p14:creationId xmlns:p14="http://schemas.microsoft.com/office/powerpoint/2010/main" val="63182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NFVO Architecture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b="1" dirty="0"/>
          </a:p>
        </p:txBody>
      </p:sp>
      <p:grpSp>
        <p:nvGrpSpPr>
          <p:cNvPr id="32" name="Group 31"/>
          <p:cNvGrpSpPr/>
          <p:nvPr/>
        </p:nvGrpSpPr>
        <p:grpSpPr>
          <a:xfrm>
            <a:off x="148284" y="1075039"/>
            <a:ext cx="11889027" cy="5376542"/>
            <a:chOff x="298450" y="1243363"/>
            <a:chExt cx="11590577" cy="5130739"/>
          </a:xfrm>
        </p:grpSpPr>
        <p:grpSp>
          <p:nvGrpSpPr>
            <p:cNvPr id="33" name="Group 32"/>
            <p:cNvGrpSpPr/>
            <p:nvPr/>
          </p:nvGrpSpPr>
          <p:grpSpPr>
            <a:xfrm>
              <a:off x="1498839" y="1563535"/>
              <a:ext cx="9251348" cy="4810567"/>
              <a:chOff x="1498839" y="1563535"/>
              <a:chExt cx="9251348" cy="4810567"/>
            </a:xfrm>
          </p:grpSpPr>
          <p:sp>
            <p:nvSpPr>
              <p:cNvPr id="35" name="TextBox 4"/>
              <p:cNvSpPr txBox="1"/>
              <p:nvPr/>
            </p:nvSpPr>
            <p:spPr>
              <a:xfrm>
                <a:off x="4343523" y="4915400"/>
                <a:ext cx="1081964" cy="484614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500" i="0" u="none" strike="noStrike" kern="0" cap="none" spc="0" normalizeH="0" baseline="0" noProof="0" dirty="0">
                    <a:ln>
                      <a:noFill/>
                    </a:ln>
                    <a:solidFill>
                      <a:srgbClr val="0096D6"/>
                    </a:solidFill>
                    <a:effectLst/>
                    <a:uLnTx/>
                    <a:uFillTx/>
                    <a:latin typeface="+mn-lt"/>
                    <a:ea typeface="Verdana" pitchFamily="34" charset="0"/>
                    <a:cs typeface="Verdana" pitchFamily="34" charset="0"/>
                  </a:rPr>
                  <a:t>Traffic Shaper</a:t>
                </a:r>
              </a:p>
            </p:txBody>
          </p:sp>
          <p:sp>
            <p:nvSpPr>
              <p:cNvPr id="36" name="TextBox 4"/>
              <p:cNvSpPr txBox="1"/>
              <p:nvPr/>
            </p:nvSpPr>
            <p:spPr>
              <a:xfrm>
                <a:off x="5467885" y="5019203"/>
                <a:ext cx="911172" cy="286363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500" i="0" u="none" strike="noStrike" kern="0" cap="none" spc="0" normalizeH="0" baseline="0" noProof="0" dirty="0">
                    <a:ln>
                      <a:noFill/>
                    </a:ln>
                    <a:solidFill>
                      <a:srgbClr val="0096D6"/>
                    </a:solidFill>
                    <a:effectLst/>
                    <a:uLnTx/>
                    <a:uFillTx/>
                    <a:latin typeface="+mn-lt"/>
                    <a:ea typeface="Verdana" pitchFamily="34" charset="0"/>
                    <a:cs typeface="Verdana" pitchFamily="34" charset="0"/>
                  </a:rPr>
                  <a:t>IPS/IDS</a:t>
                </a:r>
              </a:p>
            </p:txBody>
          </p:sp>
          <p:sp>
            <p:nvSpPr>
              <p:cNvPr id="37" name="TextBox 4"/>
              <p:cNvSpPr txBox="1"/>
              <p:nvPr/>
            </p:nvSpPr>
            <p:spPr>
              <a:xfrm>
                <a:off x="6392337" y="4908324"/>
                <a:ext cx="1077184" cy="484614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500" i="0" u="none" strike="noStrike" kern="0" cap="none" spc="0" normalizeH="0" baseline="0" noProof="0" dirty="0">
                    <a:ln>
                      <a:noFill/>
                    </a:ln>
                    <a:solidFill>
                      <a:srgbClr val="0096D6"/>
                    </a:solidFill>
                    <a:effectLst/>
                    <a:uLnTx/>
                    <a:uFillTx/>
                    <a:latin typeface="+mn-lt"/>
                    <a:ea typeface="Verdana" pitchFamily="34" charset="0"/>
                    <a:cs typeface="Verdana" pitchFamily="34" charset="0"/>
                  </a:rPr>
                  <a:t>Content Filtering</a:t>
                </a:r>
              </a:p>
            </p:txBody>
          </p:sp>
          <p:sp>
            <p:nvSpPr>
              <p:cNvPr id="38" name="TextBox 4"/>
              <p:cNvSpPr txBox="1"/>
              <p:nvPr/>
            </p:nvSpPr>
            <p:spPr>
              <a:xfrm>
                <a:off x="7345907" y="4912864"/>
                <a:ext cx="1405378" cy="484614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500" i="0" u="none" strike="noStrike" kern="0" cap="none" spc="0" normalizeH="0" baseline="0" dirty="0">
                    <a:ln>
                      <a:noFill/>
                    </a:ln>
                    <a:solidFill>
                      <a:srgbClr val="0096D6"/>
                    </a:solidFill>
                    <a:effectLst/>
                    <a:uLnTx/>
                    <a:uFillTx/>
                    <a:latin typeface="+mn-lt"/>
                    <a:ea typeface="Verdana" pitchFamily="34" charset="0"/>
                    <a:cs typeface="Verdana" pitchFamily="34" charset="0"/>
                  </a:rPr>
                  <a:t>WAN acceleration</a:t>
                </a:r>
              </a:p>
            </p:txBody>
          </p:sp>
          <p:sp>
            <p:nvSpPr>
              <p:cNvPr id="39" name="TextBox 4"/>
              <p:cNvSpPr txBox="1"/>
              <p:nvPr/>
            </p:nvSpPr>
            <p:spPr>
              <a:xfrm>
                <a:off x="8598529" y="5003298"/>
                <a:ext cx="903494" cy="286363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500" i="0" u="none" strike="noStrike" kern="0" cap="none" spc="0" normalizeH="0" baseline="0" noProof="0" dirty="0">
                    <a:ln>
                      <a:noFill/>
                    </a:ln>
                    <a:solidFill>
                      <a:srgbClr val="0096D6"/>
                    </a:solidFill>
                    <a:effectLst/>
                    <a:uLnTx/>
                    <a:uFillTx/>
                    <a:latin typeface="+mn-lt"/>
                    <a:ea typeface="Verdana" pitchFamily="34" charset="0"/>
                    <a:cs typeface="Verdana" pitchFamily="34" charset="0"/>
                  </a:rPr>
                  <a:t>Firewall</a:t>
                </a:r>
              </a:p>
            </p:txBody>
          </p:sp>
          <p:cxnSp>
            <p:nvCxnSpPr>
              <p:cNvPr id="40" name="Straight Arrow Connector 12"/>
              <p:cNvCxnSpPr/>
              <p:nvPr/>
            </p:nvCxnSpPr>
            <p:spPr>
              <a:xfrm flipV="1">
                <a:off x="4885471" y="4695398"/>
                <a:ext cx="0" cy="244792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96D6"/>
                </a:solidFill>
                <a:prstDash val="solid"/>
                <a:headEnd type="triangle" w="med" len="med"/>
                <a:tailEnd type="none" w="med" len="med"/>
              </a:ln>
              <a:effectLst/>
            </p:spPr>
          </p:cxnSp>
          <p:cxnSp>
            <p:nvCxnSpPr>
              <p:cNvPr id="41" name="Straight Arrow Connector 12"/>
              <p:cNvCxnSpPr/>
              <p:nvPr/>
            </p:nvCxnSpPr>
            <p:spPr>
              <a:xfrm flipH="1">
                <a:off x="4866480" y="4707951"/>
                <a:ext cx="4177280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96D6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" name="Straight Arrow Connector 12"/>
              <p:cNvCxnSpPr/>
              <p:nvPr/>
            </p:nvCxnSpPr>
            <p:spPr>
              <a:xfrm flipV="1">
                <a:off x="5917565" y="4707951"/>
                <a:ext cx="0" cy="232239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96D6"/>
                </a:solidFill>
                <a:prstDash val="solid"/>
                <a:headEnd type="triangle" w="med" len="med"/>
                <a:tailEnd type="none" w="med" len="med"/>
              </a:ln>
              <a:effectLst/>
            </p:spPr>
          </p:cxnSp>
          <p:cxnSp>
            <p:nvCxnSpPr>
              <p:cNvPr id="43" name="Straight Arrow Connector 12"/>
              <p:cNvCxnSpPr/>
              <p:nvPr/>
            </p:nvCxnSpPr>
            <p:spPr>
              <a:xfrm flipV="1">
                <a:off x="6954303" y="4702805"/>
                <a:ext cx="0" cy="232239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96D6"/>
                </a:solidFill>
                <a:prstDash val="solid"/>
                <a:headEnd type="triangle" w="med" len="med"/>
                <a:tailEnd type="none" w="med" len="med"/>
              </a:ln>
              <a:effectLst/>
            </p:spPr>
          </p:cxnSp>
          <p:cxnSp>
            <p:nvCxnSpPr>
              <p:cNvPr id="44" name="Straight Arrow Connector 12"/>
              <p:cNvCxnSpPr/>
              <p:nvPr/>
            </p:nvCxnSpPr>
            <p:spPr>
              <a:xfrm flipV="1">
                <a:off x="7991039" y="4702805"/>
                <a:ext cx="0" cy="232239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96D6"/>
                </a:solidFill>
                <a:prstDash val="solid"/>
                <a:headEnd type="triangle" w="med" len="med"/>
                <a:tailEnd type="none" w="med" len="med"/>
              </a:ln>
              <a:effectLst/>
            </p:spPr>
          </p:cxnSp>
          <p:cxnSp>
            <p:nvCxnSpPr>
              <p:cNvPr id="45" name="Straight Arrow Connector 12"/>
              <p:cNvCxnSpPr/>
              <p:nvPr/>
            </p:nvCxnSpPr>
            <p:spPr>
              <a:xfrm flipV="1">
                <a:off x="9025453" y="4707951"/>
                <a:ext cx="0" cy="232239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96D6"/>
                </a:solidFill>
                <a:prstDash val="solid"/>
                <a:headEnd type="triangle" w="med" len="med"/>
                <a:tailEnd type="none" w="med" len="med"/>
              </a:ln>
              <a:effectLst/>
            </p:spPr>
          </p:cxnSp>
          <p:cxnSp>
            <p:nvCxnSpPr>
              <p:cNvPr id="46" name="Straight Arrow Connector 12"/>
              <p:cNvCxnSpPr/>
              <p:nvPr/>
            </p:nvCxnSpPr>
            <p:spPr>
              <a:xfrm>
                <a:off x="8501034" y="4450775"/>
                <a:ext cx="0" cy="25203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96D6"/>
                </a:solidFill>
                <a:prstDash val="solid"/>
                <a:headEnd type="triangle" w="med" len="med"/>
                <a:tailEnd type="none" w="med" len="med"/>
              </a:ln>
              <a:effectLst/>
            </p:spPr>
          </p:cxnSp>
          <p:pic>
            <p:nvPicPr>
              <p:cNvPr id="47" name="Picture 4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35211" y="5378463"/>
                <a:ext cx="498585" cy="274607"/>
              </a:xfrm>
              <a:prstGeom prst="rect">
                <a:avLst/>
              </a:prstGeom>
            </p:spPr>
          </p:pic>
          <p:pic>
            <p:nvPicPr>
              <p:cNvPr id="48" name="Picture 47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68273" y="5378463"/>
                <a:ext cx="498585" cy="274607"/>
              </a:xfrm>
              <a:prstGeom prst="rect">
                <a:avLst/>
              </a:prstGeom>
            </p:spPr>
          </p:pic>
          <p:pic>
            <p:nvPicPr>
              <p:cNvPr id="49" name="Picture 48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05009" y="5378463"/>
                <a:ext cx="498585" cy="274607"/>
              </a:xfrm>
              <a:prstGeom prst="rect">
                <a:avLst/>
              </a:prstGeom>
            </p:spPr>
          </p:pic>
          <p:pic>
            <p:nvPicPr>
              <p:cNvPr id="50" name="Picture 4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41746" y="5378463"/>
                <a:ext cx="498585" cy="274607"/>
              </a:xfrm>
              <a:prstGeom prst="rect">
                <a:avLst/>
              </a:prstGeom>
            </p:spPr>
          </p:pic>
          <p:pic>
            <p:nvPicPr>
              <p:cNvPr id="51" name="Picture 5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85182" y="5378463"/>
                <a:ext cx="498585" cy="274607"/>
              </a:xfrm>
              <a:prstGeom prst="rect">
                <a:avLst/>
              </a:prstGeom>
            </p:spPr>
          </p:pic>
          <p:sp>
            <p:nvSpPr>
              <p:cNvPr id="52" name="TextBox 51"/>
              <p:cNvSpPr txBox="1"/>
              <p:nvPr/>
            </p:nvSpPr>
            <p:spPr>
              <a:xfrm>
                <a:off x="4163927" y="5550580"/>
                <a:ext cx="295918" cy="312797"/>
              </a:xfrm>
              <a:prstGeom prst="rect">
                <a:avLst/>
              </a:prstGeom>
              <a:solidFill>
                <a:srgbClr val="008FC5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70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n-lt"/>
                  </a:rPr>
                  <a:t>A</a:t>
                </a: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4163927" y="5924317"/>
                <a:ext cx="295918" cy="312797"/>
              </a:xfrm>
              <a:prstGeom prst="rect">
                <a:avLst/>
              </a:prstGeom>
              <a:solidFill>
                <a:srgbClr val="46A040">
                  <a:lumMod val="60000"/>
                  <a:lumOff val="40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70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n-lt"/>
                  </a:rPr>
                  <a:t>B</a:t>
                </a:r>
              </a:p>
            </p:txBody>
          </p:sp>
          <p:cxnSp>
            <p:nvCxnSpPr>
              <p:cNvPr id="54" name="Straight Arrow Connector 12"/>
              <p:cNvCxnSpPr/>
              <p:nvPr/>
            </p:nvCxnSpPr>
            <p:spPr>
              <a:xfrm flipH="1">
                <a:off x="4045560" y="5866768"/>
                <a:ext cx="769386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96D6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5" name="Straight Arrow Connector 12"/>
              <p:cNvCxnSpPr/>
              <p:nvPr/>
            </p:nvCxnSpPr>
            <p:spPr>
              <a:xfrm flipH="1">
                <a:off x="2572672" y="5866768"/>
                <a:ext cx="545211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8FC5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56" name="TextBox 55"/>
              <p:cNvSpPr txBox="1"/>
              <p:nvPr/>
            </p:nvSpPr>
            <p:spPr>
              <a:xfrm>
                <a:off x="2737569" y="5550579"/>
                <a:ext cx="295918" cy="312797"/>
              </a:xfrm>
              <a:prstGeom prst="rect">
                <a:avLst/>
              </a:prstGeom>
              <a:solidFill>
                <a:srgbClr val="008FC5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70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n-lt"/>
                  </a:rPr>
                  <a:t>A</a:t>
                </a: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2737569" y="5924317"/>
                <a:ext cx="295918" cy="312797"/>
              </a:xfrm>
              <a:prstGeom prst="rect">
                <a:avLst/>
              </a:prstGeom>
              <a:solidFill>
                <a:srgbClr val="46A040">
                  <a:lumMod val="60000"/>
                  <a:lumOff val="40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70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n-lt"/>
                  </a:rPr>
                  <a:t>B</a:t>
                </a:r>
              </a:p>
            </p:txBody>
          </p:sp>
          <p:cxnSp>
            <p:nvCxnSpPr>
              <p:cNvPr id="58" name="Straight Arrow Connector 12"/>
              <p:cNvCxnSpPr/>
              <p:nvPr/>
            </p:nvCxnSpPr>
            <p:spPr>
              <a:xfrm flipH="1">
                <a:off x="2572672" y="5934141"/>
                <a:ext cx="545211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46A040">
                    <a:lumMod val="60000"/>
                    <a:lumOff val="40000"/>
                  </a:srgbClr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9" name="Straight Arrow Connector 12"/>
              <p:cNvCxnSpPr/>
              <p:nvPr/>
            </p:nvCxnSpPr>
            <p:spPr>
              <a:xfrm flipH="1">
                <a:off x="4045560" y="5934141"/>
                <a:ext cx="2798715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46A040">
                    <a:lumMod val="60000"/>
                    <a:lumOff val="40000"/>
                  </a:srgbClr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60" name="Freeform 59"/>
              <p:cNvSpPr/>
              <p:nvPr/>
            </p:nvSpPr>
            <p:spPr>
              <a:xfrm>
                <a:off x="4802661" y="5524429"/>
                <a:ext cx="157605" cy="350190"/>
              </a:xfrm>
              <a:custGeom>
                <a:avLst/>
                <a:gdLst>
                  <a:gd name="connsiteX0" fmla="*/ 0 w 288051"/>
                  <a:gd name="connsiteY0" fmla="*/ 628536 h 628536"/>
                  <a:gd name="connsiteX1" fmla="*/ 157119 w 288051"/>
                  <a:gd name="connsiteY1" fmla="*/ 23 h 628536"/>
                  <a:gd name="connsiteX2" fmla="*/ 288051 w 288051"/>
                  <a:gd name="connsiteY2" fmla="*/ 602348 h 628536"/>
                  <a:gd name="connsiteX3" fmla="*/ 288051 w 288051"/>
                  <a:gd name="connsiteY3" fmla="*/ 602348 h 628536"/>
                  <a:gd name="connsiteX0" fmla="*/ 0 w 295565"/>
                  <a:gd name="connsiteY0" fmla="*/ 628536 h 628649"/>
                  <a:gd name="connsiteX1" fmla="*/ 157119 w 295565"/>
                  <a:gd name="connsiteY1" fmla="*/ 23 h 628649"/>
                  <a:gd name="connsiteX2" fmla="*/ 288051 w 295565"/>
                  <a:gd name="connsiteY2" fmla="*/ 602348 h 628649"/>
                  <a:gd name="connsiteX3" fmla="*/ 295565 w 295565"/>
                  <a:gd name="connsiteY3" fmla="*/ 628649 h 628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565" h="628649">
                    <a:moveTo>
                      <a:pt x="0" y="628536"/>
                    </a:moveTo>
                    <a:cubicBezTo>
                      <a:pt x="54555" y="316462"/>
                      <a:pt x="109111" y="4388"/>
                      <a:pt x="157119" y="23"/>
                    </a:cubicBezTo>
                    <a:cubicBezTo>
                      <a:pt x="205127" y="-4342"/>
                      <a:pt x="288051" y="602348"/>
                      <a:pt x="288051" y="602348"/>
                    </a:cubicBezTo>
                    <a:lnTo>
                      <a:pt x="295565" y="628649"/>
                    </a:lnTo>
                  </a:path>
                </a:pathLst>
              </a:custGeom>
              <a:noFill/>
              <a:ln w="38100" cap="flat" cmpd="sng" algn="ctr">
                <a:solidFill>
                  <a:srgbClr val="0096D6"/>
                </a:solidFill>
                <a:prstDash val="solid"/>
              </a:ln>
              <a:effectLst/>
            </p:spPr>
            <p:txBody>
              <a:bodyPr lIns="130615" tIns="65308" rIns="130615" bIns="65308"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61" name="Straight Arrow Connector 12"/>
              <p:cNvCxnSpPr/>
              <p:nvPr/>
            </p:nvCxnSpPr>
            <p:spPr>
              <a:xfrm flipH="1">
                <a:off x="4946895" y="5866768"/>
                <a:ext cx="917970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96D6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62" name="Freeform 61"/>
              <p:cNvSpPr/>
              <p:nvPr/>
            </p:nvSpPr>
            <p:spPr>
              <a:xfrm>
                <a:off x="5849574" y="5524429"/>
                <a:ext cx="157605" cy="350190"/>
              </a:xfrm>
              <a:custGeom>
                <a:avLst/>
                <a:gdLst>
                  <a:gd name="connsiteX0" fmla="*/ 0 w 288051"/>
                  <a:gd name="connsiteY0" fmla="*/ 628536 h 628536"/>
                  <a:gd name="connsiteX1" fmla="*/ 157119 w 288051"/>
                  <a:gd name="connsiteY1" fmla="*/ 23 h 628536"/>
                  <a:gd name="connsiteX2" fmla="*/ 288051 w 288051"/>
                  <a:gd name="connsiteY2" fmla="*/ 602348 h 628536"/>
                  <a:gd name="connsiteX3" fmla="*/ 288051 w 288051"/>
                  <a:gd name="connsiteY3" fmla="*/ 602348 h 628536"/>
                  <a:gd name="connsiteX0" fmla="*/ 0 w 295565"/>
                  <a:gd name="connsiteY0" fmla="*/ 628536 h 628649"/>
                  <a:gd name="connsiteX1" fmla="*/ 157119 w 295565"/>
                  <a:gd name="connsiteY1" fmla="*/ 23 h 628649"/>
                  <a:gd name="connsiteX2" fmla="*/ 288051 w 295565"/>
                  <a:gd name="connsiteY2" fmla="*/ 602348 h 628649"/>
                  <a:gd name="connsiteX3" fmla="*/ 295565 w 295565"/>
                  <a:gd name="connsiteY3" fmla="*/ 628649 h 628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565" h="628649">
                    <a:moveTo>
                      <a:pt x="0" y="628536"/>
                    </a:moveTo>
                    <a:cubicBezTo>
                      <a:pt x="54555" y="316462"/>
                      <a:pt x="109111" y="4388"/>
                      <a:pt x="157119" y="23"/>
                    </a:cubicBezTo>
                    <a:cubicBezTo>
                      <a:pt x="205127" y="-4342"/>
                      <a:pt x="288051" y="602348"/>
                      <a:pt x="288051" y="602348"/>
                    </a:cubicBezTo>
                    <a:lnTo>
                      <a:pt x="295565" y="628649"/>
                    </a:lnTo>
                  </a:path>
                </a:pathLst>
              </a:custGeom>
              <a:noFill/>
              <a:ln w="38100" cap="flat" cmpd="sng" algn="ctr">
                <a:solidFill>
                  <a:srgbClr val="0096D6"/>
                </a:solidFill>
                <a:prstDash val="solid"/>
              </a:ln>
              <a:effectLst/>
            </p:spPr>
            <p:txBody>
              <a:bodyPr lIns="130615" tIns="65308" rIns="130615" bIns="65308"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63" name="Straight Arrow Connector 12"/>
              <p:cNvCxnSpPr/>
              <p:nvPr/>
            </p:nvCxnSpPr>
            <p:spPr>
              <a:xfrm flipH="1">
                <a:off x="5990662" y="5866768"/>
                <a:ext cx="2967128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8FC5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64" name="Freeform 63"/>
              <p:cNvSpPr/>
              <p:nvPr/>
            </p:nvSpPr>
            <p:spPr>
              <a:xfrm>
                <a:off x="6846062" y="5515766"/>
                <a:ext cx="188829" cy="429934"/>
              </a:xfrm>
              <a:custGeom>
                <a:avLst/>
                <a:gdLst>
                  <a:gd name="connsiteX0" fmla="*/ 0 w 288051"/>
                  <a:gd name="connsiteY0" fmla="*/ 628536 h 628536"/>
                  <a:gd name="connsiteX1" fmla="*/ 157119 w 288051"/>
                  <a:gd name="connsiteY1" fmla="*/ 23 h 628536"/>
                  <a:gd name="connsiteX2" fmla="*/ 288051 w 288051"/>
                  <a:gd name="connsiteY2" fmla="*/ 602348 h 628536"/>
                  <a:gd name="connsiteX3" fmla="*/ 288051 w 288051"/>
                  <a:gd name="connsiteY3" fmla="*/ 602348 h 628536"/>
                  <a:gd name="connsiteX0" fmla="*/ 0 w 295565"/>
                  <a:gd name="connsiteY0" fmla="*/ 628536 h 628649"/>
                  <a:gd name="connsiteX1" fmla="*/ 157119 w 295565"/>
                  <a:gd name="connsiteY1" fmla="*/ 23 h 628649"/>
                  <a:gd name="connsiteX2" fmla="*/ 288051 w 295565"/>
                  <a:gd name="connsiteY2" fmla="*/ 602348 h 628649"/>
                  <a:gd name="connsiteX3" fmla="*/ 295565 w 295565"/>
                  <a:gd name="connsiteY3" fmla="*/ 628649 h 628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565" h="628649">
                    <a:moveTo>
                      <a:pt x="0" y="628536"/>
                    </a:moveTo>
                    <a:cubicBezTo>
                      <a:pt x="54555" y="316462"/>
                      <a:pt x="109111" y="4388"/>
                      <a:pt x="157119" y="23"/>
                    </a:cubicBezTo>
                    <a:cubicBezTo>
                      <a:pt x="205127" y="-4342"/>
                      <a:pt x="288051" y="602348"/>
                      <a:pt x="288051" y="602348"/>
                    </a:cubicBezTo>
                    <a:lnTo>
                      <a:pt x="295565" y="628649"/>
                    </a:lnTo>
                  </a:path>
                </a:pathLst>
              </a:custGeom>
              <a:noFill/>
              <a:ln w="38100" cap="flat" cmpd="sng" algn="ctr">
                <a:solidFill>
                  <a:srgbClr val="46A040">
                    <a:lumMod val="60000"/>
                    <a:lumOff val="40000"/>
                  </a:srgbClr>
                </a:solidFill>
                <a:prstDash val="solid"/>
              </a:ln>
              <a:effectLst/>
            </p:spPr>
            <p:txBody>
              <a:bodyPr lIns="130615" tIns="65308" rIns="130615" bIns="65308"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5" name="Freeform 64"/>
              <p:cNvSpPr/>
              <p:nvPr/>
            </p:nvSpPr>
            <p:spPr>
              <a:xfrm>
                <a:off x="7881210" y="5515766"/>
                <a:ext cx="188829" cy="429934"/>
              </a:xfrm>
              <a:custGeom>
                <a:avLst/>
                <a:gdLst>
                  <a:gd name="connsiteX0" fmla="*/ 0 w 288051"/>
                  <a:gd name="connsiteY0" fmla="*/ 628536 h 628536"/>
                  <a:gd name="connsiteX1" fmla="*/ 157119 w 288051"/>
                  <a:gd name="connsiteY1" fmla="*/ 23 h 628536"/>
                  <a:gd name="connsiteX2" fmla="*/ 288051 w 288051"/>
                  <a:gd name="connsiteY2" fmla="*/ 602348 h 628536"/>
                  <a:gd name="connsiteX3" fmla="*/ 288051 w 288051"/>
                  <a:gd name="connsiteY3" fmla="*/ 602348 h 628536"/>
                  <a:gd name="connsiteX0" fmla="*/ 0 w 295565"/>
                  <a:gd name="connsiteY0" fmla="*/ 628536 h 628649"/>
                  <a:gd name="connsiteX1" fmla="*/ 157119 w 295565"/>
                  <a:gd name="connsiteY1" fmla="*/ 23 h 628649"/>
                  <a:gd name="connsiteX2" fmla="*/ 288051 w 295565"/>
                  <a:gd name="connsiteY2" fmla="*/ 602348 h 628649"/>
                  <a:gd name="connsiteX3" fmla="*/ 295565 w 295565"/>
                  <a:gd name="connsiteY3" fmla="*/ 628649 h 628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565" h="628649">
                    <a:moveTo>
                      <a:pt x="0" y="628536"/>
                    </a:moveTo>
                    <a:cubicBezTo>
                      <a:pt x="54555" y="316462"/>
                      <a:pt x="109111" y="4388"/>
                      <a:pt x="157119" y="23"/>
                    </a:cubicBezTo>
                    <a:cubicBezTo>
                      <a:pt x="205127" y="-4342"/>
                      <a:pt x="288051" y="602348"/>
                      <a:pt x="288051" y="602348"/>
                    </a:cubicBezTo>
                    <a:lnTo>
                      <a:pt x="295565" y="628649"/>
                    </a:lnTo>
                  </a:path>
                </a:pathLst>
              </a:custGeom>
              <a:noFill/>
              <a:ln w="38100" cap="flat" cmpd="sng" algn="ctr">
                <a:solidFill>
                  <a:srgbClr val="46A040">
                    <a:lumMod val="60000"/>
                    <a:lumOff val="40000"/>
                  </a:srgbClr>
                </a:solidFill>
                <a:prstDash val="solid"/>
              </a:ln>
              <a:effectLst/>
            </p:spPr>
            <p:txBody>
              <a:bodyPr lIns="130615" tIns="65308" rIns="130615" bIns="65308"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66" name="Straight Arrow Connector 12"/>
              <p:cNvCxnSpPr/>
              <p:nvPr/>
            </p:nvCxnSpPr>
            <p:spPr>
              <a:xfrm flipH="1">
                <a:off x="7019192" y="5934141"/>
                <a:ext cx="873142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46A040">
                    <a:lumMod val="60000"/>
                    <a:lumOff val="40000"/>
                  </a:srgbClr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67" name="Freeform 66"/>
              <p:cNvSpPr/>
              <p:nvPr/>
            </p:nvSpPr>
            <p:spPr>
              <a:xfrm>
                <a:off x="8947062" y="5524429"/>
                <a:ext cx="157605" cy="350190"/>
              </a:xfrm>
              <a:custGeom>
                <a:avLst/>
                <a:gdLst>
                  <a:gd name="connsiteX0" fmla="*/ 0 w 288051"/>
                  <a:gd name="connsiteY0" fmla="*/ 628536 h 628536"/>
                  <a:gd name="connsiteX1" fmla="*/ 157119 w 288051"/>
                  <a:gd name="connsiteY1" fmla="*/ 23 h 628536"/>
                  <a:gd name="connsiteX2" fmla="*/ 288051 w 288051"/>
                  <a:gd name="connsiteY2" fmla="*/ 602348 h 628536"/>
                  <a:gd name="connsiteX3" fmla="*/ 288051 w 288051"/>
                  <a:gd name="connsiteY3" fmla="*/ 602348 h 628536"/>
                  <a:gd name="connsiteX0" fmla="*/ 0 w 295565"/>
                  <a:gd name="connsiteY0" fmla="*/ 628536 h 628649"/>
                  <a:gd name="connsiteX1" fmla="*/ 157119 w 295565"/>
                  <a:gd name="connsiteY1" fmla="*/ 23 h 628649"/>
                  <a:gd name="connsiteX2" fmla="*/ 288051 w 295565"/>
                  <a:gd name="connsiteY2" fmla="*/ 602348 h 628649"/>
                  <a:gd name="connsiteX3" fmla="*/ 295565 w 295565"/>
                  <a:gd name="connsiteY3" fmla="*/ 628649 h 628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565" h="628649">
                    <a:moveTo>
                      <a:pt x="0" y="628536"/>
                    </a:moveTo>
                    <a:cubicBezTo>
                      <a:pt x="54555" y="316462"/>
                      <a:pt x="109111" y="4388"/>
                      <a:pt x="157119" y="23"/>
                    </a:cubicBezTo>
                    <a:cubicBezTo>
                      <a:pt x="205127" y="-4342"/>
                      <a:pt x="288051" y="602348"/>
                      <a:pt x="288051" y="602348"/>
                    </a:cubicBezTo>
                    <a:lnTo>
                      <a:pt x="295565" y="628649"/>
                    </a:lnTo>
                  </a:path>
                </a:pathLst>
              </a:custGeom>
              <a:noFill/>
              <a:ln w="38100" cap="flat" cmpd="sng" algn="ctr">
                <a:solidFill>
                  <a:srgbClr val="0096D6"/>
                </a:solidFill>
                <a:prstDash val="solid"/>
              </a:ln>
              <a:effectLst/>
            </p:spPr>
            <p:txBody>
              <a:bodyPr lIns="130615" tIns="65308" rIns="130615" bIns="65308"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68" name="Straight Arrow Connector 12"/>
              <p:cNvCxnSpPr/>
              <p:nvPr/>
            </p:nvCxnSpPr>
            <p:spPr>
              <a:xfrm flipH="1">
                <a:off x="9091589" y="5866768"/>
                <a:ext cx="872322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8FC5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9" name="Straight Arrow Connector 12"/>
              <p:cNvCxnSpPr/>
              <p:nvPr/>
            </p:nvCxnSpPr>
            <p:spPr>
              <a:xfrm flipH="1">
                <a:off x="8050437" y="5934141"/>
                <a:ext cx="1854290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46A040">
                    <a:lumMod val="60000"/>
                    <a:lumOff val="40000"/>
                  </a:srgbClr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pic>
            <p:nvPicPr>
              <p:cNvPr id="70" name="Picture 24"/>
              <p:cNvPicPr>
                <a:picLocks noChangeAspect="1" noChangeArrowheads="1"/>
              </p:cNvPicPr>
              <p:nvPr/>
            </p:nvPicPr>
            <p:blipFill>
              <a:blip r:embed="rId4"/>
              <a:stretch>
                <a:fillRect/>
              </a:stretch>
            </p:blipFill>
            <p:spPr bwMode="auto">
              <a:xfrm>
                <a:off x="1498839" y="5138248"/>
                <a:ext cx="1262551" cy="1235854"/>
              </a:xfrm>
              <a:prstGeom prst="rect">
                <a:avLst/>
              </a:prstGeom>
              <a:noFill/>
            </p:spPr>
          </p:pic>
          <p:pic>
            <p:nvPicPr>
              <p:cNvPr id="71" name="Picture 24"/>
              <p:cNvPicPr>
                <a:picLocks noChangeAspect="1" noChangeArrowheads="1"/>
              </p:cNvPicPr>
              <p:nvPr/>
            </p:nvPicPr>
            <p:blipFill>
              <a:blip r:embed="rId4"/>
              <a:stretch>
                <a:fillRect/>
              </a:stretch>
            </p:blipFill>
            <p:spPr bwMode="auto">
              <a:xfrm>
                <a:off x="9487636" y="5132979"/>
                <a:ext cx="1262551" cy="1235854"/>
              </a:xfrm>
              <a:prstGeom prst="rect">
                <a:avLst/>
              </a:prstGeom>
              <a:noFill/>
            </p:spPr>
          </p:pic>
          <p:sp>
            <p:nvSpPr>
              <p:cNvPr id="73" name="Rectangle 72"/>
              <p:cNvSpPr/>
              <p:nvPr/>
            </p:nvSpPr>
            <p:spPr>
              <a:xfrm>
                <a:off x="2761391" y="2086754"/>
                <a:ext cx="6507420" cy="2363126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2800" b="1" dirty="0">
                    <a:solidFill>
                      <a:schemeClr val="accent5"/>
                    </a:solidFill>
                  </a:rPr>
                  <a:t>NFVO</a:t>
                </a:r>
              </a:p>
            </p:txBody>
          </p:sp>
          <p:sp>
            <p:nvSpPr>
              <p:cNvPr id="74" name="Rounded Rectangle 73"/>
              <p:cNvSpPr/>
              <p:nvPr/>
            </p:nvSpPr>
            <p:spPr>
              <a:xfrm>
                <a:off x="4825655" y="3298709"/>
                <a:ext cx="1755380" cy="647222"/>
              </a:xfrm>
              <a:prstGeom prst="roundRect">
                <a:avLst>
                  <a:gd name="adj" fmla="val 0"/>
                </a:avLst>
              </a:prstGeom>
              <a:solidFill>
                <a:srgbClr val="FFC000"/>
              </a:solidFill>
              <a:ln w="158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i="0" u="none" strike="noStrike" kern="0" cap="none" spc="0" normalizeH="0" baseline="0" dirty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Device</a:t>
                </a:r>
                <a:br>
                  <a:rPr kumimoji="0" lang="en-US" sz="1800" i="0" u="none" strike="noStrike" kern="0" cap="none" spc="0" normalizeH="0" baseline="0" dirty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</a:br>
                <a:r>
                  <a:rPr kumimoji="0" lang="en-US" sz="1800" i="0" u="none" strike="noStrike" kern="0" cap="none" spc="0" normalizeH="0" baseline="0" dirty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Manager</a:t>
                </a:r>
              </a:p>
            </p:txBody>
          </p:sp>
          <p:sp>
            <p:nvSpPr>
              <p:cNvPr id="75" name="Rounded Rectangle 74"/>
              <p:cNvSpPr/>
              <p:nvPr/>
            </p:nvSpPr>
            <p:spPr>
              <a:xfrm>
                <a:off x="4825656" y="2538429"/>
                <a:ext cx="1755379" cy="667638"/>
              </a:xfrm>
              <a:prstGeom prst="roundRect">
                <a:avLst>
                  <a:gd name="adj" fmla="val 0"/>
                </a:avLst>
              </a:prstGeom>
              <a:solidFill>
                <a:schemeClr val="accent6"/>
              </a:solidFill>
              <a:ln w="158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i="0" u="none" strike="noStrike" kern="0" cap="none" spc="0" normalizeH="0" baseline="0" dirty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Service</a:t>
                </a:r>
                <a:br>
                  <a:rPr kumimoji="0" lang="en-US" sz="1800" i="0" u="none" strike="noStrike" kern="0" cap="none" spc="0" normalizeH="0" baseline="0" dirty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</a:br>
                <a:r>
                  <a:rPr kumimoji="0" lang="en-US" sz="1800" i="0" u="none" strike="noStrike" kern="0" cap="none" spc="0" normalizeH="0" baseline="0" dirty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Manager</a:t>
                </a:r>
              </a:p>
            </p:txBody>
          </p:sp>
          <p:sp>
            <p:nvSpPr>
              <p:cNvPr id="76" name="Rounded Rectangle 75"/>
              <p:cNvSpPr/>
              <p:nvPr/>
            </p:nvSpPr>
            <p:spPr bwMode="auto">
              <a:xfrm>
                <a:off x="4830149" y="2086757"/>
                <a:ext cx="1074785" cy="365529"/>
              </a:xfrm>
              <a:prstGeom prst="roundRect">
                <a:avLst>
                  <a:gd name="adj" fmla="val 0"/>
                </a:avLst>
              </a:prstGeom>
              <a:solidFill>
                <a:srgbClr val="008F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000" rIns="18000" anchor="ctr"/>
              <a:lstStyle/>
              <a:p>
                <a:pPr algn="ctr" defTabSz="1462311">
                  <a:defRPr/>
                </a:pPr>
                <a:r>
                  <a:rPr lang="en-US" sz="1400" dirty="0"/>
                  <a:t>NETCONF</a:t>
                </a:r>
              </a:p>
            </p:txBody>
          </p:sp>
          <p:sp>
            <p:nvSpPr>
              <p:cNvPr id="77" name="Rounded Rectangle 76"/>
              <p:cNvSpPr/>
              <p:nvPr/>
            </p:nvSpPr>
            <p:spPr bwMode="auto">
              <a:xfrm>
                <a:off x="5950778" y="2086754"/>
                <a:ext cx="1076334" cy="365528"/>
              </a:xfrm>
              <a:prstGeom prst="roundRect">
                <a:avLst>
                  <a:gd name="adj" fmla="val 0"/>
                </a:avLst>
              </a:prstGeom>
              <a:solidFill>
                <a:srgbClr val="008F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000" rIns="18000" anchor="ctr"/>
              <a:lstStyle/>
              <a:p>
                <a:pPr algn="ctr" defTabSz="1462311">
                  <a:defRPr/>
                </a:pPr>
                <a:r>
                  <a:rPr lang="en-US" sz="1400" dirty="0"/>
                  <a:t>REST</a:t>
                </a:r>
              </a:p>
            </p:txBody>
          </p:sp>
          <p:sp>
            <p:nvSpPr>
              <p:cNvPr id="78" name="Rounded Rectangle 77"/>
              <p:cNvSpPr/>
              <p:nvPr/>
            </p:nvSpPr>
            <p:spPr bwMode="auto">
              <a:xfrm>
                <a:off x="7072956" y="2077884"/>
                <a:ext cx="1076334" cy="365528"/>
              </a:xfrm>
              <a:prstGeom prst="roundRect">
                <a:avLst>
                  <a:gd name="adj" fmla="val 0"/>
                </a:avLst>
              </a:prstGeom>
              <a:solidFill>
                <a:srgbClr val="008F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000" rIns="18000" anchor="ctr"/>
              <a:lstStyle/>
              <a:p>
                <a:pPr algn="ctr" defTabSz="1462311">
                  <a:defRPr/>
                </a:pPr>
                <a:r>
                  <a:rPr lang="en-US" sz="1400" dirty="0"/>
                  <a:t>CLI</a:t>
                </a:r>
              </a:p>
            </p:txBody>
          </p:sp>
          <p:sp>
            <p:nvSpPr>
              <p:cNvPr id="79" name="Rounded Rectangle 78"/>
              <p:cNvSpPr/>
              <p:nvPr/>
            </p:nvSpPr>
            <p:spPr bwMode="auto">
              <a:xfrm>
                <a:off x="8195134" y="2076590"/>
                <a:ext cx="1076334" cy="365528"/>
              </a:xfrm>
              <a:prstGeom prst="roundRect">
                <a:avLst>
                  <a:gd name="adj" fmla="val 0"/>
                </a:avLst>
              </a:prstGeom>
              <a:solidFill>
                <a:srgbClr val="008F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000" rIns="18000" anchor="ctr"/>
              <a:lstStyle/>
              <a:p>
                <a:pPr algn="ctr" defTabSz="1462311">
                  <a:defRPr/>
                </a:pPr>
                <a:r>
                  <a:rPr lang="en-US" sz="1400" dirty="0"/>
                  <a:t>SNMP</a:t>
                </a:r>
              </a:p>
            </p:txBody>
          </p:sp>
          <p:sp>
            <p:nvSpPr>
              <p:cNvPr id="80" name="Rounded Rectangle 79"/>
              <p:cNvSpPr/>
              <p:nvPr/>
            </p:nvSpPr>
            <p:spPr bwMode="auto">
              <a:xfrm>
                <a:off x="4825655" y="4034745"/>
                <a:ext cx="1168645" cy="413305"/>
              </a:xfrm>
              <a:prstGeom prst="roundRect">
                <a:avLst>
                  <a:gd name="adj" fmla="val 0"/>
                </a:avLst>
              </a:prstGeom>
              <a:solidFill>
                <a:srgbClr val="104B7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62311">
                  <a:defRPr/>
                </a:pPr>
                <a:r>
                  <a:rPr lang="en-US" sz="1600" dirty="0">
                    <a:solidFill>
                      <a:schemeClr val="bg1"/>
                    </a:solidFill>
                    <a:cs typeface="Verdana" charset="0"/>
                  </a:rPr>
                  <a:t>NED</a:t>
                </a:r>
              </a:p>
            </p:txBody>
          </p:sp>
          <p:sp>
            <p:nvSpPr>
              <p:cNvPr id="81" name="Rounded Rectangle 80"/>
              <p:cNvSpPr/>
              <p:nvPr/>
            </p:nvSpPr>
            <p:spPr bwMode="auto">
              <a:xfrm>
                <a:off x="6085824" y="4035161"/>
                <a:ext cx="1168645" cy="413305"/>
              </a:xfrm>
              <a:prstGeom prst="roundRect">
                <a:avLst>
                  <a:gd name="adj" fmla="val 0"/>
                </a:avLst>
              </a:prstGeom>
              <a:solidFill>
                <a:srgbClr val="104B7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62311">
                  <a:defRPr/>
                </a:pPr>
                <a:r>
                  <a:rPr lang="en-US" sz="1600" dirty="0">
                    <a:solidFill>
                      <a:schemeClr val="bg1"/>
                    </a:solidFill>
                    <a:cs typeface="Verdana" charset="0"/>
                  </a:rPr>
                  <a:t>NED</a:t>
                </a:r>
              </a:p>
            </p:txBody>
          </p:sp>
          <p:sp>
            <p:nvSpPr>
              <p:cNvPr id="82" name="Rounded Rectangle 81"/>
              <p:cNvSpPr/>
              <p:nvPr/>
            </p:nvSpPr>
            <p:spPr bwMode="auto">
              <a:xfrm>
                <a:off x="8103940" y="4030064"/>
                <a:ext cx="1168645" cy="413305"/>
              </a:xfrm>
              <a:prstGeom prst="roundRect">
                <a:avLst>
                  <a:gd name="adj" fmla="val 0"/>
                </a:avLst>
              </a:prstGeom>
              <a:solidFill>
                <a:srgbClr val="104B7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62311">
                  <a:defRPr/>
                </a:pPr>
                <a:r>
                  <a:rPr lang="en-US" sz="1600" dirty="0">
                    <a:solidFill>
                      <a:schemeClr val="bg1"/>
                    </a:solidFill>
                    <a:cs typeface="Verdana" charset="0"/>
                  </a:rPr>
                  <a:t>NED</a:t>
                </a:r>
              </a:p>
            </p:txBody>
          </p:sp>
          <p:cxnSp>
            <p:nvCxnSpPr>
              <p:cNvPr id="83" name="Straight Connector 82"/>
              <p:cNvCxnSpPr/>
              <p:nvPr/>
            </p:nvCxnSpPr>
            <p:spPr>
              <a:xfrm>
                <a:off x="7479804" y="4241397"/>
                <a:ext cx="391982" cy="0"/>
              </a:xfrm>
              <a:prstGeom prst="line">
                <a:avLst/>
              </a:prstGeom>
              <a:ln w="7620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Flowchart: Multidocument 83"/>
              <p:cNvSpPr/>
              <p:nvPr/>
            </p:nvSpPr>
            <p:spPr>
              <a:xfrm>
                <a:off x="3309204" y="3298709"/>
                <a:ext cx="1188388" cy="647222"/>
              </a:xfrm>
              <a:prstGeom prst="flowChartMultidocument">
                <a:avLst/>
              </a:prstGeom>
              <a:solidFill>
                <a:srgbClr val="FFC000"/>
              </a:solidFill>
              <a:ln>
                <a:solidFill>
                  <a:srgbClr val="2F366C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Device Models</a:t>
                </a:r>
              </a:p>
            </p:txBody>
          </p:sp>
          <p:sp>
            <p:nvSpPr>
              <p:cNvPr id="85" name="Flowchart: Multidocument 84"/>
              <p:cNvSpPr/>
              <p:nvPr/>
            </p:nvSpPr>
            <p:spPr>
              <a:xfrm>
                <a:off x="3309204" y="2538429"/>
                <a:ext cx="1188388" cy="667638"/>
              </a:xfrm>
              <a:prstGeom prst="flowChartMultidocument">
                <a:avLst/>
              </a:prstGeom>
              <a:solidFill>
                <a:schemeClr val="accent6"/>
              </a:solidFill>
              <a:ln>
                <a:solidFill>
                  <a:srgbClr val="2F366C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Service Models</a:t>
                </a:r>
              </a:p>
            </p:txBody>
          </p:sp>
          <p:sp>
            <p:nvSpPr>
              <p:cNvPr id="86" name="Pentagon 85"/>
              <p:cNvSpPr/>
              <p:nvPr/>
            </p:nvSpPr>
            <p:spPr>
              <a:xfrm>
                <a:off x="4613338" y="2782823"/>
                <a:ext cx="497712" cy="155960"/>
              </a:xfrm>
              <a:prstGeom prst="homePlat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rgbClr val="2F366C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87" name="Pentagon 86"/>
              <p:cNvSpPr/>
              <p:nvPr/>
            </p:nvSpPr>
            <p:spPr>
              <a:xfrm>
                <a:off x="4613338" y="3532680"/>
                <a:ext cx="497712" cy="155960"/>
              </a:xfrm>
              <a:prstGeom prst="homePlate">
                <a:avLst/>
              </a:prstGeom>
              <a:solidFill>
                <a:srgbClr val="FFF4D1"/>
              </a:solidFill>
              <a:ln>
                <a:solidFill>
                  <a:srgbClr val="2F366C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8375221" y="2500147"/>
                <a:ext cx="847819" cy="3230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+mn-lt"/>
                  </a:rPr>
                  <a:t>CDB</a:t>
                </a:r>
              </a:p>
            </p:txBody>
          </p:sp>
          <p:sp>
            <p:nvSpPr>
              <p:cNvPr id="89" name="Rounded Rectangle 88"/>
              <p:cNvSpPr/>
              <p:nvPr/>
            </p:nvSpPr>
            <p:spPr>
              <a:xfrm>
                <a:off x="6303242" y="3536564"/>
                <a:ext cx="2192681" cy="409575"/>
              </a:xfrm>
              <a:prstGeom prst="roundRect">
                <a:avLst>
                  <a:gd name="adj" fmla="val 0"/>
                </a:avLst>
              </a:prstGeom>
              <a:solidFill>
                <a:schemeClr val="tx2">
                  <a:lumMod val="40000"/>
                  <a:lumOff val="60000"/>
                </a:schemeClr>
              </a:solidFill>
              <a:ln w="158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i="0" u="none" strike="noStrike" kern="0" cap="none" spc="0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FASTMAP</a:t>
                </a:r>
              </a:p>
            </p:txBody>
          </p:sp>
          <p:sp>
            <p:nvSpPr>
              <p:cNvPr id="90" name="Rounded Rectangle 89"/>
              <p:cNvSpPr/>
              <p:nvPr/>
            </p:nvSpPr>
            <p:spPr>
              <a:xfrm>
                <a:off x="6303160" y="3039086"/>
                <a:ext cx="2192681" cy="415849"/>
              </a:xfrm>
              <a:prstGeom prst="roundRect">
                <a:avLst>
                  <a:gd name="adj" fmla="val 0"/>
                </a:avLst>
              </a:prstGeom>
              <a:solidFill>
                <a:schemeClr val="tx2">
                  <a:lumMod val="40000"/>
                  <a:lumOff val="60000"/>
                </a:schemeClr>
              </a:solidFill>
              <a:ln w="158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i="0" u="none" strike="noStrike" kern="0" cap="none" spc="0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Mapping Logic</a:t>
                </a:r>
              </a:p>
            </p:txBody>
          </p:sp>
          <p:sp>
            <p:nvSpPr>
              <p:cNvPr id="91" name="Rounded Rectangle 90"/>
              <p:cNvSpPr/>
              <p:nvPr/>
            </p:nvSpPr>
            <p:spPr>
              <a:xfrm>
                <a:off x="6303160" y="2539278"/>
                <a:ext cx="2192681" cy="404019"/>
              </a:xfrm>
              <a:prstGeom prst="roundRect">
                <a:avLst>
                  <a:gd name="adj" fmla="val 0"/>
                </a:avLst>
              </a:prstGeom>
              <a:solidFill>
                <a:schemeClr val="tx2">
                  <a:lumMod val="40000"/>
                  <a:lumOff val="60000"/>
                </a:schemeClr>
              </a:solidFill>
              <a:ln w="158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i="0" u="none" strike="noStrike" kern="0" cap="none" spc="0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Templates</a:t>
                </a:r>
              </a:p>
            </p:txBody>
          </p:sp>
          <p:grpSp>
            <p:nvGrpSpPr>
              <p:cNvPr id="92" name="Group 91"/>
              <p:cNvGrpSpPr/>
              <p:nvPr/>
            </p:nvGrpSpPr>
            <p:grpSpPr>
              <a:xfrm>
                <a:off x="7841548" y="2579421"/>
                <a:ext cx="1887265" cy="1231571"/>
                <a:chOff x="3112475" y="2828503"/>
                <a:chExt cx="1887265" cy="1231571"/>
              </a:xfrm>
            </p:grpSpPr>
            <p:pic>
              <p:nvPicPr>
                <p:cNvPr id="96" name="Picture 173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 bwMode="auto">
                <a:xfrm>
                  <a:off x="3112475" y="2828503"/>
                  <a:ext cx="1887265" cy="12315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7" name="Picture 174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 bwMode="auto">
                <a:xfrm>
                  <a:off x="3792302" y="3558354"/>
                  <a:ext cx="546798" cy="3181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8" name="Picture 175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 bwMode="auto">
                <a:xfrm>
                  <a:off x="3795216" y="3177720"/>
                  <a:ext cx="546798" cy="3181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cxnSp>
            <p:nvCxnSpPr>
              <p:cNvPr id="93" name="Elbow Connector 92"/>
              <p:cNvCxnSpPr/>
              <p:nvPr/>
            </p:nvCxnSpPr>
            <p:spPr>
              <a:xfrm rot="5400000">
                <a:off x="3507480" y="4521630"/>
                <a:ext cx="1030625" cy="874105"/>
              </a:xfrm>
              <a:prstGeom prst="bentConnector3">
                <a:avLst/>
              </a:prstGeom>
              <a:ln w="38100">
                <a:solidFill>
                  <a:srgbClr val="0096D6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Arrow Connector 12"/>
              <p:cNvCxnSpPr/>
              <p:nvPr/>
            </p:nvCxnSpPr>
            <p:spPr>
              <a:xfrm>
                <a:off x="6269469" y="4443369"/>
                <a:ext cx="0" cy="25203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96D6"/>
                </a:solidFill>
                <a:prstDash val="solid"/>
                <a:headEnd type="triangle" w="med" len="med"/>
                <a:tailEnd type="none" w="med" len="med"/>
              </a:ln>
              <a:effectLst/>
            </p:spPr>
          </p:cxnSp>
          <p:sp>
            <p:nvSpPr>
              <p:cNvPr id="95" name="Pentagon 94"/>
              <p:cNvSpPr/>
              <p:nvPr/>
            </p:nvSpPr>
            <p:spPr>
              <a:xfrm rot="5400000">
                <a:off x="6031589" y="1690856"/>
                <a:ext cx="497712" cy="243069"/>
              </a:xfrm>
              <a:prstGeom prst="homePlat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rgbClr val="0096D6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298450" y="1243363"/>
              <a:ext cx="11590577" cy="337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+mn-lt"/>
                </a:rPr>
                <a:t>Simple Service Management Interface for Dynamic End-to-End Service Management of Complex Services</a:t>
              </a: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94567" y="5426196"/>
            <a:ext cx="1435069" cy="95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80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NFVO and VNFM Implementation</a:t>
            </a:r>
            <a:endParaRPr lang="en-US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169463" y="1051889"/>
            <a:ext cx="11861900" cy="5497516"/>
            <a:chOff x="169463" y="1051889"/>
            <a:chExt cx="11861900" cy="5497516"/>
          </a:xfrm>
        </p:grpSpPr>
        <p:grpSp>
          <p:nvGrpSpPr>
            <p:cNvPr id="46" name="Group 45"/>
            <p:cNvGrpSpPr/>
            <p:nvPr/>
          </p:nvGrpSpPr>
          <p:grpSpPr>
            <a:xfrm>
              <a:off x="169463" y="1051889"/>
              <a:ext cx="5520754" cy="5334950"/>
              <a:chOff x="5986435" y="790525"/>
              <a:chExt cx="5520754" cy="5334950"/>
            </a:xfrm>
          </p:grpSpPr>
          <p:cxnSp>
            <p:nvCxnSpPr>
              <p:cNvPr id="49" name="Straight Arrow Connector 48"/>
              <p:cNvCxnSpPr/>
              <p:nvPr/>
            </p:nvCxnSpPr>
            <p:spPr>
              <a:xfrm>
                <a:off x="7928344" y="4138522"/>
                <a:ext cx="0" cy="90416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/>
              <p:cNvCxnSpPr/>
              <p:nvPr/>
            </p:nvCxnSpPr>
            <p:spPr>
              <a:xfrm>
                <a:off x="8939089" y="4138522"/>
                <a:ext cx="0" cy="90416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/>
              <p:nvPr/>
            </p:nvCxnSpPr>
            <p:spPr>
              <a:xfrm>
                <a:off x="6955857" y="4138522"/>
                <a:ext cx="0" cy="90416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Rounded Rectangle 51"/>
              <p:cNvSpPr/>
              <p:nvPr/>
            </p:nvSpPr>
            <p:spPr>
              <a:xfrm>
                <a:off x="6022253" y="2020884"/>
                <a:ext cx="3968684" cy="2450969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47" name="Straight Arrow Connector 46"/>
              <p:cNvCxnSpPr/>
              <p:nvPr/>
            </p:nvCxnSpPr>
            <p:spPr>
              <a:xfrm flipV="1">
                <a:off x="10940009" y="2478268"/>
                <a:ext cx="0" cy="565346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>
                <a:off x="9770296" y="4424936"/>
                <a:ext cx="0" cy="114145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TextBox 79"/>
              <p:cNvSpPr txBox="1"/>
              <p:nvPr/>
            </p:nvSpPr>
            <p:spPr>
              <a:xfrm>
                <a:off x="8749409" y="2244770"/>
                <a:ext cx="8321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b="1" dirty="0">
                    <a:latin typeface="+mn-lt"/>
                  </a:rPr>
                  <a:t>CDB</a:t>
                </a: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6915785" y="790525"/>
                <a:ext cx="28035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latin typeface="+mn-lt"/>
                  </a:rPr>
                  <a:t>Service Order Request</a:t>
                </a: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6359713" y="2252171"/>
                <a:ext cx="183674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>
                    <a:latin typeface="+mn-lt"/>
                  </a:rPr>
                  <a:t>Service Model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6359714" y="3597514"/>
                <a:ext cx="175734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>
                    <a:latin typeface="+mn-lt"/>
                  </a:rPr>
                  <a:t>Device Model</a:t>
                </a:r>
              </a:p>
            </p:txBody>
          </p:sp>
          <p:sp>
            <p:nvSpPr>
              <p:cNvPr id="62" name="Up-Down Arrow 61"/>
              <p:cNvSpPr/>
              <p:nvPr/>
            </p:nvSpPr>
            <p:spPr bwMode="auto">
              <a:xfrm>
                <a:off x="6998483" y="2963067"/>
                <a:ext cx="451555" cy="638277"/>
              </a:xfrm>
              <a:prstGeom prst="upDownArrow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30622" tIns="65311" rIns="130622" bIns="65311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30622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3400" dirty="0">
                  <a:latin typeface="+mn-lt"/>
                  <a:ea typeface="ヒラギノ角ゴ Pro W3" pitchFamily="96" charset="-128"/>
                </a:endParaRPr>
              </a:p>
            </p:txBody>
          </p:sp>
          <p:cxnSp>
            <p:nvCxnSpPr>
              <p:cNvPr id="63" name="Straight Arrow Connector 62"/>
              <p:cNvCxnSpPr/>
              <p:nvPr/>
            </p:nvCxnSpPr>
            <p:spPr>
              <a:xfrm flipH="1">
                <a:off x="8672363" y="1129079"/>
                <a:ext cx="1" cy="845939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Rectangle 63"/>
              <p:cNvSpPr/>
              <p:nvPr/>
            </p:nvSpPr>
            <p:spPr>
              <a:xfrm>
                <a:off x="9456910" y="5642389"/>
                <a:ext cx="2050279" cy="483086"/>
              </a:xfrm>
              <a:prstGeom prst="rect">
                <a:avLst/>
              </a:prstGeom>
              <a:solidFill>
                <a:schemeClr val="accent5"/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/>
                  <a:t>Subscriber App</a:t>
                </a:r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5986435" y="5642389"/>
                <a:ext cx="3352520" cy="483086"/>
              </a:xfrm>
              <a:prstGeom prst="rect">
                <a:avLst/>
              </a:prstGeom>
              <a:solidFill>
                <a:schemeClr val="accent5"/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/>
                  <a:t>Network Infrastructure</a:t>
                </a:r>
              </a:p>
            </p:txBody>
          </p:sp>
          <p:cxnSp>
            <p:nvCxnSpPr>
              <p:cNvPr id="66" name="Elbow Connector 65"/>
              <p:cNvCxnSpPr/>
              <p:nvPr/>
            </p:nvCxnSpPr>
            <p:spPr>
              <a:xfrm rot="5400000" flipH="1" flipV="1">
                <a:off x="9728384" y="4345287"/>
                <a:ext cx="1955769" cy="448437"/>
              </a:xfrm>
              <a:prstGeom prst="bentConnector3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Oval 66"/>
              <p:cNvSpPr/>
              <p:nvPr/>
            </p:nvSpPr>
            <p:spPr>
              <a:xfrm>
                <a:off x="10681020" y="2972364"/>
                <a:ext cx="540000" cy="540000"/>
              </a:xfrm>
              <a:prstGeom prst="ellipse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4</a:t>
                </a:r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10669145" y="1868143"/>
                <a:ext cx="540000" cy="540000"/>
              </a:xfrm>
              <a:prstGeom prst="ellipse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</a:t>
                </a:r>
              </a:p>
            </p:txBody>
          </p:sp>
          <p:cxnSp>
            <p:nvCxnSpPr>
              <p:cNvPr id="69" name="Elbow Connector 68"/>
              <p:cNvCxnSpPr>
                <a:stCxn id="68" idx="0"/>
              </p:cNvCxnSpPr>
              <p:nvPr/>
            </p:nvCxnSpPr>
            <p:spPr>
              <a:xfrm rot="16200000" flipV="1">
                <a:off x="9701132" y="630130"/>
                <a:ext cx="228962" cy="2247064"/>
              </a:xfrm>
              <a:prstGeom prst="bentConnector2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Oval 69"/>
              <p:cNvSpPr/>
              <p:nvPr/>
            </p:nvSpPr>
            <p:spPr>
              <a:xfrm>
                <a:off x="8055583" y="1277236"/>
                <a:ext cx="540000" cy="540000"/>
              </a:xfrm>
              <a:prstGeom prst="ellipse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1</a:t>
                </a:r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7980163" y="2851465"/>
                <a:ext cx="540000" cy="540000"/>
              </a:xfrm>
              <a:prstGeom prst="ellipse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2</a:t>
                </a:r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9503240" y="4616818"/>
                <a:ext cx="540000" cy="540000"/>
              </a:xfrm>
              <a:prstGeom prst="ellipse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3</a:t>
                </a:r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6689960" y="4273938"/>
                <a:ext cx="540000" cy="540000"/>
              </a:xfrm>
              <a:prstGeom prst="ellipse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6</a:t>
                </a: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7659688" y="4273938"/>
                <a:ext cx="540000" cy="540000"/>
              </a:xfrm>
              <a:prstGeom prst="ellipse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6</a:t>
                </a:r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8678057" y="4273938"/>
                <a:ext cx="540000" cy="540000"/>
              </a:xfrm>
              <a:prstGeom prst="ellipse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6</a:t>
                </a:r>
              </a:p>
            </p:txBody>
          </p:sp>
        </p:grpSp>
        <p:sp>
          <p:nvSpPr>
            <p:cNvPr id="4" name="Rectangle: Rounded Corners 3"/>
            <p:cNvSpPr/>
            <p:nvPr/>
          </p:nvSpPr>
          <p:spPr>
            <a:xfrm>
              <a:off x="1085476" y="2810447"/>
              <a:ext cx="651986" cy="376227"/>
            </a:xfrm>
            <a:prstGeom prst="roundRect">
              <a:avLst/>
            </a:prstGeom>
            <a:solidFill>
              <a:srgbClr val="5FB3F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2" name="Picture 62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1639915" y="5263874"/>
              <a:ext cx="918000" cy="612000"/>
            </a:xfrm>
            <a:prstGeom prst="rect">
              <a:avLst/>
            </a:prstGeom>
            <a:noFill/>
          </p:spPr>
        </p:pic>
        <p:pic>
          <p:nvPicPr>
            <p:cNvPr id="83" name="Picture 62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670386" y="5263874"/>
              <a:ext cx="918000" cy="612000"/>
            </a:xfrm>
            <a:prstGeom prst="rect">
              <a:avLst/>
            </a:prstGeom>
            <a:noFill/>
          </p:spPr>
        </p:pic>
        <p:pic>
          <p:nvPicPr>
            <p:cNvPr id="84" name="Picture 62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2661785" y="5263874"/>
              <a:ext cx="918000" cy="612000"/>
            </a:xfrm>
            <a:prstGeom prst="rect">
              <a:avLst/>
            </a:prstGeom>
            <a:noFill/>
          </p:spPr>
        </p:pic>
        <p:grpSp>
          <p:nvGrpSpPr>
            <p:cNvPr id="12" name="Group 11"/>
            <p:cNvGrpSpPr/>
            <p:nvPr/>
          </p:nvGrpSpPr>
          <p:grpSpPr>
            <a:xfrm>
              <a:off x="6114701" y="1824056"/>
              <a:ext cx="3388308" cy="3995043"/>
              <a:chOff x="6005850" y="1322025"/>
              <a:chExt cx="3388308" cy="3995043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6005851" y="2801651"/>
                <a:ext cx="2090575" cy="100237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err="1"/>
                  <a:t>vm</a:t>
                </a:r>
                <a:r>
                  <a:rPr lang="en-US" sz="2000" dirty="0"/>
                  <a:t>-manager-VNFM</a:t>
                </a: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6005852" y="1322025"/>
                <a:ext cx="2090575" cy="100237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err="1"/>
                  <a:t>vm</a:t>
                </a:r>
                <a:r>
                  <a:rPr lang="en-US" sz="2000" dirty="0"/>
                  <a:t>-manager</a:t>
                </a:r>
              </a:p>
            </p:txBody>
          </p:sp>
          <p:cxnSp>
            <p:nvCxnSpPr>
              <p:cNvPr id="15" name="Elbow Connector 14"/>
              <p:cNvCxnSpPr>
                <a:stCxn id="14" idx="2"/>
                <a:endCxn id="13" idx="0"/>
              </p:cNvCxnSpPr>
              <p:nvPr/>
            </p:nvCxnSpPr>
            <p:spPr>
              <a:xfrm rot="5400000">
                <a:off x="6812516" y="2563027"/>
                <a:ext cx="477248" cy="1"/>
              </a:xfrm>
              <a:prstGeom prst="bentConnector3">
                <a:avLst>
                  <a:gd name="adj1" fmla="val 50000"/>
                </a:avLst>
              </a:prstGeom>
              <a:ln w="38100">
                <a:solidFill>
                  <a:srgbClr val="00B0F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Arc 15"/>
              <p:cNvSpPr/>
              <p:nvPr/>
            </p:nvSpPr>
            <p:spPr>
              <a:xfrm flipV="1">
                <a:off x="7775714" y="3430706"/>
                <a:ext cx="709300" cy="722198"/>
              </a:xfrm>
              <a:prstGeom prst="arc">
                <a:avLst>
                  <a:gd name="adj1" fmla="val 10943151"/>
                  <a:gd name="adj2" fmla="val 5571745"/>
                </a:avLst>
              </a:prstGeom>
              <a:ln w="38100">
                <a:solidFill>
                  <a:srgbClr val="00B0F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7854587" y="2889281"/>
                <a:ext cx="153957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tx2"/>
                    </a:solidFill>
                    <a:latin typeface="+mn-lt"/>
                  </a:rPr>
                  <a:t>Reactive FASTMAP</a:t>
                </a:r>
              </a:p>
            </p:txBody>
          </p:sp>
          <p:sp>
            <p:nvSpPr>
              <p:cNvPr id="18" name="Oval 17"/>
              <p:cNvSpPr/>
              <p:nvPr/>
            </p:nvSpPr>
            <p:spPr>
              <a:xfrm rot="21054261">
                <a:off x="7161252" y="4554537"/>
                <a:ext cx="317166" cy="317166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6005850" y="4314690"/>
                <a:ext cx="2090575" cy="100237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/>
                  <a:t>VNFM NED</a:t>
                </a:r>
              </a:p>
            </p:txBody>
          </p:sp>
          <p:cxnSp>
            <p:nvCxnSpPr>
              <p:cNvPr id="20" name="Elbow Connector 19"/>
              <p:cNvCxnSpPr>
                <a:stCxn id="13" idx="2"/>
                <a:endCxn id="19" idx="0"/>
              </p:cNvCxnSpPr>
              <p:nvPr/>
            </p:nvCxnSpPr>
            <p:spPr>
              <a:xfrm rot="5400000">
                <a:off x="6795809" y="4059359"/>
                <a:ext cx="510661" cy="1"/>
              </a:xfrm>
              <a:prstGeom prst="bentConnector3">
                <a:avLst>
                  <a:gd name="adj1" fmla="val 50000"/>
                </a:avLst>
              </a:prstGeom>
              <a:ln w="38100">
                <a:solidFill>
                  <a:srgbClr val="00B0F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/>
            <p:cNvGrpSpPr/>
            <p:nvPr/>
          </p:nvGrpSpPr>
          <p:grpSpPr>
            <a:xfrm>
              <a:off x="9282993" y="1824056"/>
              <a:ext cx="1903449" cy="833049"/>
              <a:chOff x="8572258" y="600097"/>
              <a:chExt cx="1903449" cy="833049"/>
            </a:xfrm>
          </p:grpSpPr>
          <p:sp>
            <p:nvSpPr>
              <p:cNvPr id="22" name="Flowchart: Process 45"/>
              <p:cNvSpPr/>
              <p:nvPr/>
            </p:nvSpPr>
            <p:spPr>
              <a:xfrm>
                <a:off x="8572258" y="600099"/>
                <a:ext cx="234519" cy="331018"/>
              </a:xfrm>
              <a:prstGeom prst="flowChartProcess">
                <a:avLst/>
              </a:prstGeom>
              <a:solidFill>
                <a:srgbClr val="0096D6">
                  <a:lumMod val="20000"/>
                  <a:lumOff val="80000"/>
                </a:srgbClr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lIns="0" rIns="0" rtlCol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23" name="Flowchart: Process 46"/>
              <p:cNvSpPr/>
              <p:nvPr/>
            </p:nvSpPr>
            <p:spPr>
              <a:xfrm>
                <a:off x="8806777" y="600097"/>
                <a:ext cx="1434411" cy="331018"/>
              </a:xfrm>
              <a:prstGeom prst="flowChartProcess">
                <a:avLst/>
              </a:prstGeom>
              <a:solidFill>
                <a:srgbClr val="FFFFFF">
                  <a:lumMod val="95000"/>
                </a:srgbClr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>
                <a:normAutofit fontScale="85000" lnSpcReduction="1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800" kern="0" dirty="0" err="1">
                    <a:solidFill>
                      <a:srgbClr val="000000"/>
                    </a:solidFill>
                    <a:latin typeface="+mn-lt"/>
                  </a:rPr>
                  <a:t>vm</a:t>
                </a:r>
                <a:r>
                  <a:rPr lang="en-US" sz="1800" kern="0" dirty="0">
                    <a:solidFill>
                      <a:srgbClr val="000000"/>
                    </a:solidFill>
                    <a:latin typeface="+mn-lt"/>
                  </a:rPr>
                  <a:t>-manager</a:t>
                </a:r>
                <a:endParaRPr kumimoji="0" lang="en-US" sz="1800" b="0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</a:endParaRPr>
              </a:p>
            </p:txBody>
          </p:sp>
          <p:cxnSp>
            <p:nvCxnSpPr>
              <p:cNvPr id="24" name="Elbow Connector 23"/>
              <p:cNvCxnSpPr/>
              <p:nvPr/>
            </p:nvCxnSpPr>
            <p:spPr>
              <a:xfrm rot="16200000" flipH="1">
                <a:off x="8579887" y="1040747"/>
                <a:ext cx="336522" cy="117258"/>
              </a:xfrm>
              <a:prstGeom prst="bentConnector2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Flowchart: Process 49"/>
              <p:cNvSpPr/>
              <p:nvPr/>
            </p:nvSpPr>
            <p:spPr>
              <a:xfrm>
                <a:off x="8806777" y="1102128"/>
                <a:ext cx="234519" cy="331018"/>
              </a:xfrm>
              <a:prstGeom prst="flowChartProcess">
                <a:avLst/>
              </a:prstGeom>
              <a:solidFill>
                <a:srgbClr val="0096D6">
                  <a:lumMod val="20000"/>
                  <a:lumOff val="80000"/>
                </a:srgbClr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lIns="0" rIns="0" rtlCol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L</a:t>
                </a:r>
              </a:p>
            </p:txBody>
          </p:sp>
          <p:sp>
            <p:nvSpPr>
              <p:cNvPr id="26" name="Flowchart: Process 50"/>
              <p:cNvSpPr/>
              <p:nvPr/>
            </p:nvSpPr>
            <p:spPr>
              <a:xfrm>
                <a:off x="9041296" y="1102128"/>
                <a:ext cx="1434411" cy="331018"/>
              </a:xfrm>
              <a:prstGeom prst="flowChartProcess">
                <a:avLst/>
              </a:prstGeom>
              <a:solidFill>
                <a:srgbClr val="FFFFFF">
                  <a:lumMod val="95000"/>
                </a:srgbClr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>
                <a:normAutofit fontScale="92500" lnSpcReduction="1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800" kern="0" dirty="0">
                    <a:solidFill>
                      <a:srgbClr val="000000"/>
                    </a:solidFill>
                    <a:latin typeface="+mn-lt"/>
                  </a:rPr>
                  <a:t>start</a:t>
                </a:r>
                <a:endParaRPr kumimoji="0" lang="en-US" sz="1800" b="0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9282993" y="3388346"/>
              <a:ext cx="1903449" cy="833049"/>
              <a:chOff x="8572258" y="600097"/>
              <a:chExt cx="1903449" cy="833049"/>
            </a:xfrm>
          </p:grpSpPr>
          <p:sp>
            <p:nvSpPr>
              <p:cNvPr id="28" name="Flowchart: Process 45"/>
              <p:cNvSpPr/>
              <p:nvPr/>
            </p:nvSpPr>
            <p:spPr>
              <a:xfrm>
                <a:off x="8572258" y="600099"/>
                <a:ext cx="234519" cy="331018"/>
              </a:xfrm>
              <a:prstGeom prst="flowChartProcess">
                <a:avLst/>
              </a:prstGeom>
              <a:solidFill>
                <a:srgbClr val="0096D6">
                  <a:lumMod val="20000"/>
                  <a:lumOff val="80000"/>
                </a:srgbClr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lIns="0" rIns="0" rtlCol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29" name="Flowchart: Process 46"/>
              <p:cNvSpPr/>
              <p:nvPr/>
            </p:nvSpPr>
            <p:spPr>
              <a:xfrm>
                <a:off x="8806777" y="600097"/>
                <a:ext cx="1434411" cy="331018"/>
              </a:xfrm>
              <a:prstGeom prst="flowChartProcess">
                <a:avLst/>
              </a:prstGeom>
              <a:solidFill>
                <a:srgbClr val="FFFFFF">
                  <a:lumMod val="95000"/>
                </a:srgbClr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>
                <a:normAutofit fontScale="85000" lnSpcReduction="1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800" kern="0" dirty="0" err="1">
                    <a:solidFill>
                      <a:srgbClr val="000000"/>
                    </a:solidFill>
                    <a:latin typeface="+mn-lt"/>
                  </a:rPr>
                  <a:t>vm</a:t>
                </a:r>
                <a:r>
                  <a:rPr lang="en-US" sz="1800" kern="0" dirty="0">
                    <a:solidFill>
                      <a:srgbClr val="000000"/>
                    </a:solidFill>
                    <a:latin typeface="+mn-lt"/>
                  </a:rPr>
                  <a:t>-manager</a:t>
                </a:r>
                <a:endParaRPr kumimoji="0" lang="en-US" sz="1800" b="0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</a:endParaRPr>
              </a:p>
            </p:txBody>
          </p:sp>
          <p:cxnSp>
            <p:nvCxnSpPr>
              <p:cNvPr id="30" name="Elbow Connector 29"/>
              <p:cNvCxnSpPr/>
              <p:nvPr/>
            </p:nvCxnSpPr>
            <p:spPr>
              <a:xfrm rot="16200000" flipH="1">
                <a:off x="8579887" y="1040747"/>
                <a:ext cx="336522" cy="117258"/>
              </a:xfrm>
              <a:prstGeom prst="bentConnector2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Flowchart: Process 49"/>
              <p:cNvSpPr/>
              <p:nvPr/>
            </p:nvSpPr>
            <p:spPr>
              <a:xfrm>
                <a:off x="8806777" y="1102128"/>
                <a:ext cx="234519" cy="331018"/>
              </a:xfrm>
              <a:prstGeom prst="flowChartProcess">
                <a:avLst/>
              </a:prstGeom>
              <a:solidFill>
                <a:srgbClr val="0096D6">
                  <a:lumMod val="20000"/>
                  <a:lumOff val="80000"/>
                </a:srgbClr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lIns="0" rIns="0" rtlCol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L</a:t>
                </a:r>
              </a:p>
            </p:txBody>
          </p:sp>
          <p:sp>
            <p:nvSpPr>
              <p:cNvPr id="33" name="Flowchart: Process 50"/>
              <p:cNvSpPr/>
              <p:nvPr/>
            </p:nvSpPr>
            <p:spPr>
              <a:xfrm>
                <a:off x="9041296" y="1102128"/>
                <a:ext cx="1434411" cy="331018"/>
              </a:xfrm>
              <a:prstGeom prst="flowChartProcess">
                <a:avLst/>
              </a:prstGeom>
              <a:solidFill>
                <a:srgbClr val="FFFFFF">
                  <a:lumMod val="95000"/>
                </a:srgbClr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>
                <a:normAutofit fontScale="92500" lnSpcReduction="1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800" kern="0" dirty="0">
                    <a:solidFill>
                      <a:srgbClr val="000000"/>
                    </a:solidFill>
                    <a:latin typeface="+mn-lt"/>
                  </a:rPr>
                  <a:t>VNFM</a:t>
                </a:r>
                <a:endParaRPr kumimoji="0" lang="en-US" sz="1800" b="0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</a:endParaRPr>
              </a:p>
            </p:txBody>
          </p:sp>
        </p:grpSp>
        <p:sp>
          <p:nvSpPr>
            <p:cNvPr id="35" name="Flowchart: Process 45"/>
            <p:cNvSpPr/>
            <p:nvPr/>
          </p:nvSpPr>
          <p:spPr>
            <a:xfrm>
              <a:off x="9282992" y="4845092"/>
              <a:ext cx="234519" cy="331018"/>
            </a:xfrm>
            <a:prstGeom prst="flowChartProcess">
              <a:avLst/>
            </a:prstGeom>
            <a:solidFill>
              <a:srgbClr val="0096D6">
                <a:lumMod val="20000"/>
                <a:lumOff val="80000"/>
              </a:srgbClr>
            </a:solidFill>
            <a:ln w="285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lIns="0" rIns="0" rtlCol="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</a:t>
              </a:r>
            </a:p>
          </p:txBody>
        </p:sp>
        <p:sp>
          <p:nvSpPr>
            <p:cNvPr id="36" name="Flowchart: Process 46"/>
            <p:cNvSpPr/>
            <p:nvPr/>
          </p:nvSpPr>
          <p:spPr>
            <a:xfrm>
              <a:off x="9517511" y="4845090"/>
              <a:ext cx="1434411" cy="331018"/>
            </a:xfrm>
            <a:prstGeom prst="flowChartProcess">
              <a:avLst/>
            </a:prstGeom>
            <a:solidFill>
              <a:srgbClr val="FFFFFF">
                <a:lumMod val="95000"/>
              </a:srgbClr>
            </a:solidFill>
            <a:ln w="285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>
              <a:normAutofit fontScale="92500" lnSpcReduction="1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800" kern="0" dirty="0">
                  <a:solidFill>
                    <a:srgbClr val="000000"/>
                  </a:solidFill>
                  <a:latin typeface="+mn-lt"/>
                </a:rPr>
                <a:t>devices</a:t>
              </a:r>
              <a:endParaRPr kumimoji="0" lang="en-US" sz="1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endParaRPr>
            </a:p>
          </p:txBody>
        </p:sp>
        <p:cxnSp>
          <p:nvCxnSpPr>
            <p:cNvPr id="37" name="Elbow Connector 36"/>
            <p:cNvCxnSpPr/>
            <p:nvPr/>
          </p:nvCxnSpPr>
          <p:spPr>
            <a:xfrm rot="16200000" flipH="1">
              <a:off x="9290621" y="5285740"/>
              <a:ext cx="336522" cy="117258"/>
            </a:xfrm>
            <a:prstGeom prst="bentConnector2">
              <a:avLst/>
            </a:prstGeom>
            <a:ln w="38100">
              <a:solidFill>
                <a:schemeClr val="bg1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Flowchart: Process 49"/>
            <p:cNvSpPr/>
            <p:nvPr/>
          </p:nvSpPr>
          <p:spPr>
            <a:xfrm>
              <a:off x="9517511" y="5347121"/>
              <a:ext cx="234519" cy="331018"/>
            </a:xfrm>
            <a:prstGeom prst="flowChartProcess">
              <a:avLst/>
            </a:prstGeom>
            <a:solidFill>
              <a:srgbClr val="0096D6">
                <a:lumMod val="20000"/>
                <a:lumOff val="80000"/>
              </a:srgbClr>
            </a:solidFill>
            <a:ln w="285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lIns="0" rIns="0" rtlCol="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L</a:t>
              </a:r>
            </a:p>
          </p:txBody>
        </p:sp>
        <p:sp>
          <p:nvSpPr>
            <p:cNvPr id="39" name="Flowchart: Process 50"/>
            <p:cNvSpPr/>
            <p:nvPr/>
          </p:nvSpPr>
          <p:spPr>
            <a:xfrm>
              <a:off x="9752030" y="5347121"/>
              <a:ext cx="1434411" cy="331018"/>
            </a:xfrm>
            <a:prstGeom prst="flowChartProcess">
              <a:avLst/>
            </a:prstGeom>
            <a:solidFill>
              <a:srgbClr val="FFFFFF">
                <a:lumMod val="95000"/>
              </a:srgbClr>
            </a:solidFill>
            <a:ln w="285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>
              <a:normAutofit fontScale="92500" lnSpcReduction="1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800" kern="0" dirty="0">
                  <a:solidFill>
                    <a:srgbClr val="000000"/>
                  </a:solidFill>
                  <a:latin typeface="+mn-lt"/>
                </a:rPr>
                <a:t>device</a:t>
              </a:r>
              <a:endParaRPr kumimoji="0" lang="en-US" sz="1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endParaRPr>
            </a:p>
          </p:txBody>
        </p:sp>
        <p:sp>
          <p:nvSpPr>
            <p:cNvPr id="40" name="Flowchart: Process 49"/>
            <p:cNvSpPr/>
            <p:nvPr/>
          </p:nvSpPr>
          <p:spPr>
            <a:xfrm>
              <a:off x="9752030" y="5952498"/>
              <a:ext cx="234519" cy="331018"/>
            </a:xfrm>
            <a:prstGeom prst="flowChartProcess">
              <a:avLst/>
            </a:prstGeom>
            <a:solidFill>
              <a:srgbClr val="0096D6">
                <a:lumMod val="20000"/>
                <a:lumOff val="80000"/>
              </a:srgbClr>
            </a:solidFill>
            <a:ln w="285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lIns="0" rIns="0" rtlCol="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Flowchart: Process 50"/>
            <p:cNvSpPr/>
            <p:nvPr/>
          </p:nvSpPr>
          <p:spPr>
            <a:xfrm>
              <a:off x="9986549" y="5952498"/>
              <a:ext cx="1434411" cy="331018"/>
            </a:xfrm>
            <a:prstGeom prst="flowChartProcess">
              <a:avLst/>
            </a:prstGeom>
            <a:solidFill>
              <a:srgbClr val="FFFFFF">
                <a:lumMod val="95000"/>
              </a:srgbClr>
            </a:solidFill>
            <a:ln w="285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50" kern="0" dirty="0" err="1">
                  <a:solidFill>
                    <a:srgbClr val="000000"/>
                  </a:solidFill>
                  <a:latin typeface="+mn-lt"/>
                </a:rPr>
                <a:t>VNFM_datamodel</a:t>
              </a:r>
              <a:endParaRPr kumimoji="0" lang="en-US" sz="105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endParaRPr>
            </a:p>
          </p:txBody>
        </p:sp>
        <p:sp>
          <p:nvSpPr>
            <p:cNvPr id="43" name="Rounded Rectangular Callout 42"/>
            <p:cNvSpPr/>
            <p:nvPr/>
          </p:nvSpPr>
          <p:spPr>
            <a:xfrm>
              <a:off x="9282992" y="1200361"/>
              <a:ext cx="2748371" cy="425707"/>
            </a:xfrm>
            <a:prstGeom prst="wedgeRoundRectCallout">
              <a:avLst>
                <a:gd name="adj1" fmla="val 18158"/>
                <a:gd name="adj2" fmla="val 210591"/>
                <a:gd name="adj3" fmla="val 16667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36000" rtlCol="0" anchor="ctr"/>
            <a:lstStyle/>
            <a:p>
              <a:pPr algn="ctr"/>
              <a:r>
                <a:rPr lang="en-US" sz="1800" dirty="0">
                  <a:solidFill>
                    <a:schemeClr val="tx2"/>
                  </a:solidFill>
                </a:rPr>
                <a:t>Request for new VNF</a:t>
              </a:r>
            </a:p>
          </p:txBody>
        </p:sp>
        <p:sp>
          <p:nvSpPr>
            <p:cNvPr id="44" name="Rounded Rectangular Callout 43"/>
            <p:cNvSpPr/>
            <p:nvPr/>
          </p:nvSpPr>
          <p:spPr>
            <a:xfrm>
              <a:off x="9150364" y="2787210"/>
              <a:ext cx="2848101" cy="387468"/>
            </a:xfrm>
            <a:prstGeom prst="wedgeRoundRectCallout">
              <a:avLst>
                <a:gd name="adj1" fmla="val 21045"/>
                <a:gd name="adj2" fmla="val 231656"/>
                <a:gd name="adj3" fmla="val 16667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36000"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VNFM-specific service</a:t>
              </a:r>
            </a:p>
          </p:txBody>
        </p:sp>
        <p:sp>
          <p:nvSpPr>
            <p:cNvPr id="45" name="Rounded Rectangular Callout 44"/>
            <p:cNvSpPr/>
            <p:nvPr/>
          </p:nvSpPr>
          <p:spPr>
            <a:xfrm>
              <a:off x="6400800" y="6161937"/>
              <a:ext cx="2749564" cy="387468"/>
            </a:xfrm>
            <a:prstGeom prst="wedgeRoundRectCallout">
              <a:avLst>
                <a:gd name="adj1" fmla="val 67959"/>
                <a:gd name="adj2" fmla="val -36387"/>
                <a:gd name="adj3" fmla="val 16667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36000" rtlCol="0" anchor="ctr"/>
            <a:lstStyle/>
            <a:p>
              <a:pPr algn="ctr"/>
              <a:r>
                <a:rPr lang="en-US" sz="1800" dirty="0">
                  <a:solidFill>
                    <a:schemeClr val="tx2"/>
                  </a:solidFill>
                </a:rPr>
                <a:t>VNFM configuration</a:t>
              </a:r>
            </a:p>
          </p:txBody>
        </p:sp>
        <p:pic>
          <p:nvPicPr>
            <p:cNvPr id="145" name="Picture 17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 bwMode="auto">
            <a:xfrm>
              <a:off x="2313324" y="2646337"/>
              <a:ext cx="1935861" cy="1290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6" name="Picture 17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010656" y="3411154"/>
              <a:ext cx="560878" cy="333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7" name="Picture 17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013645" y="3012284"/>
              <a:ext cx="560878" cy="333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8" name="Picture 17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131030" y="2831854"/>
              <a:ext cx="560878" cy="333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9" name="Picture 17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134675" y="4114564"/>
              <a:ext cx="560878" cy="333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2987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Multi-Stage Transaction Guidelines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Spinning up VMs first and configuring them when available.</a:t>
            </a:r>
          </a:p>
          <a:p>
            <a:r>
              <a:rPr lang="en-US" sz="2800" dirty="0"/>
              <a:t>When some devices are not reachable until parts of the service have been set up.</a:t>
            </a:r>
          </a:p>
          <a:p>
            <a:r>
              <a:rPr lang="en-US" sz="2800" dirty="0"/>
              <a:t>Service automatically responds to changes in the environment (e.g. VM mobility, network connectivity).</a:t>
            </a:r>
          </a:p>
          <a:p>
            <a:r>
              <a:rPr lang="en-US" sz="2800" dirty="0"/>
              <a:t>Service automatically responds to changes in service parameters (e.g. service catalog, policy).</a:t>
            </a:r>
          </a:p>
          <a:p>
            <a:r>
              <a:rPr lang="en-US" sz="2800" dirty="0"/>
              <a:t>Service takes a long time to activate and you do not want to lock the database.</a:t>
            </a:r>
          </a:p>
        </p:txBody>
      </p:sp>
    </p:spTree>
    <p:extLst>
      <p:ext uri="{BB962C8B-B14F-4D97-AF65-F5344CB8AC3E}">
        <p14:creationId xmlns:p14="http://schemas.microsoft.com/office/powerpoint/2010/main" val="386432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Scalability and Performance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74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Addressing Performance </a:t>
            </a:r>
            <a:r>
              <a:rPr lang="en-US" dirty="0" smtClean="0"/>
              <a:t>Limitations  </a:t>
            </a:r>
            <a:r>
              <a:rPr lang="en-US" sz="2800" dirty="0"/>
              <a:t>Vertical Scaling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Increase capacity: </a:t>
            </a:r>
            <a:r>
              <a:rPr lang="en-US" sz="2800" dirty="0"/>
              <a:t>reached the hard limits</a:t>
            </a:r>
          </a:p>
          <a:p>
            <a:r>
              <a:rPr lang="en-US" sz="2800" b="1" dirty="0"/>
              <a:t>Optimize code: </a:t>
            </a:r>
            <a:r>
              <a:rPr lang="en-US" sz="2800" dirty="0"/>
              <a:t>ran out of options</a:t>
            </a:r>
          </a:p>
          <a:p>
            <a:r>
              <a:rPr lang="en-US" sz="2800" b="1" dirty="0"/>
              <a:t>Change NFVO behavior: </a:t>
            </a:r>
            <a:r>
              <a:rPr lang="en-US" sz="2800" dirty="0"/>
              <a:t>nothing more to be done</a:t>
            </a:r>
          </a:p>
          <a:p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2253267" y="4411360"/>
            <a:ext cx="7794885" cy="1267615"/>
          </a:xfrm>
          <a:prstGeom prst="rect">
            <a:avLst/>
          </a:prstGeom>
          <a:solidFill>
            <a:srgbClr val="2F366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There is only so much you can do!</a:t>
            </a:r>
          </a:p>
        </p:txBody>
      </p:sp>
    </p:spTree>
    <p:extLst>
      <p:ext uri="{BB962C8B-B14F-4D97-AF65-F5344CB8AC3E}">
        <p14:creationId xmlns:p14="http://schemas.microsoft.com/office/powerpoint/2010/main" val="50365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for Scalability and Performance</a:t>
            </a:r>
          </a:p>
        </p:txBody>
      </p:sp>
      <p:cxnSp>
        <p:nvCxnSpPr>
          <p:cNvPr id="52" name="Straight Connector 51"/>
          <p:cNvCxnSpPr/>
          <p:nvPr/>
        </p:nvCxnSpPr>
        <p:spPr>
          <a:xfrm>
            <a:off x="3027859" y="1242884"/>
            <a:ext cx="0" cy="5040000"/>
          </a:xfrm>
          <a:prstGeom prst="line">
            <a:avLst/>
          </a:prstGeom>
          <a:ln w="28575">
            <a:solidFill>
              <a:srgbClr val="2F36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599829" y="1205983"/>
            <a:ext cx="0" cy="5040000"/>
          </a:xfrm>
          <a:prstGeom prst="line">
            <a:avLst/>
          </a:prstGeom>
          <a:ln w="28575">
            <a:solidFill>
              <a:srgbClr val="2F36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423490" y="1337034"/>
            <a:ext cx="2434131" cy="4534254"/>
            <a:chOff x="423490" y="1337034"/>
            <a:chExt cx="2434131" cy="4534254"/>
          </a:xfrm>
        </p:grpSpPr>
        <p:sp>
          <p:nvSpPr>
            <p:cNvPr id="14" name="TextBox 13"/>
            <p:cNvSpPr txBox="1"/>
            <p:nvPr/>
          </p:nvSpPr>
          <p:spPr>
            <a:xfrm>
              <a:off x="2047784" y="1889619"/>
              <a:ext cx="8098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+mn-lt"/>
                </a:rPr>
                <a:t>VPNs</a:t>
              </a:r>
            </a:p>
          </p:txBody>
        </p:sp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1221128" y="1951064"/>
              <a:ext cx="1092132" cy="1258447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1099804" y="3252603"/>
              <a:ext cx="14077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latin typeface="+mn-lt"/>
                </a:rPr>
                <a:t>20k devices</a:t>
              </a:r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1210618" y="4229783"/>
              <a:ext cx="1092132" cy="1258447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939747" y="5532734"/>
              <a:ext cx="14077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latin typeface="+mn-lt"/>
                </a:rPr>
                <a:t>20k devices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544528" y="1850613"/>
              <a:ext cx="942900" cy="52275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Service Model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546452" y="2648502"/>
              <a:ext cx="942900" cy="52275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Device Model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45351" y="4919818"/>
              <a:ext cx="942900" cy="52275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Device Model</a:t>
              </a:r>
            </a:p>
          </p:txBody>
        </p:sp>
        <p:cxnSp>
          <p:nvCxnSpPr>
            <p:cNvPr id="11" name="Straight Arrow Connector 10"/>
            <p:cNvCxnSpPr>
              <a:stCxn id="8" idx="2"/>
              <a:endCxn id="9" idx="0"/>
            </p:cNvCxnSpPr>
            <p:nvPr/>
          </p:nvCxnSpPr>
          <p:spPr>
            <a:xfrm>
              <a:off x="1015978" y="2373367"/>
              <a:ext cx="1924" cy="275135"/>
            </a:xfrm>
            <a:prstGeom prst="straightConnector1">
              <a:avLst/>
            </a:prstGeom>
            <a:ln w="19050">
              <a:solidFill>
                <a:schemeClr val="accent5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13" idx="2"/>
              <a:endCxn id="10" idx="0"/>
            </p:cNvCxnSpPr>
            <p:nvPr/>
          </p:nvCxnSpPr>
          <p:spPr>
            <a:xfrm>
              <a:off x="1016801" y="4655878"/>
              <a:ext cx="0" cy="263940"/>
            </a:xfrm>
            <a:prstGeom prst="straightConnector1">
              <a:avLst/>
            </a:prstGeom>
            <a:ln w="19050">
              <a:solidFill>
                <a:schemeClr val="accent5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545351" y="4133124"/>
              <a:ext cx="942900" cy="52275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Service Model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050174" y="4136434"/>
              <a:ext cx="6912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+mn-lt"/>
                </a:rPr>
                <a:t>NFV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23490" y="1337034"/>
              <a:ext cx="19351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+mn-lt"/>
                </a:rPr>
                <a:t>Per-App NFVO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787966" y="1336937"/>
            <a:ext cx="4126930" cy="4700728"/>
            <a:chOff x="7787966" y="1336937"/>
            <a:chExt cx="4126930" cy="4700728"/>
          </a:xfrm>
        </p:grpSpPr>
        <p:cxnSp>
          <p:nvCxnSpPr>
            <p:cNvPr id="34" name="Straight Arrow Connector 33"/>
            <p:cNvCxnSpPr/>
            <p:nvPr/>
          </p:nvCxnSpPr>
          <p:spPr>
            <a:xfrm flipH="1">
              <a:off x="9189040" y="3015055"/>
              <a:ext cx="862298" cy="1281382"/>
            </a:xfrm>
            <a:prstGeom prst="straightConnector1">
              <a:avLst/>
            </a:prstGeom>
            <a:ln w="38100">
              <a:solidFill>
                <a:srgbClr val="57B6E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9991227" y="3047533"/>
              <a:ext cx="1095782" cy="1246523"/>
            </a:xfrm>
            <a:prstGeom prst="straightConnector1">
              <a:avLst/>
            </a:prstGeom>
            <a:ln w="38100">
              <a:solidFill>
                <a:srgbClr val="57B6E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9442796" y="1909024"/>
              <a:ext cx="1093479" cy="1260000"/>
            </a:xfrm>
            <a:prstGeom prst="rect">
              <a:avLst/>
            </a:prstGeom>
            <a:noFill/>
          </p:spPr>
        </p:pic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8669823" y="4206775"/>
              <a:ext cx="1093479" cy="1260000"/>
            </a:xfrm>
            <a:prstGeom prst="rect">
              <a:avLst/>
            </a:prstGeom>
            <a:noFill/>
          </p:spPr>
        </p:pic>
        <p:sp>
          <p:nvSpPr>
            <p:cNvPr id="35" name="TextBox 34"/>
            <p:cNvSpPr txBox="1"/>
            <p:nvPr/>
          </p:nvSpPr>
          <p:spPr>
            <a:xfrm>
              <a:off x="9793607" y="1663613"/>
              <a:ext cx="13172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n-lt"/>
                </a:rPr>
                <a:t>Top Node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233677" y="5514445"/>
              <a:ext cx="14943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latin typeface="+mn-lt"/>
                </a:rPr>
                <a:t>Device Node</a:t>
              </a:r>
            </a:p>
            <a:p>
              <a:pPr algn="ctr"/>
              <a:r>
                <a:rPr lang="en-US" sz="1200" dirty="0">
                  <a:latin typeface="+mn-lt"/>
                </a:rPr>
                <a:t>20k devices</a:t>
              </a:r>
            </a:p>
          </p:txBody>
        </p:sp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10564372" y="4206774"/>
              <a:ext cx="1093479" cy="1260000"/>
            </a:xfrm>
            <a:prstGeom prst="rect">
              <a:avLst/>
            </a:prstGeom>
            <a:noFill/>
          </p:spPr>
        </p:pic>
        <p:sp>
          <p:nvSpPr>
            <p:cNvPr id="39" name="TextBox 38"/>
            <p:cNvSpPr txBox="1"/>
            <p:nvPr/>
          </p:nvSpPr>
          <p:spPr>
            <a:xfrm>
              <a:off x="10100904" y="5494889"/>
              <a:ext cx="14943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latin typeface="+mn-lt"/>
                </a:rPr>
                <a:t>Device Node</a:t>
              </a:r>
            </a:p>
            <a:p>
              <a:pPr algn="ctr"/>
              <a:r>
                <a:rPr lang="en-US" sz="1200" dirty="0">
                  <a:latin typeface="+mn-lt"/>
                </a:rPr>
                <a:t>20k devices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0513550" y="3332748"/>
              <a:ext cx="140134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+mn-lt"/>
                </a:rPr>
                <a:t>Dispatching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8005347" y="4103462"/>
              <a:ext cx="975289" cy="5417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RFS Model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8005347" y="4962010"/>
              <a:ext cx="975289" cy="54170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Device Model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9880229" y="4954339"/>
              <a:ext cx="975289" cy="54170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Device Model</a:t>
              </a:r>
            </a:p>
          </p:txBody>
        </p:sp>
        <p:cxnSp>
          <p:nvCxnSpPr>
            <p:cNvPr id="45" name="Straight Arrow Connector 44"/>
            <p:cNvCxnSpPr>
              <a:stCxn id="50" idx="2"/>
              <a:endCxn id="42" idx="0"/>
            </p:cNvCxnSpPr>
            <p:nvPr/>
          </p:nvCxnSpPr>
          <p:spPr>
            <a:xfrm flipH="1">
              <a:off x="8492992" y="3213285"/>
              <a:ext cx="760402" cy="890177"/>
            </a:xfrm>
            <a:prstGeom prst="straightConnector1">
              <a:avLst/>
            </a:prstGeom>
            <a:ln w="19050">
              <a:solidFill>
                <a:schemeClr val="accent5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stCxn id="42" idx="2"/>
              <a:endCxn id="43" idx="0"/>
            </p:cNvCxnSpPr>
            <p:nvPr/>
          </p:nvCxnSpPr>
          <p:spPr>
            <a:xfrm>
              <a:off x="8492992" y="4645171"/>
              <a:ext cx="0" cy="316839"/>
            </a:xfrm>
            <a:prstGeom prst="straightConnector1">
              <a:avLst/>
            </a:prstGeom>
            <a:ln w="19050">
              <a:solidFill>
                <a:schemeClr val="accent5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>
              <a:stCxn id="48" idx="2"/>
              <a:endCxn id="44" idx="0"/>
            </p:cNvCxnSpPr>
            <p:nvPr/>
          </p:nvCxnSpPr>
          <p:spPr>
            <a:xfrm>
              <a:off x="10367872" y="4650734"/>
              <a:ext cx="2" cy="303605"/>
            </a:xfrm>
            <a:prstGeom prst="straightConnector1">
              <a:avLst/>
            </a:prstGeom>
            <a:ln w="19050">
              <a:solidFill>
                <a:schemeClr val="accent5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47"/>
            <p:cNvSpPr/>
            <p:nvPr/>
          </p:nvSpPr>
          <p:spPr>
            <a:xfrm>
              <a:off x="9880227" y="4109025"/>
              <a:ext cx="975289" cy="5417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RFS Model</a:t>
              </a:r>
            </a:p>
          </p:txBody>
        </p:sp>
        <p:cxnSp>
          <p:nvCxnSpPr>
            <p:cNvPr id="49" name="Straight Arrow Connector 48"/>
            <p:cNvCxnSpPr>
              <a:stCxn id="50" idx="2"/>
              <a:endCxn id="48" idx="0"/>
            </p:cNvCxnSpPr>
            <p:nvPr/>
          </p:nvCxnSpPr>
          <p:spPr>
            <a:xfrm>
              <a:off x="9253394" y="3213285"/>
              <a:ext cx="1114478" cy="895740"/>
            </a:xfrm>
            <a:prstGeom prst="straightConnector1">
              <a:avLst/>
            </a:prstGeom>
            <a:ln w="19050">
              <a:solidFill>
                <a:schemeClr val="accent5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>
              <a:stCxn id="41" idx="2"/>
              <a:endCxn id="50" idx="0"/>
            </p:cNvCxnSpPr>
            <p:nvPr/>
          </p:nvCxnSpPr>
          <p:spPr>
            <a:xfrm flipH="1">
              <a:off x="9253394" y="2349239"/>
              <a:ext cx="932" cy="322337"/>
            </a:xfrm>
            <a:prstGeom prst="straightConnector1">
              <a:avLst/>
            </a:prstGeom>
            <a:ln w="19050">
              <a:solidFill>
                <a:schemeClr val="accent5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7787966" y="1336937"/>
              <a:ext cx="14285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+mn-lt"/>
                </a:rPr>
                <a:t>NFVO LSA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66681" y="1807530"/>
              <a:ext cx="975289" cy="5417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l-SI" sz="1200" dirty="0" smtClean="0"/>
                <a:t>CFS</a:t>
              </a:r>
              <a:r>
                <a:rPr lang="en-US" sz="1200" dirty="0" smtClean="0"/>
                <a:t> </a:t>
              </a:r>
              <a:r>
                <a:rPr lang="en-US" sz="1200" dirty="0"/>
                <a:t>Model</a:t>
              </a: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8765749" y="2671576"/>
              <a:ext cx="975289" cy="5417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RFS NED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232773" y="1336937"/>
            <a:ext cx="4118021" cy="4741215"/>
            <a:chOff x="3232773" y="1336937"/>
            <a:chExt cx="4118021" cy="4741215"/>
          </a:xfrm>
        </p:grpSpPr>
        <p:sp>
          <p:nvSpPr>
            <p:cNvPr id="55" name="TextBox 54"/>
            <p:cNvSpPr txBox="1"/>
            <p:nvPr/>
          </p:nvSpPr>
          <p:spPr>
            <a:xfrm>
              <a:off x="3232773" y="1336937"/>
              <a:ext cx="17876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+mn-lt"/>
                </a:rPr>
                <a:t>NFVO Cluster</a:t>
              </a:r>
            </a:p>
          </p:txBody>
        </p:sp>
        <p:cxnSp>
          <p:nvCxnSpPr>
            <p:cNvPr id="88" name="Straight Arrow Connector 87"/>
            <p:cNvCxnSpPr/>
            <p:nvPr/>
          </p:nvCxnSpPr>
          <p:spPr>
            <a:xfrm flipH="1">
              <a:off x="4592854" y="3055542"/>
              <a:ext cx="862298" cy="1281382"/>
            </a:xfrm>
            <a:prstGeom prst="straightConnector1">
              <a:avLst/>
            </a:prstGeom>
            <a:ln w="38100">
              <a:solidFill>
                <a:srgbClr val="57B6E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>
              <a:off x="5395041" y="3088020"/>
              <a:ext cx="1095782" cy="1246523"/>
            </a:xfrm>
            <a:prstGeom prst="straightConnector1">
              <a:avLst/>
            </a:prstGeom>
            <a:ln w="38100">
              <a:solidFill>
                <a:srgbClr val="57B6E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0" name="Picture 2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4846610" y="1949511"/>
              <a:ext cx="1093479" cy="1260000"/>
            </a:xfrm>
            <a:prstGeom prst="rect">
              <a:avLst/>
            </a:prstGeom>
            <a:noFill/>
          </p:spPr>
        </p:pic>
        <p:pic>
          <p:nvPicPr>
            <p:cNvPr id="91" name="Picture 2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4073637" y="4247262"/>
              <a:ext cx="1093479" cy="1260000"/>
            </a:xfrm>
            <a:prstGeom prst="rect">
              <a:avLst/>
            </a:prstGeom>
            <a:noFill/>
          </p:spPr>
        </p:pic>
        <p:sp>
          <p:nvSpPr>
            <p:cNvPr id="92" name="TextBox 91"/>
            <p:cNvSpPr txBox="1"/>
            <p:nvPr/>
          </p:nvSpPr>
          <p:spPr>
            <a:xfrm>
              <a:off x="5197420" y="1704100"/>
              <a:ext cx="17265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n-lt"/>
                </a:rPr>
                <a:t>Service Node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3637491" y="5554932"/>
              <a:ext cx="14943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latin typeface="+mn-lt"/>
                </a:rPr>
                <a:t>Device Node</a:t>
              </a:r>
            </a:p>
            <a:p>
              <a:pPr algn="ctr"/>
              <a:r>
                <a:rPr lang="en-US" sz="1200" dirty="0">
                  <a:latin typeface="+mn-lt"/>
                </a:rPr>
                <a:t>20k devices</a:t>
              </a:r>
            </a:p>
          </p:txBody>
        </p:sp>
        <p:pic>
          <p:nvPicPr>
            <p:cNvPr id="94" name="Picture 2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5968186" y="4247261"/>
              <a:ext cx="1093479" cy="1260000"/>
            </a:xfrm>
            <a:prstGeom prst="rect">
              <a:avLst/>
            </a:prstGeom>
            <a:noFill/>
          </p:spPr>
        </p:pic>
        <p:sp>
          <p:nvSpPr>
            <p:cNvPr id="95" name="TextBox 94"/>
            <p:cNvSpPr txBox="1"/>
            <p:nvPr/>
          </p:nvSpPr>
          <p:spPr>
            <a:xfrm>
              <a:off x="5504718" y="5535376"/>
              <a:ext cx="14943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latin typeface="+mn-lt"/>
                </a:rPr>
                <a:t>Device Node</a:t>
              </a:r>
            </a:p>
            <a:p>
              <a:pPr algn="ctr"/>
              <a:r>
                <a:rPr lang="en-US" sz="1200" dirty="0">
                  <a:latin typeface="+mn-lt"/>
                </a:rPr>
                <a:t>20k devices</a:t>
              </a: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5821208" y="3311450"/>
              <a:ext cx="1529586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dirty="0">
                  <a:latin typeface="+mn-lt"/>
                </a:rPr>
                <a:t>Static Device</a:t>
              </a:r>
            </a:p>
            <a:p>
              <a:pPr algn="ctr"/>
              <a:r>
                <a:rPr lang="en-US" sz="1600" dirty="0">
                  <a:latin typeface="+mn-lt"/>
                </a:rPr>
                <a:t>Mapping</a:t>
              </a: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3409161" y="5002497"/>
              <a:ext cx="975289" cy="54170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Device Model</a:t>
              </a: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5284043" y="4994826"/>
              <a:ext cx="975289" cy="54170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Device Model</a:t>
              </a:r>
            </a:p>
          </p:txBody>
        </p:sp>
        <p:cxnSp>
          <p:nvCxnSpPr>
            <p:cNvPr id="100" name="Straight Arrow Connector 99"/>
            <p:cNvCxnSpPr>
              <a:stCxn id="107" idx="2"/>
              <a:endCxn id="98" idx="0"/>
            </p:cNvCxnSpPr>
            <p:nvPr/>
          </p:nvCxnSpPr>
          <p:spPr>
            <a:xfrm flipH="1">
              <a:off x="3896806" y="3253772"/>
              <a:ext cx="760402" cy="1748725"/>
            </a:xfrm>
            <a:prstGeom prst="straightConnector1">
              <a:avLst/>
            </a:prstGeom>
            <a:ln w="19050">
              <a:solidFill>
                <a:schemeClr val="accent5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/>
            <p:cNvCxnSpPr>
              <a:stCxn id="107" idx="2"/>
              <a:endCxn id="99" idx="0"/>
            </p:cNvCxnSpPr>
            <p:nvPr/>
          </p:nvCxnSpPr>
          <p:spPr>
            <a:xfrm>
              <a:off x="4657208" y="3253772"/>
              <a:ext cx="1114480" cy="1741054"/>
            </a:xfrm>
            <a:prstGeom prst="straightConnector1">
              <a:avLst/>
            </a:prstGeom>
            <a:ln w="19050">
              <a:solidFill>
                <a:schemeClr val="accent5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>
              <a:stCxn id="106" idx="2"/>
              <a:endCxn id="107" idx="0"/>
            </p:cNvCxnSpPr>
            <p:nvPr/>
          </p:nvCxnSpPr>
          <p:spPr>
            <a:xfrm flipH="1">
              <a:off x="4657208" y="2389726"/>
              <a:ext cx="932" cy="322337"/>
            </a:xfrm>
            <a:prstGeom prst="straightConnector1">
              <a:avLst/>
            </a:prstGeom>
            <a:ln w="19050">
              <a:solidFill>
                <a:schemeClr val="accent5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Rectangle 105"/>
            <p:cNvSpPr/>
            <p:nvPr/>
          </p:nvSpPr>
          <p:spPr>
            <a:xfrm>
              <a:off x="4170495" y="1848017"/>
              <a:ext cx="975289" cy="5417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Service Model</a:t>
              </a: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4169563" y="2712063"/>
              <a:ext cx="975289" cy="54170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Device Model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237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Horizontal Scaling</a:t>
            </a:r>
            <a:r>
              <a:rPr lang="en-US" dirty="0"/>
              <a:t/>
            </a:r>
            <a:br>
              <a:rPr lang="en-US" dirty="0"/>
            </a:br>
            <a:r>
              <a:rPr lang="en-US" sz="2400" dirty="0"/>
              <a:t>NFVO Cluster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4674" y="1681566"/>
            <a:ext cx="7744926" cy="4796726"/>
          </a:xfrm>
        </p:spPr>
        <p:txBody>
          <a:bodyPr/>
          <a:lstStyle/>
          <a:p>
            <a:r>
              <a:rPr lang="en-US" sz="2800" dirty="0"/>
              <a:t>Device mappings need to be maintained.</a:t>
            </a:r>
          </a:p>
          <a:p>
            <a:r>
              <a:rPr lang="en-US" sz="2800" dirty="0"/>
              <a:t>Performance can be severely impacted by cluster functionality:</a:t>
            </a:r>
          </a:p>
          <a:p>
            <a:pPr lvl="1"/>
            <a:r>
              <a:rPr lang="en-US" sz="2000" dirty="0"/>
              <a:t>Every call to device data on the service node results in a NETCONF RPC.</a:t>
            </a:r>
          </a:p>
          <a:p>
            <a:pPr lvl="1"/>
            <a:r>
              <a:rPr lang="en-US" sz="2000" dirty="0"/>
              <a:t>Cluster caching should be enabled to improve performance but it will increase memory utilization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grpSp>
        <p:nvGrpSpPr>
          <p:cNvPr id="6" name="Group 5"/>
          <p:cNvGrpSpPr/>
          <p:nvPr/>
        </p:nvGrpSpPr>
        <p:grpSpPr>
          <a:xfrm>
            <a:off x="432000" y="1620000"/>
            <a:ext cx="3941633" cy="4374052"/>
            <a:chOff x="3409161" y="1704100"/>
            <a:chExt cx="3941633" cy="4374052"/>
          </a:xfrm>
        </p:grpSpPr>
        <p:cxnSp>
          <p:nvCxnSpPr>
            <p:cNvPr id="95" name="Straight Arrow Connector 94"/>
            <p:cNvCxnSpPr/>
            <p:nvPr/>
          </p:nvCxnSpPr>
          <p:spPr>
            <a:xfrm flipH="1">
              <a:off x="4592854" y="3055542"/>
              <a:ext cx="862298" cy="1281382"/>
            </a:xfrm>
            <a:prstGeom prst="straightConnector1">
              <a:avLst/>
            </a:prstGeom>
            <a:ln w="38100">
              <a:solidFill>
                <a:srgbClr val="57B6E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/>
            <p:nvPr/>
          </p:nvCxnSpPr>
          <p:spPr>
            <a:xfrm>
              <a:off x="5395041" y="3088020"/>
              <a:ext cx="1095782" cy="1246523"/>
            </a:xfrm>
            <a:prstGeom prst="straightConnector1">
              <a:avLst/>
            </a:prstGeom>
            <a:ln w="38100">
              <a:solidFill>
                <a:srgbClr val="57B6E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7" name="Picture 2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4846610" y="1949511"/>
              <a:ext cx="1093479" cy="1260000"/>
            </a:xfrm>
            <a:prstGeom prst="rect">
              <a:avLst/>
            </a:prstGeom>
            <a:noFill/>
          </p:spPr>
        </p:pic>
        <p:pic>
          <p:nvPicPr>
            <p:cNvPr id="98" name="Picture 2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4073637" y="4247262"/>
              <a:ext cx="1093479" cy="1260000"/>
            </a:xfrm>
            <a:prstGeom prst="rect">
              <a:avLst/>
            </a:prstGeom>
            <a:noFill/>
          </p:spPr>
        </p:pic>
        <p:sp>
          <p:nvSpPr>
            <p:cNvPr id="99" name="TextBox 98"/>
            <p:cNvSpPr txBox="1"/>
            <p:nvPr/>
          </p:nvSpPr>
          <p:spPr>
            <a:xfrm>
              <a:off x="5197420" y="1704100"/>
              <a:ext cx="17265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Service Node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3637491" y="5554932"/>
              <a:ext cx="14943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latin typeface="+mj-lt"/>
                </a:rPr>
                <a:t>Device Node</a:t>
              </a:r>
            </a:p>
            <a:p>
              <a:pPr algn="ctr"/>
              <a:r>
                <a:rPr lang="en-US" sz="1200" dirty="0">
                  <a:latin typeface="+mj-lt"/>
                </a:rPr>
                <a:t>20k devices</a:t>
              </a:r>
            </a:p>
          </p:txBody>
        </p:sp>
        <p:pic>
          <p:nvPicPr>
            <p:cNvPr id="101" name="Picture 2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5968186" y="4247261"/>
              <a:ext cx="1093479" cy="1260000"/>
            </a:xfrm>
            <a:prstGeom prst="rect">
              <a:avLst/>
            </a:prstGeom>
            <a:noFill/>
          </p:spPr>
        </p:pic>
        <p:sp>
          <p:nvSpPr>
            <p:cNvPr id="102" name="TextBox 101"/>
            <p:cNvSpPr txBox="1"/>
            <p:nvPr/>
          </p:nvSpPr>
          <p:spPr>
            <a:xfrm>
              <a:off x="5504718" y="5535376"/>
              <a:ext cx="14943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latin typeface="+mj-lt"/>
                </a:rPr>
                <a:t>Device Node</a:t>
              </a:r>
            </a:p>
            <a:p>
              <a:pPr algn="ctr"/>
              <a:r>
                <a:rPr lang="en-US" sz="1200" dirty="0">
                  <a:latin typeface="+mj-lt"/>
                </a:rPr>
                <a:t>20k devices</a:t>
              </a: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5821208" y="3311450"/>
              <a:ext cx="1529586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dirty="0">
                  <a:latin typeface="+mn-lt"/>
                </a:rPr>
                <a:t>Static Device</a:t>
              </a:r>
            </a:p>
            <a:p>
              <a:pPr algn="ctr"/>
              <a:r>
                <a:rPr lang="en-US" sz="1600" dirty="0">
                  <a:latin typeface="+mn-lt"/>
                </a:rPr>
                <a:t>Mapping</a:t>
              </a: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3409161" y="5002497"/>
              <a:ext cx="975289" cy="54170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Device Model</a:t>
              </a: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5284043" y="4994826"/>
              <a:ext cx="975289" cy="54170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Device Model</a:t>
              </a:r>
            </a:p>
          </p:txBody>
        </p:sp>
        <p:cxnSp>
          <p:nvCxnSpPr>
            <p:cNvPr id="106" name="Straight Arrow Connector 105"/>
            <p:cNvCxnSpPr>
              <a:stCxn id="110" idx="2"/>
              <a:endCxn id="104" idx="0"/>
            </p:cNvCxnSpPr>
            <p:nvPr/>
          </p:nvCxnSpPr>
          <p:spPr>
            <a:xfrm flipH="1">
              <a:off x="3896806" y="3253772"/>
              <a:ext cx="760402" cy="1748725"/>
            </a:xfrm>
            <a:prstGeom prst="straightConnector1">
              <a:avLst/>
            </a:prstGeom>
            <a:ln w="19050">
              <a:solidFill>
                <a:schemeClr val="accent5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106"/>
            <p:cNvCxnSpPr>
              <a:stCxn id="110" idx="2"/>
              <a:endCxn id="105" idx="0"/>
            </p:cNvCxnSpPr>
            <p:nvPr/>
          </p:nvCxnSpPr>
          <p:spPr>
            <a:xfrm>
              <a:off x="4657208" y="3253772"/>
              <a:ext cx="1114480" cy="1741054"/>
            </a:xfrm>
            <a:prstGeom prst="straightConnector1">
              <a:avLst/>
            </a:prstGeom>
            <a:ln w="19050">
              <a:solidFill>
                <a:schemeClr val="accent5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/>
            <p:cNvCxnSpPr>
              <a:stCxn id="109" idx="2"/>
              <a:endCxn id="110" idx="0"/>
            </p:cNvCxnSpPr>
            <p:nvPr/>
          </p:nvCxnSpPr>
          <p:spPr>
            <a:xfrm flipH="1">
              <a:off x="4657208" y="2389726"/>
              <a:ext cx="932" cy="322337"/>
            </a:xfrm>
            <a:prstGeom prst="straightConnector1">
              <a:avLst/>
            </a:prstGeom>
            <a:ln w="19050">
              <a:solidFill>
                <a:schemeClr val="accent5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Rectangle 108"/>
            <p:cNvSpPr/>
            <p:nvPr/>
          </p:nvSpPr>
          <p:spPr>
            <a:xfrm>
              <a:off x="4170495" y="1848017"/>
              <a:ext cx="975289" cy="5417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Service Model</a:t>
              </a: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4169563" y="2712063"/>
              <a:ext cx="975289" cy="54170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Device Model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862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Horizontal Scaling</a:t>
            </a:r>
            <a:br>
              <a:rPr lang="en-US" sz="4000" dirty="0"/>
            </a:br>
            <a:r>
              <a:rPr lang="en-US" sz="2400" dirty="0"/>
              <a:t>NFVO LSA (Layered Service Architecture)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1600" y="1681566"/>
            <a:ext cx="7022229" cy="4796726"/>
          </a:xfrm>
        </p:spPr>
        <p:txBody>
          <a:bodyPr/>
          <a:lstStyle/>
          <a:p>
            <a:r>
              <a:rPr lang="en-US" sz="2800" dirty="0"/>
              <a:t>The top node only sees a small number of devices (RFS nodes).</a:t>
            </a:r>
          </a:p>
          <a:p>
            <a:r>
              <a:rPr lang="en-US" sz="2800" dirty="0"/>
              <a:t>Total number of devices has no impact on performance of the top node.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32000" y="1620000"/>
            <a:ext cx="3909549" cy="4374052"/>
            <a:chOff x="8005347" y="1663613"/>
            <a:chExt cx="3909549" cy="4374052"/>
          </a:xfrm>
        </p:grpSpPr>
        <p:cxnSp>
          <p:nvCxnSpPr>
            <p:cNvPr id="65" name="Straight Arrow Connector 64"/>
            <p:cNvCxnSpPr/>
            <p:nvPr/>
          </p:nvCxnSpPr>
          <p:spPr>
            <a:xfrm flipH="1">
              <a:off x="9189040" y="3015055"/>
              <a:ext cx="862298" cy="1281382"/>
            </a:xfrm>
            <a:prstGeom prst="straightConnector1">
              <a:avLst/>
            </a:prstGeom>
            <a:ln w="38100">
              <a:solidFill>
                <a:srgbClr val="57B6E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9991227" y="3047533"/>
              <a:ext cx="1095782" cy="1246523"/>
            </a:xfrm>
            <a:prstGeom prst="straightConnector1">
              <a:avLst/>
            </a:prstGeom>
            <a:ln w="38100">
              <a:solidFill>
                <a:srgbClr val="57B6E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7" name="Picture 2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9442796" y="1909024"/>
              <a:ext cx="1093479" cy="1260000"/>
            </a:xfrm>
            <a:prstGeom prst="rect">
              <a:avLst/>
            </a:prstGeom>
            <a:noFill/>
          </p:spPr>
        </p:pic>
        <p:pic>
          <p:nvPicPr>
            <p:cNvPr id="68" name="Picture 2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8669823" y="4206775"/>
              <a:ext cx="1093479" cy="1260000"/>
            </a:xfrm>
            <a:prstGeom prst="rect">
              <a:avLst/>
            </a:prstGeom>
            <a:noFill/>
          </p:spPr>
        </p:pic>
        <p:sp>
          <p:nvSpPr>
            <p:cNvPr id="69" name="TextBox 68"/>
            <p:cNvSpPr txBox="1"/>
            <p:nvPr/>
          </p:nvSpPr>
          <p:spPr>
            <a:xfrm>
              <a:off x="9793607" y="1663613"/>
              <a:ext cx="13172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Top Node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8233677" y="5514445"/>
              <a:ext cx="14943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latin typeface="+mj-lt"/>
                </a:rPr>
                <a:t>Device Node</a:t>
              </a:r>
            </a:p>
            <a:p>
              <a:pPr algn="ctr"/>
              <a:r>
                <a:rPr lang="en-US" sz="1200" dirty="0">
                  <a:latin typeface="+mj-lt"/>
                </a:rPr>
                <a:t>20k devices</a:t>
              </a:r>
            </a:p>
          </p:txBody>
        </p:sp>
        <p:pic>
          <p:nvPicPr>
            <p:cNvPr id="71" name="Picture 2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10564372" y="4206774"/>
              <a:ext cx="1093479" cy="1260000"/>
            </a:xfrm>
            <a:prstGeom prst="rect">
              <a:avLst/>
            </a:prstGeom>
            <a:noFill/>
          </p:spPr>
        </p:pic>
        <p:sp>
          <p:nvSpPr>
            <p:cNvPr id="72" name="TextBox 71"/>
            <p:cNvSpPr txBox="1"/>
            <p:nvPr/>
          </p:nvSpPr>
          <p:spPr>
            <a:xfrm>
              <a:off x="10100904" y="5494889"/>
              <a:ext cx="14943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latin typeface="+mj-lt"/>
                </a:rPr>
                <a:t>Device Node</a:t>
              </a:r>
            </a:p>
            <a:p>
              <a:pPr algn="ctr"/>
              <a:r>
                <a:rPr lang="en-US" sz="1200" dirty="0">
                  <a:latin typeface="+mj-lt"/>
                </a:rPr>
                <a:t>20k devices</a:t>
              </a: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0513550" y="3332748"/>
              <a:ext cx="140134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+mj-lt"/>
                </a:rPr>
                <a:t>Dispatching</a:t>
              </a: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8005347" y="4103462"/>
              <a:ext cx="975289" cy="5417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RFS Model</a:t>
              </a: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8005347" y="4962010"/>
              <a:ext cx="975289" cy="54170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Device Model</a:t>
              </a: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9880229" y="4954339"/>
              <a:ext cx="975289" cy="54170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Device Model</a:t>
              </a:r>
            </a:p>
          </p:txBody>
        </p:sp>
        <p:cxnSp>
          <p:nvCxnSpPr>
            <p:cNvPr id="77" name="Straight Arrow Connector 76"/>
            <p:cNvCxnSpPr>
              <a:stCxn id="84" idx="2"/>
              <a:endCxn id="74" idx="0"/>
            </p:cNvCxnSpPr>
            <p:nvPr/>
          </p:nvCxnSpPr>
          <p:spPr>
            <a:xfrm flipH="1">
              <a:off x="8492992" y="3213285"/>
              <a:ext cx="760402" cy="890177"/>
            </a:xfrm>
            <a:prstGeom prst="straightConnector1">
              <a:avLst/>
            </a:prstGeom>
            <a:ln w="19050">
              <a:solidFill>
                <a:schemeClr val="accent5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>
              <a:stCxn id="74" idx="2"/>
              <a:endCxn id="75" idx="0"/>
            </p:cNvCxnSpPr>
            <p:nvPr/>
          </p:nvCxnSpPr>
          <p:spPr>
            <a:xfrm>
              <a:off x="8492992" y="4645171"/>
              <a:ext cx="0" cy="316839"/>
            </a:xfrm>
            <a:prstGeom prst="straightConnector1">
              <a:avLst/>
            </a:prstGeom>
            <a:ln w="19050">
              <a:solidFill>
                <a:schemeClr val="accent5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>
              <a:stCxn id="80" idx="2"/>
              <a:endCxn id="76" idx="0"/>
            </p:cNvCxnSpPr>
            <p:nvPr/>
          </p:nvCxnSpPr>
          <p:spPr>
            <a:xfrm>
              <a:off x="10367872" y="4650734"/>
              <a:ext cx="2" cy="303605"/>
            </a:xfrm>
            <a:prstGeom prst="straightConnector1">
              <a:avLst/>
            </a:prstGeom>
            <a:ln w="19050">
              <a:solidFill>
                <a:schemeClr val="accent5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Rectangle 79"/>
            <p:cNvSpPr/>
            <p:nvPr/>
          </p:nvSpPr>
          <p:spPr>
            <a:xfrm>
              <a:off x="9880227" y="4109025"/>
              <a:ext cx="975289" cy="5417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RFS Model</a:t>
              </a:r>
            </a:p>
          </p:txBody>
        </p:sp>
        <p:cxnSp>
          <p:nvCxnSpPr>
            <p:cNvPr id="81" name="Straight Arrow Connector 80"/>
            <p:cNvCxnSpPr>
              <a:stCxn id="84" idx="2"/>
              <a:endCxn id="80" idx="0"/>
            </p:cNvCxnSpPr>
            <p:nvPr/>
          </p:nvCxnSpPr>
          <p:spPr>
            <a:xfrm>
              <a:off x="9253394" y="3213285"/>
              <a:ext cx="1114478" cy="895740"/>
            </a:xfrm>
            <a:prstGeom prst="straightConnector1">
              <a:avLst/>
            </a:prstGeom>
            <a:ln w="19050">
              <a:solidFill>
                <a:schemeClr val="accent5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>
              <a:stCxn id="83" idx="2"/>
              <a:endCxn id="84" idx="0"/>
            </p:cNvCxnSpPr>
            <p:nvPr/>
          </p:nvCxnSpPr>
          <p:spPr>
            <a:xfrm flipH="1">
              <a:off x="9253394" y="2349239"/>
              <a:ext cx="932" cy="322337"/>
            </a:xfrm>
            <a:prstGeom prst="straightConnector1">
              <a:avLst/>
            </a:prstGeom>
            <a:ln w="19050">
              <a:solidFill>
                <a:schemeClr val="accent5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Rectangle 82"/>
            <p:cNvSpPr/>
            <p:nvPr/>
          </p:nvSpPr>
          <p:spPr>
            <a:xfrm>
              <a:off x="8766681" y="1807530"/>
              <a:ext cx="975289" cy="5417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l-SI" sz="1200" smtClean="0"/>
                <a:t>CFS</a:t>
              </a:r>
              <a:r>
                <a:rPr lang="en-US" sz="1200" smtClean="0"/>
                <a:t> </a:t>
              </a:r>
              <a:r>
                <a:rPr lang="en-US" sz="1200" dirty="0"/>
                <a:t>Model</a:t>
              </a: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8765749" y="2671576"/>
              <a:ext cx="975289" cy="5417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RFS NED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202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LSA Design Guidelines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132" y="1681566"/>
            <a:ext cx="11377067" cy="4796726"/>
          </a:xfrm>
        </p:spPr>
        <p:txBody>
          <a:bodyPr>
            <a:normAutofit/>
          </a:bodyPr>
          <a:lstStyle/>
          <a:p>
            <a:r>
              <a:rPr lang="en-US" sz="2800" dirty="0"/>
              <a:t>Use LSA for virtually limitless scalability.</a:t>
            </a:r>
          </a:p>
          <a:p>
            <a:r>
              <a:rPr lang="en-US" sz="2800" dirty="0"/>
              <a:t>Make your top-level service model agnostic to device, platform, interface, and technology.</a:t>
            </a:r>
          </a:p>
          <a:p>
            <a:r>
              <a:rPr lang="en-US" sz="2800" dirty="0"/>
              <a:t>Devise the simplest dispatch method possible or at least one that is easy to maintain.</a:t>
            </a:r>
          </a:p>
          <a:p>
            <a:r>
              <a:rPr lang="en-US" sz="2800" dirty="0"/>
              <a:t>Implement integration with external systems at the top layer.</a:t>
            </a:r>
          </a:p>
          <a:p>
            <a:r>
              <a:rPr lang="en-US" sz="2800" dirty="0"/>
              <a:t>Implement resource allocation at the appropriate layer.</a:t>
            </a:r>
          </a:p>
          <a:p>
            <a:r>
              <a:rPr lang="en-US" sz="2800" dirty="0"/>
              <a:t>Use LSA-ready design today even if you run just one node.</a:t>
            </a:r>
          </a:p>
        </p:txBody>
      </p:sp>
    </p:spTree>
    <p:extLst>
      <p:ext uri="{BB962C8B-B14F-4D97-AF65-F5344CB8AC3E}">
        <p14:creationId xmlns:p14="http://schemas.microsoft.com/office/powerpoint/2010/main" val="176927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5600" y="3395359"/>
            <a:ext cx="9027885" cy="1267615"/>
          </a:xfrm>
          <a:prstGeom prst="rect">
            <a:avLst/>
          </a:prstGeom>
          <a:solidFill>
            <a:srgbClr val="2F366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Q&amp;A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4745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 and Orchestration Challenges</a:t>
            </a:r>
            <a:br>
              <a:rPr lang="en-US" dirty="0"/>
            </a:br>
            <a:r>
              <a:rPr lang="en-US" sz="2400" dirty="0"/>
              <a:t>in Complex and Dynamic Environment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385847" y="1681566"/>
            <a:ext cx="9315085" cy="3792477"/>
          </a:xfrm>
        </p:spPr>
        <p:txBody>
          <a:bodyPr anchor="ctr" anchorCtr="0">
            <a:normAutofit/>
          </a:bodyPr>
          <a:lstStyle/>
          <a:p>
            <a:r>
              <a:rPr lang="en-US" sz="4000" dirty="0" smtClean="0"/>
              <a:t>Long-Lived </a:t>
            </a:r>
            <a:r>
              <a:rPr lang="en-US" sz="4000" dirty="0"/>
              <a:t>Transaction</a:t>
            </a:r>
          </a:p>
          <a:p>
            <a:r>
              <a:rPr lang="en-US" sz="4000" dirty="0"/>
              <a:t>Scalability and </a:t>
            </a:r>
            <a:r>
              <a:rPr lang="en-US" sz="4000" dirty="0" smtClean="0"/>
              <a:t>Performance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2251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Network-Wide Transaction in Complex and Dynamic Environment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Network-Wide Transaction</a:t>
            </a:r>
            <a:br>
              <a:rPr lang="en-US" dirty="0"/>
            </a:br>
            <a:endParaRPr lang="en-US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1645606" y="2025142"/>
            <a:ext cx="8536913" cy="3439909"/>
            <a:chOff x="1645606" y="2025142"/>
            <a:chExt cx="8536913" cy="3439909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8413996" y="5153856"/>
              <a:ext cx="318865" cy="0"/>
            </a:xfrm>
            <a:prstGeom prst="line">
              <a:avLst/>
            </a:prstGeom>
            <a:ln w="57150">
              <a:solidFill>
                <a:schemeClr val="tx1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2388291" y="3620810"/>
              <a:ext cx="7672387" cy="290456"/>
            </a:xfrm>
            <a:prstGeom prst="rect">
              <a:avLst/>
            </a:prstGeom>
            <a:solidFill>
              <a:schemeClr val="accent5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>
                  <a:solidFill>
                    <a:schemeClr val="bg1"/>
                  </a:solidFill>
                </a:rPr>
                <a:t>NETCONF</a:t>
              </a:r>
            </a:p>
          </p:txBody>
        </p:sp>
        <p:pic>
          <p:nvPicPr>
            <p:cNvPr id="4" name="Picture 62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2347627" y="4780110"/>
              <a:ext cx="1027412" cy="684941"/>
            </a:xfrm>
            <a:prstGeom prst="rect">
              <a:avLst/>
            </a:prstGeom>
            <a:noFill/>
          </p:spPr>
        </p:pic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4">
              <a:grayscl/>
            </a:blip>
            <a:stretch>
              <a:fillRect/>
            </a:stretch>
          </p:blipFill>
          <p:spPr bwMode="auto">
            <a:xfrm>
              <a:off x="2205120" y="4640401"/>
              <a:ext cx="702001" cy="468000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1645606" y="4424896"/>
              <a:ext cx="11416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+mn-lt"/>
                </a:rPr>
                <a:t>Candidate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198180" y="4424896"/>
              <a:ext cx="11416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+mn-lt"/>
                </a:rPr>
                <a:t>Candidate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750755" y="4424896"/>
              <a:ext cx="11416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+mn-lt"/>
                </a:rPr>
                <a:t>Candidate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01094" y="4428854"/>
              <a:ext cx="11416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+mn-lt"/>
                </a:rPr>
                <a:t>Candidate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410881" y="4424896"/>
              <a:ext cx="11416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+mn-lt"/>
                </a:rPr>
                <a:t>Candidate</a:t>
              </a:r>
            </a:p>
          </p:txBody>
        </p:sp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5"/>
            <a:stretch>
              <a:fillRect/>
            </a:stretch>
          </p:blipFill>
          <p:spPr bwMode="auto">
            <a:xfrm>
              <a:off x="5611992" y="2025142"/>
              <a:ext cx="764250" cy="880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Freeform 21"/>
            <p:cNvSpPr/>
            <p:nvPr/>
          </p:nvSpPr>
          <p:spPr>
            <a:xfrm>
              <a:off x="2861348" y="2702897"/>
              <a:ext cx="2320413" cy="2104103"/>
            </a:xfrm>
            <a:custGeom>
              <a:avLst/>
              <a:gdLst>
                <a:gd name="connsiteX0" fmla="*/ 2320413 w 2320413"/>
                <a:gd name="connsiteY0" fmla="*/ 0 h 2153265"/>
                <a:gd name="connsiteX1" fmla="*/ 0 w 2320413"/>
                <a:gd name="connsiteY1" fmla="*/ 1111045 h 2153265"/>
                <a:gd name="connsiteX2" fmla="*/ 19665 w 2320413"/>
                <a:gd name="connsiteY2" fmla="*/ 2153265 h 2153265"/>
                <a:gd name="connsiteX3" fmla="*/ 294968 w 2320413"/>
                <a:gd name="connsiteY3" fmla="*/ 1887794 h 2153265"/>
                <a:gd name="connsiteX0" fmla="*/ 2320413 w 2320413"/>
                <a:gd name="connsiteY0" fmla="*/ 0 h 2153265"/>
                <a:gd name="connsiteX1" fmla="*/ 0 w 2320413"/>
                <a:gd name="connsiteY1" fmla="*/ 1111045 h 2153265"/>
                <a:gd name="connsiteX2" fmla="*/ 19665 w 2320413"/>
                <a:gd name="connsiteY2" fmla="*/ 2153265 h 2153265"/>
                <a:gd name="connsiteX0" fmla="*/ 2320413 w 2320413"/>
                <a:gd name="connsiteY0" fmla="*/ 0 h 2104103"/>
                <a:gd name="connsiteX1" fmla="*/ 0 w 2320413"/>
                <a:gd name="connsiteY1" fmla="*/ 1111045 h 2104103"/>
                <a:gd name="connsiteX2" fmla="*/ 1 w 2320413"/>
                <a:gd name="connsiteY2" fmla="*/ 2104103 h 2104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20413" h="2104103">
                  <a:moveTo>
                    <a:pt x="2320413" y="0"/>
                  </a:moveTo>
                  <a:lnTo>
                    <a:pt x="0" y="1111045"/>
                  </a:lnTo>
                  <a:cubicBezTo>
                    <a:pt x="0" y="1442064"/>
                    <a:pt x="1" y="1773084"/>
                    <a:pt x="1" y="2104103"/>
                  </a:cubicBezTo>
                </a:path>
              </a:pathLst>
            </a:custGeom>
            <a:noFill/>
            <a:ln>
              <a:solidFill>
                <a:srgbClr val="57B6E7"/>
              </a:solidFill>
              <a:tailEnd type="triangle"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4410530" y="2982312"/>
              <a:ext cx="1061884" cy="1824688"/>
            </a:xfrm>
            <a:custGeom>
              <a:avLst/>
              <a:gdLst>
                <a:gd name="connsiteX0" fmla="*/ 2320413 w 2320413"/>
                <a:gd name="connsiteY0" fmla="*/ 0 h 2153265"/>
                <a:gd name="connsiteX1" fmla="*/ 0 w 2320413"/>
                <a:gd name="connsiteY1" fmla="*/ 1111045 h 2153265"/>
                <a:gd name="connsiteX2" fmla="*/ 19665 w 2320413"/>
                <a:gd name="connsiteY2" fmla="*/ 2153265 h 2153265"/>
                <a:gd name="connsiteX3" fmla="*/ 294968 w 2320413"/>
                <a:gd name="connsiteY3" fmla="*/ 1887794 h 2153265"/>
                <a:gd name="connsiteX0" fmla="*/ 2320413 w 2320413"/>
                <a:gd name="connsiteY0" fmla="*/ 0 h 2153265"/>
                <a:gd name="connsiteX1" fmla="*/ 0 w 2320413"/>
                <a:gd name="connsiteY1" fmla="*/ 1111045 h 2153265"/>
                <a:gd name="connsiteX2" fmla="*/ 19665 w 2320413"/>
                <a:gd name="connsiteY2" fmla="*/ 2153265 h 2153265"/>
                <a:gd name="connsiteX0" fmla="*/ 2320413 w 2320413"/>
                <a:gd name="connsiteY0" fmla="*/ 0 h 2104103"/>
                <a:gd name="connsiteX1" fmla="*/ 0 w 2320413"/>
                <a:gd name="connsiteY1" fmla="*/ 1111045 h 2104103"/>
                <a:gd name="connsiteX2" fmla="*/ 1 w 2320413"/>
                <a:gd name="connsiteY2" fmla="*/ 2104103 h 2104103"/>
                <a:gd name="connsiteX0" fmla="*/ 1061884 w 1061884"/>
                <a:gd name="connsiteY0" fmla="*/ 0 h 1927123"/>
                <a:gd name="connsiteX1" fmla="*/ 0 w 1061884"/>
                <a:gd name="connsiteY1" fmla="*/ 934065 h 1927123"/>
                <a:gd name="connsiteX2" fmla="*/ 1 w 1061884"/>
                <a:gd name="connsiteY2" fmla="*/ 1927123 h 192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61884" h="1927123">
                  <a:moveTo>
                    <a:pt x="1061884" y="0"/>
                  </a:moveTo>
                  <a:lnTo>
                    <a:pt x="0" y="934065"/>
                  </a:lnTo>
                  <a:cubicBezTo>
                    <a:pt x="0" y="1265084"/>
                    <a:pt x="1" y="1596104"/>
                    <a:pt x="1" y="1927123"/>
                  </a:cubicBezTo>
                </a:path>
              </a:pathLst>
            </a:custGeom>
            <a:noFill/>
            <a:ln>
              <a:solidFill>
                <a:schemeClr val="accent1">
                  <a:shade val="95000"/>
                  <a:satMod val="105000"/>
                </a:schemeClr>
              </a:solidFill>
              <a:tailEnd type="triangle"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5902126" y="3096186"/>
              <a:ext cx="108155" cy="1710814"/>
            </a:xfrm>
            <a:custGeom>
              <a:avLst/>
              <a:gdLst>
                <a:gd name="connsiteX0" fmla="*/ 2320413 w 2320413"/>
                <a:gd name="connsiteY0" fmla="*/ 0 h 2153265"/>
                <a:gd name="connsiteX1" fmla="*/ 0 w 2320413"/>
                <a:gd name="connsiteY1" fmla="*/ 1111045 h 2153265"/>
                <a:gd name="connsiteX2" fmla="*/ 19665 w 2320413"/>
                <a:gd name="connsiteY2" fmla="*/ 2153265 h 2153265"/>
                <a:gd name="connsiteX3" fmla="*/ 294968 w 2320413"/>
                <a:gd name="connsiteY3" fmla="*/ 1887794 h 2153265"/>
                <a:gd name="connsiteX0" fmla="*/ 2320413 w 2320413"/>
                <a:gd name="connsiteY0" fmla="*/ 0 h 2153265"/>
                <a:gd name="connsiteX1" fmla="*/ 0 w 2320413"/>
                <a:gd name="connsiteY1" fmla="*/ 1111045 h 2153265"/>
                <a:gd name="connsiteX2" fmla="*/ 19665 w 2320413"/>
                <a:gd name="connsiteY2" fmla="*/ 2153265 h 2153265"/>
                <a:gd name="connsiteX0" fmla="*/ 2320413 w 2320413"/>
                <a:gd name="connsiteY0" fmla="*/ 0 h 2104103"/>
                <a:gd name="connsiteX1" fmla="*/ 0 w 2320413"/>
                <a:gd name="connsiteY1" fmla="*/ 1111045 h 2104103"/>
                <a:gd name="connsiteX2" fmla="*/ 1 w 2320413"/>
                <a:gd name="connsiteY2" fmla="*/ 2104103 h 2104103"/>
                <a:gd name="connsiteX0" fmla="*/ 1061884 w 1061884"/>
                <a:gd name="connsiteY0" fmla="*/ 0 h 1927123"/>
                <a:gd name="connsiteX1" fmla="*/ 0 w 1061884"/>
                <a:gd name="connsiteY1" fmla="*/ 934065 h 1927123"/>
                <a:gd name="connsiteX2" fmla="*/ 1 w 1061884"/>
                <a:gd name="connsiteY2" fmla="*/ 1927123 h 1927123"/>
                <a:gd name="connsiteX0" fmla="*/ 0 w 108155"/>
                <a:gd name="connsiteY0" fmla="*/ 0 h 1710814"/>
                <a:gd name="connsiteX1" fmla="*/ 108154 w 108155"/>
                <a:gd name="connsiteY1" fmla="*/ 717756 h 1710814"/>
                <a:gd name="connsiteX2" fmla="*/ 108155 w 108155"/>
                <a:gd name="connsiteY2" fmla="*/ 1710814 h 1710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155" h="1710814">
                  <a:moveTo>
                    <a:pt x="0" y="0"/>
                  </a:moveTo>
                  <a:lnTo>
                    <a:pt x="108154" y="717756"/>
                  </a:lnTo>
                  <a:cubicBezTo>
                    <a:pt x="108154" y="1048775"/>
                    <a:pt x="108155" y="1379795"/>
                    <a:pt x="108155" y="1710814"/>
                  </a:cubicBezTo>
                </a:path>
              </a:pathLst>
            </a:custGeom>
            <a:noFill/>
            <a:ln>
              <a:solidFill>
                <a:schemeClr val="accent1">
                  <a:shade val="95000"/>
                  <a:satMod val="105000"/>
                </a:schemeClr>
              </a:solidFill>
              <a:tailEnd type="triangle"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6414020" y="3096186"/>
              <a:ext cx="1111729" cy="1710814"/>
            </a:xfrm>
            <a:custGeom>
              <a:avLst/>
              <a:gdLst>
                <a:gd name="connsiteX0" fmla="*/ 2320413 w 2320413"/>
                <a:gd name="connsiteY0" fmla="*/ 0 h 2153265"/>
                <a:gd name="connsiteX1" fmla="*/ 0 w 2320413"/>
                <a:gd name="connsiteY1" fmla="*/ 1111045 h 2153265"/>
                <a:gd name="connsiteX2" fmla="*/ 19665 w 2320413"/>
                <a:gd name="connsiteY2" fmla="*/ 2153265 h 2153265"/>
                <a:gd name="connsiteX3" fmla="*/ 294968 w 2320413"/>
                <a:gd name="connsiteY3" fmla="*/ 1887794 h 2153265"/>
                <a:gd name="connsiteX0" fmla="*/ 2320413 w 2320413"/>
                <a:gd name="connsiteY0" fmla="*/ 0 h 2153265"/>
                <a:gd name="connsiteX1" fmla="*/ 0 w 2320413"/>
                <a:gd name="connsiteY1" fmla="*/ 1111045 h 2153265"/>
                <a:gd name="connsiteX2" fmla="*/ 19665 w 2320413"/>
                <a:gd name="connsiteY2" fmla="*/ 2153265 h 2153265"/>
                <a:gd name="connsiteX0" fmla="*/ 2320413 w 2320413"/>
                <a:gd name="connsiteY0" fmla="*/ 0 h 2104103"/>
                <a:gd name="connsiteX1" fmla="*/ 0 w 2320413"/>
                <a:gd name="connsiteY1" fmla="*/ 1111045 h 2104103"/>
                <a:gd name="connsiteX2" fmla="*/ 1 w 2320413"/>
                <a:gd name="connsiteY2" fmla="*/ 2104103 h 2104103"/>
                <a:gd name="connsiteX0" fmla="*/ 1061884 w 1061884"/>
                <a:gd name="connsiteY0" fmla="*/ 0 h 1927123"/>
                <a:gd name="connsiteX1" fmla="*/ 0 w 1061884"/>
                <a:gd name="connsiteY1" fmla="*/ 934065 h 1927123"/>
                <a:gd name="connsiteX2" fmla="*/ 1 w 1061884"/>
                <a:gd name="connsiteY2" fmla="*/ 1927123 h 1927123"/>
                <a:gd name="connsiteX0" fmla="*/ 0 w 108155"/>
                <a:gd name="connsiteY0" fmla="*/ 0 h 1710814"/>
                <a:gd name="connsiteX1" fmla="*/ 108154 w 108155"/>
                <a:gd name="connsiteY1" fmla="*/ 717756 h 1710814"/>
                <a:gd name="connsiteX2" fmla="*/ 108155 w 108155"/>
                <a:gd name="connsiteY2" fmla="*/ 1710814 h 1710814"/>
                <a:gd name="connsiteX0" fmla="*/ 0 w 1081549"/>
                <a:gd name="connsiteY0" fmla="*/ 0 h 1740311"/>
                <a:gd name="connsiteX1" fmla="*/ 1081548 w 1081549"/>
                <a:gd name="connsiteY1" fmla="*/ 747253 h 1740311"/>
                <a:gd name="connsiteX2" fmla="*/ 1081549 w 1081549"/>
                <a:gd name="connsiteY2" fmla="*/ 1740311 h 174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1549" h="1740311">
                  <a:moveTo>
                    <a:pt x="0" y="0"/>
                  </a:moveTo>
                  <a:lnTo>
                    <a:pt x="1081548" y="747253"/>
                  </a:lnTo>
                  <a:cubicBezTo>
                    <a:pt x="1081548" y="1078272"/>
                    <a:pt x="1081549" y="1409292"/>
                    <a:pt x="1081549" y="1740311"/>
                  </a:cubicBezTo>
                </a:path>
              </a:pathLst>
            </a:custGeom>
            <a:noFill/>
            <a:ln>
              <a:solidFill>
                <a:schemeClr val="accent1">
                  <a:shade val="95000"/>
                  <a:satMod val="105000"/>
                </a:schemeClr>
              </a:solidFill>
              <a:tailEnd type="triangle"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6787299" y="2781554"/>
              <a:ext cx="2890684" cy="2025446"/>
            </a:xfrm>
            <a:custGeom>
              <a:avLst/>
              <a:gdLst>
                <a:gd name="connsiteX0" fmla="*/ 2320413 w 2320413"/>
                <a:gd name="connsiteY0" fmla="*/ 0 h 2153265"/>
                <a:gd name="connsiteX1" fmla="*/ 0 w 2320413"/>
                <a:gd name="connsiteY1" fmla="*/ 1111045 h 2153265"/>
                <a:gd name="connsiteX2" fmla="*/ 19665 w 2320413"/>
                <a:gd name="connsiteY2" fmla="*/ 2153265 h 2153265"/>
                <a:gd name="connsiteX3" fmla="*/ 294968 w 2320413"/>
                <a:gd name="connsiteY3" fmla="*/ 1887794 h 2153265"/>
                <a:gd name="connsiteX0" fmla="*/ 2320413 w 2320413"/>
                <a:gd name="connsiteY0" fmla="*/ 0 h 2153265"/>
                <a:gd name="connsiteX1" fmla="*/ 0 w 2320413"/>
                <a:gd name="connsiteY1" fmla="*/ 1111045 h 2153265"/>
                <a:gd name="connsiteX2" fmla="*/ 19665 w 2320413"/>
                <a:gd name="connsiteY2" fmla="*/ 2153265 h 2153265"/>
                <a:gd name="connsiteX0" fmla="*/ 2320413 w 2320413"/>
                <a:gd name="connsiteY0" fmla="*/ 0 h 2104103"/>
                <a:gd name="connsiteX1" fmla="*/ 0 w 2320413"/>
                <a:gd name="connsiteY1" fmla="*/ 1111045 h 2104103"/>
                <a:gd name="connsiteX2" fmla="*/ 1 w 2320413"/>
                <a:gd name="connsiteY2" fmla="*/ 2104103 h 2104103"/>
                <a:gd name="connsiteX0" fmla="*/ 1061884 w 1061884"/>
                <a:gd name="connsiteY0" fmla="*/ 0 h 1927123"/>
                <a:gd name="connsiteX1" fmla="*/ 0 w 1061884"/>
                <a:gd name="connsiteY1" fmla="*/ 934065 h 1927123"/>
                <a:gd name="connsiteX2" fmla="*/ 1 w 1061884"/>
                <a:gd name="connsiteY2" fmla="*/ 1927123 h 1927123"/>
                <a:gd name="connsiteX0" fmla="*/ 0 w 108155"/>
                <a:gd name="connsiteY0" fmla="*/ 0 h 1710814"/>
                <a:gd name="connsiteX1" fmla="*/ 108154 w 108155"/>
                <a:gd name="connsiteY1" fmla="*/ 717756 h 1710814"/>
                <a:gd name="connsiteX2" fmla="*/ 108155 w 108155"/>
                <a:gd name="connsiteY2" fmla="*/ 1710814 h 1710814"/>
                <a:gd name="connsiteX0" fmla="*/ 0 w 1081549"/>
                <a:gd name="connsiteY0" fmla="*/ 0 h 1740311"/>
                <a:gd name="connsiteX1" fmla="*/ 1081548 w 1081549"/>
                <a:gd name="connsiteY1" fmla="*/ 747253 h 1740311"/>
                <a:gd name="connsiteX2" fmla="*/ 1081549 w 1081549"/>
                <a:gd name="connsiteY2" fmla="*/ 1740311 h 1740311"/>
                <a:gd name="connsiteX0" fmla="*/ 0 w 2890684"/>
                <a:gd name="connsiteY0" fmla="*/ 0 h 2025446"/>
                <a:gd name="connsiteX1" fmla="*/ 2890683 w 2890684"/>
                <a:gd name="connsiteY1" fmla="*/ 1032388 h 2025446"/>
                <a:gd name="connsiteX2" fmla="*/ 2890684 w 2890684"/>
                <a:gd name="connsiteY2" fmla="*/ 2025446 h 2025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90684" h="2025446">
                  <a:moveTo>
                    <a:pt x="0" y="0"/>
                  </a:moveTo>
                  <a:lnTo>
                    <a:pt x="2890683" y="1032388"/>
                  </a:lnTo>
                  <a:cubicBezTo>
                    <a:pt x="2890683" y="1363407"/>
                    <a:pt x="2890684" y="1694427"/>
                    <a:pt x="2890684" y="2025446"/>
                  </a:cubicBezTo>
                </a:path>
              </a:pathLst>
            </a:custGeom>
            <a:noFill/>
            <a:ln>
              <a:solidFill>
                <a:schemeClr val="accent1">
                  <a:shade val="95000"/>
                  <a:satMod val="105000"/>
                </a:schemeClr>
              </a:solidFill>
              <a:tailEnd type="triangle"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7" name="Picture 26"/>
            <p:cNvPicPr>
              <a:picLocks noChangeAspect="1" noChangeArrowheads="1"/>
            </p:cNvPicPr>
            <p:nvPr/>
          </p:nvPicPr>
          <p:blipFill>
            <a:blip r:embed="rId4">
              <a:grayscl/>
            </a:blip>
            <a:stretch>
              <a:fillRect/>
            </a:stretch>
          </p:blipFill>
          <p:spPr bwMode="auto">
            <a:xfrm>
              <a:off x="4918953" y="2374603"/>
              <a:ext cx="702001" cy="468000"/>
            </a:xfrm>
            <a:prstGeom prst="rect">
              <a:avLst/>
            </a:prstGeom>
            <a:noFill/>
          </p:spPr>
        </p:pic>
        <p:pic>
          <p:nvPicPr>
            <p:cNvPr id="28" name="Picture 27"/>
            <p:cNvPicPr>
              <a:picLocks noChangeAspect="1" noChangeArrowheads="1"/>
            </p:cNvPicPr>
            <p:nvPr/>
          </p:nvPicPr>
          <p:blipFill>
            <a:blip r:embed="rId4">
              <a:grayscl/>
            </a:blip>
            <a:stretch>
              <a:fillRect/>
            </a:stretch>
          </p:blipFill>
          <p:spPr bwMode="auto">
            <a:xfrm>
              <a:off x="5171344" y="2704439"/>
              <a:ext cx="702001" cy="468000"/>
            </a:xfrm>
            <a:prstGeom prst="rect">
              <a:avLst/>
            </a:prstGeom>
            <a:noFill/>
          </p:spPr>
        </p:pic>
        <p:pic>
          <p:nvPicPr>
            <p:cNvPr id="29" name="Picture 28"/>
            <p:cNvPicPr>
              <a:picLocks noChangeAspect="1" noChangeArrowheads="1"/>
            </p:cNvPicPr>
            <p:nvPr/>
          </p:nvPicPr>
          <p:blipFill>
            <a:blip r:embed="rId4">
              <a:grayscl/>
            </a:blip>
            <a:stretch>
              <a:fillRect/>
            </a:stretch>
          </p:blipFill>
          <p:spPr bwMode="auto">
            <a:xfrm>
              <a:off x="5563692" y="2890192"/>
              <a:ext cx="702001" cy="468000"/>
            </a:xfrm>
            <a:prstGeom prst="rect">
              <a:avLst/>
            </a:prstGeom>
            <a:noFill/>
          </p:spPr>
        </p:pic>
        <p:pic>
          <p:nvPicPr>
            <p:cNvPr id="30" name="Picture 29"/>
            <p:cNvPicPr>
              <a:picLocks noChangeAspect="1" noChangeArrowheads="1"/>
            </p:cNvPicPr>
            <p:nvPr/>
          </p:nvPicPr>
          <p:blipFill>
            <a:blip r:embed="rId4">
              <a:grayscl/>
            </a:blip>
            <a:stretch>
              <a:fillRect/>
            </a:stretch>
          </p:blipFill>
          <p:spPr bwMode="auto">
            <a:xfrm>
              <a:off x="6063140" y="2834834"/>
              <a:ext cx="702001" cy="468000"/>
            </a:xfrm>
            <a:prstGeom prst="rect">
              <a:avLst/>
            </a:prstGeom>
            <a:noFill/>
          </p:spPr>
        </p:pic>
        <p:pic>
          <p:nvPicPr>
            <p:cNvPr id="31" name="Picture 30"/>
            <p:cNvPicPr>
              <a:picLocks noChangeAspect="1" noChangeArrowheads="1"/>
            </p:cNvPicPr>
            <p:nvPr/>
          </p:nvPicPr>
          <p:blipFill>
            <a:blip r:embed="rId4">
              <a:grayscl/>
            </a:blip>
            <a:stretch>
              <a:fillRect/>
            </a:stretch>
          </p:blipFill>
          <p:spPr bwMode="auto">
            <a:xfrm>
              <a:off x="6353504" y="2500740"/>
              <a:ext cx="702001" cy="468000"/>
            </a:xfrm>
            <a:prstGeom prst="rect">
              <a:avLst/>
            </a:prstGeom>
            <a:noFill/>
          </p:spPr>
        </p:pic>
        <p:pic>
          <p:nvPicPr>
            <p:cNvPr id="35" name="Picture 62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9155107" y="4780110"/>
              <a:ext cx="1027412" cy="684941"/>
            </a:xfrm>
            <a:prstGeom prst="rect">
              <a:avLst/>
            </a:prstGeom>
            <a:noFill/>
          </p:spPr>
        </p:pic>
        <p:pic>
          <p:nvPicPr>
            <p:cNvPr id="36" name="Picture 35"/>
            <p:cNvPicPr>
              <a:picLocks noChangeAspect="1" noChangeArrowheads="1"/>
            </p:cNvPicPr>
            <p:nvPr/>
          </p:nvPicPr>
          <p:blipFill>
            <a:blip r:embed="rId4">
              <a:grayscl/>
            </a:blip>
            <a:stretch>
              <a:fillRect/>
            </a:stretch>
          </p:blipFill>
          <p:spPr bwMode="auto">
            <a:xfrm>
              <a:off x="9012600" y="4640401"/>
              <a:ext cx="702001" cy="468000"/>
            </a:xfrm>
            <a:prstGeom prst="rect">
              <a:avLst/>
            </a:prstGeom>
            <a:noFill/>
          </p:spPr>
        </p:pic>
        <p:pic>
          <p:nvPicPr>
            <p:cNvPr id="38" name="Picture 62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6995122" y="4780110"/>
              <a:ext cx="1027412" cy="684941"/>
            </a:xfrm>
            <a:prstGeom prst="rect">
              <a:avLst/>
            </a:prstGeom>
            <a:noFill/>
          </p:spPr>
        </p:pic>
        <p:pic>
          <p:nvPicPr>
            <p:cNvPr id="39" name="Picture 38"/>
            <p:cNvPicPr>
              <a:picLocks noChangeAspect="1" noChangeArrowheads="1"/>
            </p:cNvPicPr>
            <p:nvPr/>
          </p:nvPicPr>
          <p:blipFill>
            <a:blip r:embed="rId4">
              <a:grayscl/>
            </a:blip>
            <a:stretch>
              <a:fillRect/>
            </a:stretch>
          </p:blipFill>
          <p:spPr bwMode="auto">
            <a:xfrm>
              <a:off x="6852615" y="4640401"/>
              <a:ext cx="702001" cy="468000"/>
            </a:xfrm>
            <a:prstGeom prst="rect">
              <a:avLst/>
            </a:prstGeom>
            <a:noFill/>
          </p:spPr>
        </p:pic>
        <p:pic>
          <p:nvPicPr>
            <p:cNvPr id="41" name="Picture 62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5497297" y="4780110"/>
              <a:ext cx="1027412" cy="684941"/>
            </a:xfrm>
            <a:prstGeom prst="rect">
              <a:avLst/>
            </a:prstGeom>
            <a:noFill/>
          </p:spPr>
        </p:pic>
        <p:pic>
          <p:nvPicPr>
            <p:cNvPr id="42" name="Picture 41"/>
            <p:cNvPicPr>
              <a:picLocks noChangeAspect="1" noChangeArrowheads="1"/>
            </p:cNvPicPr>
            <p:nvPr/>
          </p:nvPicPr>
          <p:blipFill>
            <a:blip r:embed="rId4">
              <a:grayscl/>
            </a:blip>
            <a:stretch>
              <a:fillRect/>
            </a:stretch>
          </p:blipFill>
          <p:spPr bwMode="auto">
            <a:xfrm>
              <a:off x="5354790" y="4640401"/>
              <a:ext cx="702001" cy="468000"/>
            </a:xfrm>
            <a:prstGeom prst="rect">
              <a:avLst/>
            </a:prstGeom>
            <a:noFill/>
          </p:spPr>
        </p:pic>
        <p:pic>
          <p:nvPicPr>
            <p:cNvPr id="44" name="Picture 62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3883794" y="4780110"/>
              <a:ext cx="1027412" cy="684941"/>
            </a:xfrm>
            <a:prstGeom prst="rect">
              <a:avLst/>
            </a:prstGeom>
            <a:noFill/>
          </p:spPr>
        </p:pic>
        <p:pic>
          <p:nvPicPr>
            <p:cNvPr id="45" name="Picture 44"/>
            <p:cNvPicPr>
              <a:picLocks noChangeAspect="1" noChangeArrowheads="1"/>
            </p:cNvPicPr>
            <p:nvPr/>
          </p:nvPicPr>
          <p:blipFill>
            <a:blip r:embed="rId4">
              <a:grayscl/>
            </a:blip>
            <a:stretch>
              <a:fillRect/>
            </a:stretch>
          </p:blipFill>
          <p:spPr bwMode="auto">
            <a:xfrm>
              <a:off x="3741287" y="4640401"/>
              <a:ext cx="702001" cy="4680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35715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NFV Management and Orchestration</a:t>
            </a:r>
            <a:endParaRPr lang="en-US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193183" y="1034368"/>
            <a:ext cx="11938817" cy="5061225"/>
            <a:chOff x="193183" y="1034368"/>
            <a:chExt cx="11938817" cy="5061225"/>
          </a:xfrm>
        </p:grpSpPr>
        <p:sp>
          <p:nvSpPr>
            <p:cNvPr id="62" name="Rectangle 61"/>
            <p:cNvSpPr/>
            <p:nvPr/>
          </p:nvSpPr>
          <p:spPr>
            <a:xfrm>
              <a:off x="193183" y="5177253"/>
              <a:ext cx="11822806" cy="91834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193183" y="4163741"/>
              <a:ext cx="11822806" cy="101090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193183" y="3157690"/>
              <a:ext cx="11822806" cy="101090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193183" y="2152866"/>
              <a:ext cx="11835433" cy="101090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93183" y="1034368"/>
              <a:ext cx="11822806" cy="10560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9828000" y="1180975"/>
              <a:ext cx="2304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+mn-lt"/>
                </a:rPr>
                <a:t>Service, VNF, and Infrastructure Description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9828000" y="2335152"/>
              <a:ext cx="21676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+mn-lt"/>
                </a:rPr>
                <a:t>NFV Orchestrator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9828000" y="3339976"/>
              <a:ext cx="21550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+mn-lt"/>
                </a:rPr>
                <a:t>VNF</a:t>
              </a:r>
            </a:p>
            <a:p>
              <a:r>
                <a:rPr lang="en-US" dirty="0">
                  <a:latin typeface="+mn-lt"/>
                </a:rPr>
                <a:t>Manager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9828000" y="4207527"/>
              <a:ext cx="215506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+mn-lt"/>
                </a:rPr>
                <a:t>Virtual Infrastructure Managers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9828000" y="5313258"/>
              <a:ext cx="21550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+mn-lt"/>
                </a:rPr>
                <a:t>VNF</a:t>
              </a:r>
            </a:p>
            <a:p>
              <a:r>
                <a:rPr lang="en-US" dirty="0">
                  <a:latin typeface="+mn-lt"/>
                </a:rPr>
                <a:t>Library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530824" y="1523483"/>
              <a:ext cx="19864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5"/>
                  </a:solidFill>
                  <a:latin typeface="+mn-lt"/>
                </a:rPr>
                <a:t>Service Catalog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043166" y="1541853"/>
              <a:ext cx="6751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5"/>
                  </a:solidFill>
                  <a:latin typeface="+mn-lt"/>
                </a:rPr>
                <a:t>OSS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87374" y="2384873"/>
              <a:ext cx="26789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5"/>
                  </a:solidFill>
                  <a:latin typeface="+mn-lt"/>
                </a:rPr>
                <a:t>Services Orchestrator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060975" y="3483957"/>
              <a:ext cx="17508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5"/>
                  </a:solidFill>
                  <a:latin typeface="+mn-lt"/>
                </a:rPr>
                <a:t>VNF Manager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rot="10800000" flipV="1">
              <a:off x="656637" y="3957168"/>
              <a:ext cx="1065187" cy="287621"/>
            </a:xfrm>
            <a:prstGeom prst="bentConnector3">
              <a:avLst>
                <a:gd name="adj1" fmla="val 100299"/>
              </a:avLst>
            </a:prstGeom>
            <a:ln w="57150">
              <a:solidFill>
                <a:schemeClr val="bg1">
                  <a:lumMod val="50000"/>
                </a:schemeClr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or: Elbow 12"/>
            <p:cNvCxnSpPr/>
            <p:nvPr/>
          </p:nvCxnSpPr>
          <p:spPr>
            <a:xfrm rot="10800000" flipV="1">
              <a:off x="1819917" y="2813106"/>
              <a:ext cx="1991858" cy="461497"/>
            </a:xfrm>
            <a:prstGeom prst="bentConnector3">
              <a:avLst>
                <a:gd name="adj1" fmla="val 99972"/>
              </a:avLst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2105" y="5348357"/>
              <a:ext cx="924437" cy="616291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03098" y="5296308"/>
              <a:ext cx="915755" cy="680231"/>
            </a:xfrm>
            <a:prstGeom prst="rect">
              <a:avLst/>
            </a:prstGeom>
          </p:spPr>
        </p:pic>
        <p:pic>
          <p:nvPicPr>
            <p:cNvPr id="90" name="Picture 2"/>
            <p:cNvPicPr>
              <a:picLocks noChangeAspect="1" noChangeArrowheads="1"/>
            </p:cNvPicPr>
            <p:nvPr/>
          </p:nvPicPr>
          <p:blipFill>
            <a:blip r:embed="rId5"/>
            <a:stretch>
              <a:fillRect/>
            </a:stretch>
          </p:blipFill>
          <p:spPr bwMode="auto">
            <a:xfrm>
              <a:off x="6480425" y="5276423"/>
              <a:ext cx="624844" cy="720000"/>
            </a:xfrm>
            <a:prstGeom prst="rect">
              <a:avLst/>
            </a:prstGeom>
            <a:noFill/>
          </p:spPr>
        </p:pic>
        <p:sp>
          <p:nvSpPr>
            <p:cNvPr id="91" name="TextBox 90"/>
            <p:cNvSpPr txBox="1"/>
            <p:nvPr/>
          </p:nvSpPr>
          <p:spPr>
            <a:xfrm>
              <a:off x="7029862" y="5451757"/>
              <a:ext cx="2153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5"/>
                  </a:solidFill>
                  <a:latin typeface="+mn-lt"/>
                </a:rPr>
                <a:t>third-party  VNF</a:t>
              </a:r>
              <a:endParaRPr lang="en-US" dirty="0">
                <a:solidFill>
                  <a:schemeClr val="accent5"/>
                </a:solidFill>
                <a:latin typeface="+mn-lt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2956586" y="5451757"/>
              <a:ext cx="7665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chemeClr val="accent5"/>
                  </a:solidFill>
                  <a:latin typeface="+mn-lt"/>
                </a:rPr>
                <a:t>vFW</a:t>
              </a:r>
              <a:endParaRPr lang="en-US" dirty="0">
                <a:solidFill>
                  <a:schemeClr val="accent5"/>
                </a:solidFill>
                <a:latin typeface="+mn-lt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089941" y="5451757"/>
              <a:ext cx="9086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chemeClr val="accent5"/>
                  </a:solidFill>
                  <a:latin typeface="+mn-lt"/>
                </a:rPr>
                <a:t>vCPE</a:t>
              </a:r>
              <a:endParaRPr lang="en-US" dirty="0">
                <a:solidFill>
                  <a:schemeClr val="accent5"/>
                </a:solidFill>
                <a:latin typeface="+mn-lt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3791895" y="4636390"/>
              <a:ext cx="11192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5"/>
                  </a:solidFill>
                  <a:latin typeface="+mn-lt"/>
                </a:rPr>
                <a:t>VMware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119305" y="4670851"/>
              <a:ext cx="14478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5"/>
                  </a:solidFill>
                  <a:latin typeface="+mn-lt"/>
                </a:rPr>
                <a:t>OpenStack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7475246" y="4508234"/>
              <a:ext cx="19127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5"/>
                  </a:solidFill>
                  <a:latin typeface="+mn-lt"/>
                </a:rPr>
                <a:t>SDN Controller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4725852" y="3534824"/>
              <a:ext cx="23040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5"/>
                  </a:solidFill>
                  <a:latin typeface="+mn-lt"/>
                </a:rPr>
                <a:t>third-party  VNFM</a:t>
              </a:r>
              <a:endParaRPr lang="en-US" dirty="0">
                <a:solidFill>
                  <a:schemeClr val="accent5"/>
                </a:solidFill>
                <a:latin typeface="+mn-lt"/>
              </a:endParaRPr>
            </a:p>
          </p:txBody>
        </p:sp>
        <p:cxnSp>
          <p:nvCxnSpPr>
            <p:cNvPr id="103" name="Connector: Elbow 102"/>
            <p:cNvCxnSpPr/>
            <p:nvPr/>
          </p:nvCxnSpPr>
          <p:spPr>
            <a:xfrm>
              <a:off x="4202012" y="2518751"/>
              <a:ext cx="5358302" cy="3065280"/>
            </a:xfrm>
            <a:prstGeom prst="bentConnector3">
              <a:avLst>
                <a:gd name="adj1" fmla="val 100040"/>
              </a:avLst>
            </a:prstGeom>
            <a:ln w="57150">
              <a:solidFill>
                <a:schemeClr val="accent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or: Elbow 5"/>
            <p:cNvCxnSpPr/>
            <p:nvPr/>
          </p:nvCxnSpPr>
          <p:spPr>
            <a:xfrm>
              <a:off x="1299889" y="1907640"/>
              <a:ext cx="2320114" cy="355917"/>
            </a:xfrm>
            <a:prstGeom prst="bentConnector3">
              <a:avLst>
                <a:gd name="adj1" fmla="val 530"/>
              </a:avLst>
            </a:prstGeom>
            <a:ln w="57150">
              <a:solidFill>
                <a:schemeClr val="accent2"/>
              </a:solidFill>
              <a:tailEnd type="triangle"/>
            </a:ln>
            <a:effectLst>
              <a:outerShdw blurRad="40005" dist="20320" dir="5400000" algn="ctr" rotWithShape="0">
                <a:schemeClr val="tx1">
                  <a:alpha val="38000"/>
                </a:schemeClr>
              </a:outerShdw>
            </a:effectLst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6" name="Connector: Elbow 45"/>
            <p:cNvCxnSpPr/>
            <p:nvPr/>
          </p:nvCxnSpPr>
          <p:spPr>
            <a:xfrm rot="10800000" flipV="1">
              <a:off x="4202012" y="1894453"/>
              <a:ext cx="2638346" cy="356695"/>
            </a:xfrm>
            <a:prstGeom prst="bentConnector3">
              <a:avLst>
                <a:gd name="adj1" fmla="val 89"/>
              </a:avLst>
            </a:prstGeom>
            <a:ln w="57150">
              <a:solidFill>
                <a:schemeClr val="accent2"/>
              </a:solidFill>
              <a:tailEnd type="triangle"/>
            </a:ln>
            <a:effectLst>
              <a:outerShdw blurRad="40005" dist="20320" dir="5400000" algn="ctr" rotWithShape="0">
                <a:schemeClr val="tx1">
                  <a:alpha val="38000"/>
                </a:schemeClr>
              </a:outerShdw>
            </a:effectLst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grpSp>
          <p:nvGrpSpPr>
            <p:cNvPr id="35" name="Group 34"/>
            <p:cNvGrpSpPr/>
            <p:nvPr/>
          </p:nvGrpSpPr>
          <p:grpSpPr>
            <a:xfrm>
              <a:off x="354848" y="4192612"/>
              <a:ext cx="929644" cy="1024800"/>
              <a:chOff x="858801" y="4291903"/>
              <a:chExt cx="929644" cy="1024800"/>
            </a:xfrm>
          </p:grpSpPr>
          <p:pic>
            <p:nvPicPr>
              <p:cNvPr id="100" name="Picture 2"/>
              <p:cNvPicPr>
                <a:picLocks noChangeAspect="1" noChangeArrowheads="1"/>
              </p:cNvPicPr>
              <p:nvPr/>
            </p:nvPicPr>
            <p:blipFill>
              <a:blip r:embed="rId5"/>
              <a:stretch>
                <a:fillRect/>
              </a:stretch>
            </p:blipFill>
            <p:spPr bwMode="auto">
              <a:xfrm>
                <a:off x="858801" y="4291903"/>
                <a:ext cx="624844" cy="720000"/>
              </a:xfrm>
              <a:prstGeom prst="rect">
                <a:avLst/>
              </a:prstGeom>
              <a:noFill/>
            </p:spPr>
          </p:pic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>
              <a:blip r:embed="rId5"/>
              <a:stretch>
                <a:fillRect/>
              </a:stretch>
            </p:blipFill>
            <p:spPr bwMode="auto">
              <a:xfrm>
                <a:off x="1011201" y="4444303"/>
                <a:ext cx="624844" cy="720000"/>
              </a:xfrm>
              <a:prstGeom prst="rect">
                <a:avLst/>
              </a:prstGeom>
              <a:noFill/>
            </p:spPr>
          </p:pic>
          <p:pic>
            <p:nvPicPr>
              <p:cNvPr id="68" name="Picture 2"/>
              <p:cNvPicPr>
                <a:picLocks noChangeAspect="1" noChangeArrowheads="1"/>
              </p:cNvPicPr>
              <p:nvPr/>
            </p:nvPicPr>
            <p:blipFill>
              <a:blip r:embed="rId5"/>
              <a:stretch>
                <a:fillRect/>
              </a:stretch>
            </p:blipFill>
            <p:spPr bwMode="auto">
              <a:xfrm>
                <a:off x="1163601" y="4596703"/>
                <a:ext cx="624844" cy="720000"/>
              </a:xfrm>
              <a:prstGeom prst="rect">
                <a:avLst/>
              </a:prstGeom>
              <a:noFill/>
            </p:spPr>
          </p:pic>
        </p:grpSp>
        <p:grpSp>
          <p:nvGrpSpPr>
            <p:cNvPr id="69" name="Group 68"/>
            <p:cNvGrpSpPr/>
            <p:nvPr/>
          </p:nvGrpSpPr>
          <p:grpSpPr>
            <a:xfrm>
              <a:off x="3023676" y="4172845"/>
              <a:ext cx="929644" cy="1024800"/>
              <a:chOff x="858801" y="4291903"/>
              <a:chExt cx="929644" cy="1024800"/>
            </a:xfrm>
          </p:grpSpPr>
          <p:pic>
            <p:nvPicPr>
              <p:cNvPr id="70" name="Picture 2"/>
              <p:cNvPicPr>
                <a:picLocks noChangeAspect="1" noChangeArrowheads="1"/>
              </p:cNvPicPr>
              <p:nvPr/>
            </p:nvPicPr>
            <p:blipFill>
              <a:blip r:embed="rId5"/>
              <a:stretch>
                <a:fillRect/>
              </a:stretch>
            </p:blipFill>
            <p:spPr bwMode="auto">
              <a:xfrm>
                <a:off x="858801" y="4291903"/>
                <a:ext cx="624844" cy="720000"/>
              </a:xfrm>
              <a:prstGeom prst="rect">
                <a:avLst/>
              </a:prstGeom>
              <a:noFill/>
            </p:spPr>
          </p:pic>
          <p:pic>
            <p:nvPicPr>
              <p:cNvPr id="71" name="Picture 2"/>
              <p:cNvPicPr>
                <a:picLocks noChangeAspect="1" noChangeArrowheads="1"/>
              </p:cNvPicPr>
              <p:nvPr/>
            </p:nvPicPr>
            <p:blipFill>
              <a:blip r:embed="rId5"/>
              <a:stretch>
                <a:fillRect/>
              </a:stretch>
            </p:blipFill>
            <p:spPr bwMode="auto">
              <a:xfrm>
                <a:off x="1011201" y="4444303"/>
                <a:ext cx="624844" cy="720000"/>
              </a:xfrm>
              <a:prstGeom prst="rect">
                <a:avLst/>
              </a:prstGeom>
              <a:noFill/>
            </p:spPr>
          </p:pic>
          <p:pic>
            <p:nvPicPr>
              <p:cNvPr id="72" name="Picture 2"/>
              <p:cNvPicPr>
                <a:picLocks noChangeAspect="1" noChangeArrowheads="1"/>
              </p:cNvPicPr>
              <p:nvPr/>
            </p:nvPicPr>
            <p:blipFill>
              <a:blip r:embed="rId5"/>
              <a:stretch>
                <a:fillRect/>
              </a:stretch>
            </p:blipFill>
            <p:spPr bwMode="auto">
              <a:xfrm>
                <a:off x="1163601" y="4596703"/>
                <a:ext cx="624844" cy="720000"/>
              </a:xfrm>
              <a:prstGeom prst="rect">
                <a:avLst/>
              </a:prstGeom>
              <a:noFill/>
            </p:spPr>
          </p:pic>
        </p:grpSp>
        <p:cxnSp>
          <p:nvCxnSpPr>
            <p:cNvPr id="73" name="Straight Arrow Connector 10"/>
            <p:cNvCxnSpPr/>
            <p:nvPr/>
          </p:nvCxnSpPr>
          <p:spPr>
            <a:xfrm>
              <a:off x="2017233" y="3948112"/>
              <a:ext cx="1309341" cy="274738"/>
            </a:xfrm>
            <a:prstGeom prst="bentConnector3">
              <a:avLst>
                <a:gd name="adj1" fmla="val 99831"/>
              </a:avLst>
            </a:prstGeom>
            <a:ln w="57150">
              <a:solidFill>
                <a:schemeClr val="bg1">
                  <a:lumMod val="50000"/>
                </a:schemeClr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80" name="Picture 2"/>
            <p:cNvPicPr>
              <a:picLocks noChangeAspect="1" noChangeArrowheads="1"/>
            </p:cNvPicPr>
            <p:nvPr/>
          </p:nvPicPr>
          <p:blipFill>
            <a:blip r:embed="rId6"/>
            <a:stretch>
              <a:fillRect/>
            </a:stretch>
          </p:blipFill>
          <p:spPr bwMode="auto">
            <a:xfrm>
              <a:off x="887442" y="1233819"/>
              <a:ext cx="834381" cy="961445"/>
            </a:xfrm>
            <a:prstGeom prst="rect">
              <a:avLst/>
            </a:prstGeom>
            <a:noFill/>
          </p:spPr>
        </p:pic>
        <p:pic>
          <p:nvPicPr>
            <p:cNvPr id="81" name="Picture 2"/>
            <p:cNvPicPr>
              <a:picLocks noChangeAspect="1" noChangeArrowheads="1"/>
            </p:cNvPicPr>
            <p:nvPr/>
          </p:nvPicPr>
          <p:blipFill>
            <a:blip r:embed="rId6"/>
            <a:stretch>
              <a:fillRect/>
            </a:stretch>
          </p:blipFill>
          <p:spPr bwMode="auto">
            <a:xfrm>
              <a:off x="6404871" y="1221675"/>
              <a:ext cx="834381" cy="961445"/>
            </a:xfrm>
            <a:prstGeom prst="rect">
              <a:avLst/>
            </a:prstGeom>
            <a:noFill/>
          </p:spPr>
        </p:pic>
        <p:pic>
          <p:nvPicPr>
            <p:cNvPr id="82" name="Picture 2"/>
            <p:cNvPicPr>
              <a:picLocks noChangeAspect="1" noChangeArrowheads="1"/>
            </p:cNvPicPr>
            <p:nvPr/>
          </p:nvPicPr>
          <p:blipFill>
            <a:blip r:embed="rId6"/>
            <a:stretch>
              <a:fillRect/>
            </a:stretch>
          </p:blipFill>
          <p:spPr bwMode="auto">
            <a:xfrm>
              <a:off x="1421770" y="3212696"/>
              <a:ext cx="834381" cy="961445"/>
            </a:xfrm>
            <a:prstGeom prst="rect">
              <a:avLst/>
            </a:prstGeom>
            <a:noFill/>
          </p:spPr>
        </p:pic>
        <p:pic>
          <p:nvPicPr>
            <p:cNvPr id="83" name="Picture 2"/>
            <p:cNvPicPr>
              <a:picLocks noChangeAspect="1" noChangeArrowheads="1"/>
            </p:cNvPicPr>
            <p:nvPr/>
          </p:nvPicPr>
          <p:blipFill>
            <a:blip r:embed="rId6"/>
            <a:stretch>
              <a:fillRect/>
            </a:stretch>
          </p:blipFill>
          <p:spPr bwMode="auto">
            <a:xfrm>
              <a:off x="4070867" y="3216608"/>
              <a:ext cx="834381" cy="961445"/>
            </a:xfrm>
            <a:prstGeom prst="rect">
              <a:avLst/>
            </a:prstGeom>
            <a:noFill/>
          </p:spPr>
        </p:pic>
        <p:pic>
          <p:nvPicPr>
            <p:cNvPr id="84" name="Picture 2"/>
            <p:cNvPicPr>
              <a:picLocks noChangeAspect="1" noChangeArrowheads="1"/>
            </p:cNvPicPr>
            <p:nvPr/>
          </p:nvPicPr>
          <p:blipFill>
            <a:blip r:embed="rId6"/>
            <a:stretch>
              <a:fillRect/>
            </a:stretch>
          </p:blipFill>
          <p:spPr bwMode="auto">
            <a:xfrm>
              <a:off x="6816084" y="4215808"/>
              <a:ext cx="834381" cy="961445"/>
            </a:xfrm>
            <a:prstGeom prst="rect">
              <a:avLst/>
            </a:prstGeom>
            <a:noFill/>
          </p:spPr>
        </p:pic>
        <p:cxnSp>
          <p:nvCxnSpPr>
            <p:cNvPr id="104" name="Connector: Elbow 88"/>
            <p:cNvCxnSpPr/>
            <p:nvPr/>
          </p:nvCxnSpPr>
          <p:spPr>
            <a:xfrm>
              <a:off x="4089086" y="2801869"/>
              <a:ext cx="3127522" cy="1468274"/>
            </a:xfrm>
            <a:prstGeom prst="bentConnector3">
              <a:avLst>
                <a:gd name="adj1" fmla="val 99947"/>
              </a:avLst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6"/>
            <a:stretch>
              <a:fillRect/>
            </a:stretch>
          </p:blipFill>
          <p:spPr bwMode="auto">
            <a:xfrm>
              <a:off x="3498278" y="2070872"/>
              <a:ext cx="834381" cy="961445"/>
            </a:xfrm>
            <a:prstGeom prst="rect">
              <a:avLst/>
            </a:prstGeom>
            <a:noFill/>
          </p:spPr>
        </p:pic>
        <p:cxnSp>
          <p:nvCxnSpPr>
            <p:cNvPr id="89" name="Connector: Elbow 88"/>
            <p:cNvCxnSpPr/>
            <p:nvPr/>
          </p:nvCxnSpPr>
          <p:spPr>
            <a:xfrm>
              <a:off x="4467461" y="2813107"/>
              <a:ext cx="0" cy="465609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0" name="Picture 12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48656" y="5333625"/>
              <a:ext cx="924437" cy="616291"/>
            </a:xfrm>
            <a:prstGeom prst="rect">
              <a:avLst/>
            </a:prstGeom>
          </p:spPr>
        </p:pic>
        <p:sp>
          <p:nvSpPr>
            <p:cNvPr id="131" name="TextBox 130"/>
            <p:cNvSpPr txBox="1"/>
            <p:nvPr/>
          </p:nvSpPr>
          <p:spPr>
            <a:xfrm>
              <a:off x="4606492" y="5437025"/>
              <a:ext cx="5676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chemeClr val="accent5"/>
                  </a:solidFill>
                  <a:latin typeface="+mn-lt"/>
                </a:rPr>
                <a:t>vR</a:t>
              </a:r>
              <a:endParaRPr lang="en-US" dirty="0">
                <a:solidFill>
                  <a:schemeClr val="accent5"/>
                </a:solidFill>
                <a:latin typeface="+mn-lt"/>
              </a:endParaRPr>
            </a:p>
          </p:txBody>
        </p:sp>
        <p:cxnSp>
          <p:nvCxnSpPr>
            <p:cNvPr id="134" name="Straight Connector 133"/>
            <p:cNvCxnSpPr/>
            <p:nvPr/>
          </p:nvCxnSpPr>
          <p:spPr>
            <a:xfrm>
              <a:off x="5559293" y="5675852"/>
              <a:ext cx="402075" cy="0"/>
            </a:xfrm>
            <a:prstGeom prst="line">
              <a:avLst/>
            </a:prstGeom>
            <a:ln w="762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5304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1625600" y="3395359"/>
            <a:ext cx="9027885" cy="1267615"/>
          </a:xfrm>
          <a:prstGeom prst="rect">
            <a:avLst/>
          </a:prstGeom>
          <a:solidFill>
            <a:srgbClr val="2F366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We don‘t know how much time is needed to accomplish a task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80117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Multi-Stage Transaction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93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Multi-Stage Transaction?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VIM resource allocation.</a:t>
            </a:r>
          </a:p>
          <a:p>
            <a:r>
              <a:rPr lang="en-US" sz="3200" dirty="0"/>
              <a:t>External data resource allocation.</a:t>
            </a:r>
          </a:p>
          <a:p>
            <a:r>
              <a:rPr lang="en-US" sz="3200" dirty="0"/>
              <a:t>Devices are not reachable until parts of the service have been set up.</a:t>
            </a:r>
          </a:p>
          <a:p>
            <a:r>
              <a:rPr lang="en-US" sz="3200" dirty="0"/>
              <a:t>Respond to changes in the environment and the service parameters.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1625600" y="5093531"/>
            <a:ext cx="9027885" cy="1267615"/>
          </a:xfrm>
          <a:prstGeom prst="rect">
            <a:avLst/>
          </a:prstGeom>
          <a:solidFill>
            <a:srgbClr val="2F366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othamNil"/>
                <a:ea typeface="+mn-ea"/>
                <a:cs typeface="+mn-cs"/>
              </a:rPr>
              <a:t>Leave the transaction as soon as possible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othamNil"/>
                <a:ea typeface="+mn-ea"/>
                <a:cs typeface="+mn-cs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74494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Multi-Stage Transaction?</a:t>
            </a:r>
            <a:br>
              <a:rPr lang="en-US" dirty="0"/>
            </a:br>
            <a:endParaRPr lang="en-US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2651929" y="1075612"/>
            <a:ext cx="7418636" cy="5445482"/>
            <a:chOff x="2651929" y="1075612"/>
            <a:chExt cx="7418636" cy="5445482"/>
          </a:xfrm>
        </p:grpSpPr>
        <p:sp>
          <p:nvSpPr>
            <p:cNvPr id="39" name="Rectangle 38"/>
            <p:cNvSpPr/>
            <p:nvPr/>
          </p:nvSpPr>
          <p:spPr>
            <a:xfrm>
              <a:off x="7161477" y="1116883"/>
              <a:ext cx="2909088" cy="5404211"/>
            </a:xfrm>
            <a:prstGeom prst="rect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b" anchorCtr="0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Resource Allocation</a:t>
              </a:r>
            </a:p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Service Instance Redeploy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651929" y="1115784"/>
              <a:ext cx="4508882" cy="5405310"/>
            </a:xfrm>
            <a:prstGeom prst="rect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t" anchorCtr="0"/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(S1) Service Instance Creation</a:t>
              </a:r>
            </a:p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(S2) Device Configuration Change</a:t>
              </a:r>
            </a:p>
          </p:txBody>
        </p:sp>
        <p:cxnSp>
          <p:nvCxnSpPr>
            <p:cNvPr id="4" name="Straight Arrow Connector 3"/>
            <p:cNvCxnSpPr/>
            <p:nvPr/>
          </p:nvCxnSpPr>
          <p:spPr>
            <a:xfrm flipV="1">
              <a:off x="8704993" y="2763355"/>
              <a:ext cx="0" cy="56534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/>
            <p:cNvCxnSpPr/>
            <p:nvPr/>
          </p:nvCxnSpPr>
          <p:spPr>
            <a:xfrm>
              <a:off x="7535280" y="4659549"/>
              <a:ext cx="0" cy="119193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>
              <a:off x="5693328" y="4423609"/>
              <a:ext cx="0" cy="90416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>
              <a:off x="6704073" y="4423609"/>
              <a:ext cx="0" cy="90416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4720841" y="4423609"/>
              <a:ext cx="0" cy="90416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ounded Rectangle 8"/>
            <p:cNvSpPr/>
            <p:nvPr/>
          </p:nvSpPr>
          <p:spPr>
            <a:xfrm>
              <a:off x="3787237" y="2305971"/>
              <a:ext cx="3968684" cy="245096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514393" y="2573057"/>
              <a:ext cx="832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latin typeface="+mn-lt"/>
                </a:rPr>
                <a:t>CDB</a:t>
              </a:r>
            </a:p>
          </p:txBody>
        </p:sp>
        <p:pic>
          <p:nvPicPr>
            <p:cNvPr id="11" name="Picture 62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5239703" y="5300534"/>
              <a:ext cx="918000" cy="612000"/>
            </a:xfrm>
            <a:prstGeom prst="rect">
              <a:avLst/>
            </a:prstGeom>
            <a:noFill/>
          </p:spPr>
        </p:pic>
        <p:pic>
          <p:nvPicPr>
            <p:cNvPr id="12" name="Picture 62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4270174" y="5300534"/>
              <a:ext cx="918000" cy="612000"/>
            </a:xfrm>
            <a:prstGeom prst="rect">
              <a:avLst/>
            </a:prstGeom>
            <a:noFill/>
          </p:spPr>
        </p:pic>
        <p:pic>
          <p:nvPicPr>
            <p:cNvPr id="13" name="Picture 62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6261573" y="5300534"/>
              <a:ext cx="918000" cy="612000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4668409" y="1075612"/>
              <a:ext cx="28035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>
                  <a:latin typeface="+mn-lt"/>
                </a:rPr>
                <a:t>Service Order Request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124697" y="2537258"/>
              <a:ext cx="1790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>
                  <a:latin typeface="+mn-lt"/>
                </a:rPr>
                <a:t>Service Model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124698" y="3882601"/>
              <a:ext cx="17573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>
                  <a:latin typeface="+mn-lt"/>
                </a:rPr>
                <a:t>Device Model</a:t>
              </a:r>
            </a:p>
          </p:txBody>
        </p:sp>
        <p:sp>
          <p:nvSpPr>
            <p:cNvPr id="19" name="Up-Down Arrow 18"/>
            <p:cNvSpPr/>
            <p:nvPr/>
          </p:nvSpPr>
          <p:spPr bwMode="auto">
            <a:xfrm>
              <a:off x="4763467" y="3312954"/>
              <a:ext cx="451555" cy="638277"/>
            </a:xfrm>
            <a:prstGeom prst="upDownArrow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30622" tIns="65311" rIns="130622" bIns="65311" numCol="1" rtlCol="0" anchor="t" anchorCtr="0" compatLnSpc="1">
              <a:prstTxWarp prst="textNoShape">
                <a:avLst/>
              </a:prstTxWarp>
            </a:bodyPr>
            <a:lstStyle/>
            <a:p>
              <a:pPr defTabSz="130622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3400" dirty="0">
                <a:latin typeface="+mn-lt"/>
                <a:ea typeface="ヒラギノ角ゴ Pro W3" pitchFamily="96" charset="-128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H="1">
              <a:off x="6437347" y="1414166"/>
              <a:ext cx="1" cy="84593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7221894" y="5927476"/>
              <a:ext cx="2050279" cy="483086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/>
                <a:t>Cloud Manager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751419" y="5927476"/>
              <a:ext cx="3352520" cy="483086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/>
                <a:t>Cloud Infrastructure</a:t>
              </a:r>
            </a:p>
          </p:txBody>
        </p:sp>
        <p:cxnSp>
          <p:nvCxnSpPr>
            <p:cNvPr id="23" name="Elbow Connector 22"/>
            <p:cNvCxnSpPr/>
            <p:nvPr/>
          </p:nvCxnSpPr>
          <p:spPr>
            <a:xfrm rot="5400000" flipH="1" flipV="1">
              <a:off x="7493368" y="4630374"/>
              <a:ext cx="1955769" cy="448437"/>
            </a:xfrm>
            <a:prstGeom prst="bentConnector3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/>
            <p:cNvSpPr/>
            <p:nvPr/>
          </p:nvSpPr>
          <p:spPr>
            <a:xfrm>
              <a:off x="8446004" y="3257451"/>
              <a:ext cx="540000" cy="540000"/>
            </a:xfrm>
            <a:prstGeom prst="ellipse">
              <a:avLst/>
            </a:prstGeom>
            <a:ln>
              <a:solidFill>
                <a:schemeClr val="accent5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4</a:t>
              </a:r>
            </a:p>
          </p:txBody>
        </p:sp>
        <p:sp>
          <p:nvSpPr>
            <p:cNvPr id="25" name="Oval 24"/>
            <p:cNvSpPr/>
            <p:nvPr/>
          </p:nvSpPr>
          <p:spPr>
            <a:xfrm>
              <a:off x="8434129" y="2153230"/>
              <a:ext cx="540000" cy="540000"/>
            </a:xfrm>
            <a:prstGeom prst="ellipse">
              <a:avLst/>
            </a:prstGeom>
            <a:ln>
              <a:solidFill>
                <a:schemeClr val="accent5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5</a:t>
              </a:r>
            </a:p>
          </p:txBody>
        </p:sp>
        <p:cxnSp>
          <p:nvCxnSpPr>
            <p:cNvPr id="26" name="Elbow Connector 25"/>
            <p:cNvCxnSpPr>
              <a:stCxn id="25" idx="0"/>
            </p:cNvCxnSpPr>
            <p:nvPr/>
          </p:nvCxnSpPr>
          <p:spPr>
            <a:xfrm rot="16200000" flipV="1">
              <a:off x="7466116" y="915217"/>
              <a:ext cx="228962" cy="2247064"/>
            </a:xfrm>
            <a:prstGeom prst="bentConnector2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/>
            <p:cNvSpPr/>
            <p:nvPr/>
          </p:nvSpPr>
          <p:spPr>
            <a:xfrm>
              <a:off x="5820567" y="1562323"/>
              <a:ext cx="540000" cy="540000"/>
            </a:xfrm>
            <a:prstGeom prst="ellipse">
              <a:avLst/>
            </a:prstGeom>
            <a:ln>
              <a:solidFill>
                <a:schemeClr val="accent5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</a:t>
              </a:r>
            </a:p>
          </p:txBody>
        </p:sp>
        <p:sp>
          <p:nvSpPr>
            <p:cNvPr id="28" name="Oval 27"/>
            <p:cNvSpPr/>
            <p:nvPr/>
          </p:nvSpPr>
          <p:spPr>
            <a:xfrm>
              <a:off x="5745147" y="3136552"/>
              <a:ext cx="540000" cy="540000"/>
            </a:xfrm>
            <a:prstGeom prst="ellipse">
              <a:avLst/>
            </a:prstGeom>
            <a:ln>
              <a:solidFill>
                <a:schemeClr val="accent5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</a:t>
              </a:r>
            </a:p>
          </p:txBody>
        </p:sp>
        <p:sp>
          <p:nvSpPr>
            <p:cNvPr id="29" name="Oval 28"/>
            <p:cNvSpPr/>
            <p:nvPr/>
          </p:nvSpPr>
          <p:spPr>
            <a:xfrm>
              <a:off x="7277952" y="4901905"/>
              <a:ext cx="540000" cy="540000"/>
            </a:xfrm>
            <a:prstGeom prst="ellipse">
              <a:avLst/>
            </a:prstGeom>
            <a:ln>
              <a:solidFill>
                <a:schemeClr val="accent5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3</a:t>
              </a:r>
            </a:p>
          </p:txBody>
        </p:sp>
        <p:sp>
          <p:nvSpPr>
            <p:cNvPr id="30" name="Oval 29"/>
            <p:cNvSpPr/>
            <p:nvPr/>
          </p:nvSpPr>
          <p:spPr>
            <a:xfrm>
              <a:off x="4454944" y="4559025"/>
              <a:ext cx="540000" cy="540000"/>
            </a:xfrm>
            <a:prstGeom prst="ellipse">
              <a:avLst/>
            </a:prstGeom>
            <a:ln>
              <a:solidFill>
                <a:schemeClr val="accent5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6</a:t>
              </a:r>
            </a:p>
          </p:txBody>
        </p:sp>
        <p:sp>
          <p:nvSpPr>
            <p:cNvPr id="31" name="Oval 30"/>
            <p:cNvSpPr/>
            <p:nvPr/>
          </p:nvSpPr>
          <p:spPr>
            <a:xfrm>
              <a:off x="5424672" y="4559025"/>
              <a:ext cx="540000" cy="540000"/>
            </a:xfrm>
            <a:prstGeom prst="ellipse">
              <a:avLst/>
            </a:prstGeom>
            <a:ln>
              <a:solidFill>
                <a:schemeClr val="accent5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6</a:t>
              </a:r>
            </a:p>
          </p:txBody>
        </p:sp>
        <p:sp>
          <p:nvSpPr>
            <p:cNvPr id="32" name="Oval 31"/>
            <p:cNvSpPr/>
            <p:nvPr/>
          </p:nvSpPr>
          <p:spPr>
            <a:xfrm>
              <a:off x="6433313" y="4559025"/>
              <a:ext cx="540000" cy="540000"/>
            </a:xfrm>
            <a:prstGeom prst="ellipse">
              <a:avLst/>
            </a:prstGeom>
            <a:ln>
              <a:solidFill>
                <a:schemeClr val="accent5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6</a:t>
              </a:r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2988000" y="1879808"/>
              <a:ext cx="0" cy="3924000"/>
            </a:xfrm>
            <a:prstGeom prst="line">
              <a:avLst/>
            </a:prstGeom>
            <a:ln w="28575">
              <a:solidFill>
                <a:srgbClr val="2F36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2" name="Picture 17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 bwMode="auto">
            <a:xfrm>
              <a:off x="5958813" y="2718477"/>
              <a:ext cx="1935861" cy="1290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3" name="Picture 17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656145" y="3483294"/>
              <a:ext cx="560878" cy="333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4" name="Picture 17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659134" y="3084424"/>
              <a:ext cx="560878" cy="333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5" name="Rectangle: Rounded Corners 114"/>
            <p:cNvSpPr/>
            <p:nvPr/>
          </p:nvSpPr>
          <p:spPr>
            <a:xfrm>
              <a:off x="4654499" y="2860048"/>
              <a:ext cx="651986" cy="376227"/>
            </a:xfrm>
            <a:prstGeom prst="roundRect">
              <a:avLst/>
            </a:prstGeom>
            <a:solidFill>
              <a:srgbClr val="5FB3F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16" name="Picture 17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700053" y="2881455"/>
              <a:ext cx="560878" cy="333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7" name="Picture 17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700053" y="4190318"/>
              <a:ext cx="560878" cy="333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6999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ILTheme - PPT">
  <a:themeElements>
    <a:clrScheme name="NIL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8B6E7"/>
      </a:accent1>
      <a:accent2>
        <a:srgbClr val="E3C700"/>
      </a:accent2>
      <a:accent3>
        <a:srgbClr val="B1063A"/>
      </a:accent3>
      <a:accent4>
        <a:srgbClr val="00B695"/>
      </a:accent4>
      <a:accent5>
        <a:srgbClr val="2F366C"/>
      </a:accent5>
      <a:accent6>
        <a:srgbClr val="D88D2A"/>
      </a:accent6>
      <a:hlink>
        <a:srgbClr val="2F366C"/>
      </a:hlink>
      <a:folHlink>
        <a:srgbClr val="2F366C"/>
      </a:folHlink>
    </a:clrScheme>
    <a:fontScheme name="GothamNIL">
      <a:majorFont>
        <a:latin typeface="GothamNil"/>
        <a:ea typeface=""/>
        <a:cs typeface=""/>
      </a:majorFont>
      <a:minorFont>
        <a:latin typeface="GothamNi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IL - English Corporate Template 2016_embeded fonts [Read-Only]" id="{A65772B0-C209-40D6-8C34-64B2F2DA9B49}" vid="{2165AD6B-61AD-4479-8495-B54E3A3B42A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NIL - English Corporate Template 2016_embeded fonts- V#</Template>
  <TotalTime>2207</TotalTime>
  <Words>667</Words>
  <Application>Microsoft Office PowerPoint</Application>
  <PresentationFormat>Widescreen</PresentationFormat>
  <Paragraphs>227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Lucida Sans Typewriter</vt:lpstr>
      <vt:lpstr>MS PGothic</vt:lpstr>
      <vt:lpstr>Verdana</vt:lpstr>
      <vt:lpstr>ヒラギノ角ゴ Pro W3</vt:lpstr>
      <vt:lpstr>Calibri</vt:lpstr>
      <vt:lpstr>Wingdings</vt:lpstr>
      <vt:lpstr>Arial</vt:lpstr>
      <vt:lpstr>GothamNil</vt:lpstr>
      <vt:lpstr>MS PGothic</vt:lpstr>
      <vt:lpstr>NILTheme - PPT</vt:lpstr>
      <vt:lpstr>Management and Orchestration in Complex and Dynamic Environment</vt:lpstr>
      <vt:lpstr>Management and Orchestration Challenges in Complex and Dynamic Environment</vt:lpstr>
      <vt:lpstr>Network-Wide Transaction in Complex and Dynamic Environment   </vt:lpstr>
      <vt:lpstr>Network-Wide Transaction </vt:lpstr>
      <vt:lpstr>NFV Management and Orchestration</vt:lpstr>
      <vt:lpstr>PowerPoint Presentation</vt:lpstr>
      <vt:lpstr>Multi-Stage Transaction  </vt:lpstr>
      <vt:lpstr>Why Multi-Stage Transaction?</vt:lpstr>
      <vt:lpstr>Why Multi-Stage Transaction? </vt:lpstr>
      <vt:lpstr>NFVO Architecture  </vt:lpstr>
      <vt:lpstr>NFVO and VNFM Implementation</vt:lpstr>
      <vt:lpstr>Multi-Stage Transaction Guidelines</vt:lpstr>
      <vt:lpstr>Scalability and Performance </vt:lpstr>
      <vt:lpstr>Addressing Performance Limitations  Vertical Scaling</vt:lpstr>
      <vt:lpstr>Design for Scalability and Performance</vt:lpstr>
      <vt:lpstr>Horizontal Scaling NFVO Cluster</vt:lpstr>
      <vt:lpstr>Horizontal Scaling NFVO LSA (Layered Service Architecture)</vt:lpstr>
      <vt:lpstr>LSA Design Guidelines</vt:lpstr>
      <vt:lpstr>PowerPoint Presentation</vt:lpstr>
    </vt:vector>
  </TitlesOfParts>
  <Company>NIL d.o.o.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Rok Arzenšek</dc:creator>
  <cp:lastModifiedBy>Rok Arzenšek</cp:lastModifiedBy>
  <cp:revision>129</cp:revision>
  <cp:lastPrinted>2014-01-19T12:11:26Z</cp:lastPrinted>
  <dcterms:created xsi:type="dcterms:W3CDTF">2016-07-01T12:33:51Z</dcterms:created>
  <dcterms:modified xsi:type="dcterms:W3CDTF">2017-06-07T06:19:46Z</dcterms:modified>
</cp:coreProperties>
</file>