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712" r:id="rId2"/>
    <p:sldId id="715" r:id="rId3"/>
    <p:sldId id="716" r:id="rId4"/>
    <p:sldId id="717" r:id="rId5"/>
    <p:sldId id="718" r:id="rId6"/>
    <p:sldId id="750" r:id="rId7"/>
    <p:sldId id="725" r:id="rId8"/>
    <p:sldId id="726" r:id="rId9"/>
    <p:sldId id="749" r:id="rId10"/>
    <p:sldId id="729" r:id="rId11"/>
    <p:sldId id="738" r:id="rId12"/>
    <p:sldId id="731" r:id="rId13"/>
    <p:sldId id="737" r:id="rId14"/>
    <p:sldId id="719" r:id="rId15"/>
    <p:sldId id="732" r:id="rId16"/>
    <p:sldId id="733" r:id="rId17"/>
    <p:sldId id="734" r:id="rId18"/>
    <p:sldId id="735" r:id="rId19"/>
    <p:sldId id="720" r:id="rId20"/>
    <p:sldId id="745" r:id="rId21"/>
    <p:sldId id="747" r:id="rId22"/>
    <p:sldId id="748" r:id="rId23"/>
    <p:sldId id="736" r:id="rId24"/>
    <p:sldId id="742" r:id="rId25"/>
    <p:sldId id="744" r:id="rId26"/>
  </p:sldIdLst>
  <p:sldSz cx="9144000" cy="5143500" type="screen16x9"/>
  <p:notesSz cx="7102475" cy="9369425"/>
  <p:defaultTextStyle>
    <a:defPPr>
      <a:defRPr lang="en-US"/>
    </a:defPPr>
    <a:lvl1pPr marL="0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23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85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46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307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68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028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90" algn="l" defTabSz="3428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2">
          <p15:clr>
            <a:srgbClr val="A4A3A4"/>
          </p15:clr>
        </p15:guide>
        <p15:guide id="2" orient="horz" pos="744">
          <p15:clr>
            <a:srgbClr val="A4A3A4"/>
          </p15:clr>
        </p15:guide>
        <p15:guide id="3" pos="504" userDrawn="1">
          <p15:clr>
            <a:srgbClr val="A4A3A4"/>
          </p15:clr>
        </p15:guide>
        <p15:guide id="4" pos="2904">
          <p15:clr>
            <a:srgbClr val="A4A3A4"/>
          </p15:clr>
        </p15:guide>
        <p15:guide id="5" pos="4622">
          <p15:clr>
            <a:srgbClr val="A4A3A4"/>
          </p15:clr>
        </p15:guide>
        <p15:guide id="6" orient="horz" pos="1256">
          <p15:clr>
            <a:srgbClr val="A4A3A4"/>
          </p15:clr>
        </p15:guide>
        <p15:guide id="7" orient="horz" pos="4989">
          <p15:clr>
            <a:srgbClr val="A4A3A4"/>
          </p15:clr>
        </p15:guide>
        <p15:guide id="8" pos="600" userDrawn="1">
          <p15:clr>
            <a:srgbClr val="A4A3A4"/>
          </p15:clr>
        </p15:guide>
        <p15:guide id="9" pos="4608" userDrawn="1">
          <p15:clr>
            <a:srgbClr val="A4A3A4"/>
          </p15:clr>
        </p15:guide>
        <p15:guide id="10" pos="8694">
          <p15:clr>
            <a:srgbClr val="A4A3A4"/>
          </p15:clr>
        </p15:guide>
        <p15:guide id="11" orient="horz" pos="2292" userDrawn="1">
          <p15:clr>
            <a:srgbClr val="A4A3A4"/>
          </p15:clr>
        </p15:guide>
        <p15:guide id="12" orient="horz" pos="465">
          <p15:clr>
            <a:srgbClr val="A4A3A4"/>
          </p15:clr>
        </p15:guide>
        <p15:guide id="13" orient="horz" pos="785">
          <p15:clr>
            <a:srgbClr val="A4A3A4"/>
          </p15:clr>
        </p15:guide>
        <p15:guide id="14" orient="horz" pos="3084" userDrawn="1">
          <p15:clr>
            <a:srgbClr val="A4A3A4"/>
          </p15:clr>
        </p15:guide>
        <p15:guide id="15" pos="278">
          <p15:clr>
            <a:srgbClr val="A4A3A4"/>
          </p15:clr>
        </p15:guide>
        <p15:guide id="16" pos="1872" userDrawn="1">
          <p15:clr>
            <a:srgbClr val="A4A3A4"/>
          </p15:clr>
        </p15:guide>
        <p15:guide id="17" pos="360" userDrawn="1">
          <p15:clr>
            <a:srgbClr val="A4A3A4"/>
          </p15:clr>
        </p15:guide>
        <p15:guide id="18" pos="2088" userDrawn="1">
          <p15:clr>
            <a:srgbClr val="A4A3A4"/>
          </p15:clr>
        </p15:guide>
        <p15:guide id="19" pos="54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1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llian Montgomery" initials="G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419"/>
    <a:srgbClr val="F5920F"/>
    <a:srgbClr val="000000"/>
    <a:srgbClr val="66FF33"/>
    <a:srgbClr val="FFFFFF"/>
    <a:srgbClr val="C8C8C8"/>
    <a:srgbClr val="FFCC00"/>
    <a:srgbClr val="FF838A"/>
    <a:srgbClr val="FF6462"/>
    <a:srgbClr val="B8C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2" autoAdjust="0"/>
    <p:restoredTop sz="99886" autoAdjust="0"/>
  </p:normalViewPr>
  <p:slideViewPr>
    <p:cSldViewPr snapToGrid="0">
      <p:cViewPr varScale="1">
        <p:scale>
          <a:sx n="88" d="100"/>
          <a:sy n="88" d="100"/>
        </p:scale>
        <p:origin x="173" y="62"/>
      </p:cViewPr>
      <p:guideLst>
        <p:guide orient="horz" pos="4592"/>
        <p:guide orient="horz" pos="744"/>
        <p:guide pos="504"/>
        <p:guide pos="2904"/>
        <p:guide pos="4622"/>
        <p:guide orient="horz" pos="1256"/>
        <p:guide orient="horz" pos="4989"/>
        <p:guide pos="600"/>
        <p:guide pos="4608"/>
        <p:guide pos="8694"/>
        <p:guide orient="horz" pos="2292"/>
        <p:guide orient="horz" pos="465"/>
        <p:guide orient="horz" pos="785"/>
        <p:guide orient="horz" pos="3084"/>
        <p:guide pos="278"/>
        <p:guide pos="1872"/>
        <p:guide pos="360"/>
        <p:guide pos="2088"/>
        <p:guide pos="546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92" y="84"/>
      </p:cViewPr>
      <p:guideLst>
        <p:guide orient="horz" pos="2951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3D22D-0F46-4BF4-9660-1D4B24F0D9EA}" type="datetimeFigureOut">
              <a:rPr lang="en-US" smtClean="0">
                <a:latin typeface="Arial" panose="020B0604020202020204" pitchFamily="34" charset="0"/>
              </a:rPr>
              <a:t>02-04-2017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525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8899525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51696-4263-4686-8631-6326D8E42C39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161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B714F60-978E-4B46-A1E7-4610C4949FB2}" type="datetimeFigureOut">
              <a:rPr lang="en-US" smtClean="0"/>
              <a:pPr/>
              <a:t>02-04-2017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468313"/>
            <a:ext cx="2895600" cy="162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9" tIns="47060" rIns="94119" bIns="470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2179948"/>
            <a:ext cx="5681980" cy="6486770"/>
          </a:xfrm>
          <a:prstGeom prst="rect">
            <a:avLst/>
          </a:prstGeom>
        </p:spPr>
        <p:txBody>
          <a:bodyPr vert="horz" lIns="94119" tIns="47060" rIns="94119" bIns="4706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338491A7-CDAE-6648-97E4-398EE75EB3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0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863" rtl="0" eaLnBrk="1" latinLnBrk="0" hangingPunct="1">
      <a:defRPr sz="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63" algn="l" defTabSz="342863" rtl="0" eaLnBrk="1" latinLnBrk="0" hangingPunct="1">
      <a:defRPr sz="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723" algn="l" defTabSz="342863" rtl="0" eaLnBrk="1" latinLnBrk="0" hangingPunct="1">
      <a:defRPr sz="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585" algn="l" defTabSz="342863" rtl="0" eaLnBrk="1" latinLnBrk="0" hangingPunct="1">
      <a:defRPr sz="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446" algn="l" defTabSz="342863" rtl="0" eaLnBrk="1" latinLnBrk="0" hangingPunct="1">
      <a:defRPr sz="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307" algn="l" defTabSz="34286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057168" algn="l" defTabSz="34286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400028" algn="l" defTabSz="34286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742890" algn="l" defTabSz="34286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  <p:pic>
        <p:nvPicPr>
          <p:cNvPr id="5" name="Picture 4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2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fidential_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Picture 4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88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fidential_Title_20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5083" y="3"/>
            <a:ext cx="7479877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12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65" y="612299"/>
            <a:ext cx="687917" cy="392694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3" name="Picture 22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17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fidential_Title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107258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1" name="Picture 20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87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fidential_Title_Subhead_20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107258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5083" y="3"/>
            <a:ext cx="7479877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65" y="612299"/>
            <a:ext cx="687917" cy="392694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2" name="Picture 21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60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Confidential_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282451"/>
            <a:ext cx="8229601" cy="3394473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9" name="Picture 18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2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ub and Content 20th Annivers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282451"/>
            <a:ext cx="8229601" cy="3394473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5083" y="3"/>
            <a:ext cx="7479877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65" y="612299"/>
            <a:ext cx="687917" cy="392694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4" name="Picture 23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3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fidential_Title_Subhea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714502"/>
            <a:ext cx="8229601" cy="2962423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107258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0" name="Picture 19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fidential_Title_Subhead_Content_20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714502"/>
            <a:ext cx="8229601" cy="2962423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9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107258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5083" y="3"/>
            <a:ext cx="7479877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5" name="Picture 14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65" y="612299"/>
            <a:ext cx="687917" cy="392694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8920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5" name="Picture 24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53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C5E55EC-842F-4F05-91E8-C742E7945809}" type="datetimeFigureOut">
              <a:rPr lang="en-US" smtClean="0"/>
              <a:t>02-04-2017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D77B40F-AEEF-4CD8-9E7C-8B0CBD2D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0th Annivers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5083" y="3"/>
            <a:ext cx="7479877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12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65" y="612299"/>
            <a:ext cx="687917" cy="392694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pic>
        <p:nvPicPr>
          <p:cNvPr id="23" name="Picture 22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107258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pic>
        <p:nvPicPr>
          <p:cNvPr id="21" name="Picture 20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83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20th Annivers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107258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5083" y="3"/>
            <a:ext cx="7479877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65" y="612299"/>
            <a:ext cx="687917" cy="392694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pic>
        <p:nvPicPr>
          <p:cNvPr id="22" name="Picture 21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1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_Sub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870853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1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018903"/>
            <a:ext cx="8229601" cy="3658021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pic>
        <p:nvPicPr>
          <p:cNvPr id="19" name="Picture 18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20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85" y="3"/>
            <a:ext cx="8223250" cy="815561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1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419498"/>
            <a:ext cx="8229601" cy="3257428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1"/>
          </p:nvPr>
        </p:nvSpPr>
        <p:spPr>
          <a:xfrm>
            <a:off x="455085" y="894749"/>
            <a:ext cx="8223250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pic>
        <p:nvPicPr>
          <p:cNvPr id="20" name="Picture 19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9144000" cy="2245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alpha val="7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 userDrawn="1"/>
        </p:nvSpPr>
        <p:spPr>
          <a:xfrm rot="10800000">
            <a:off x="0" y="2898140"/>
            <a:ext cx="9144000" cy="2245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alpha val="7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pic>
        <p:nvPicPr>
          <p:cNvPr id="12" name="Picture 11" descr="juniper_wht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667" y="268888"/>
            <a:ext cx="1426104" cy="390020"/>
          </a:xfrm>
          <a:prstGeom prst="rect">
            <a:avLst/>
          </a:prstGeom>
        </p:spPr>
      </p:pic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1" y="2082398"/>
            <a:ext cx="4627563" cy="1923604"/>
          </a:xfrm>
          <a:prstGeom prst="rect">
            <a:avLst/>
          </a:prstGeom>
          <a:solidFill>
            <a:srgbClr val="0A658D">
              <a:alpha val="48000"/>
            </a:srgbClr>
          </a:solidFill>
          <a:ln>
            <a:noFill/>
          </a:ln>
          <a:extLst/>
        </p:spPr>
        <p:txBody>
          <a:bodyPr wrap="square" lIns="274307" tIns="28574" rIns="57148" bIns="28574" anchor="b" anchorCtr="0">
            <a:noAutofit/>
          </a:bodyPr>
          <a:lstStyle>
            <a:lvl1pPr>
              <a:lnSpc>
                <a:spcPct val="95000"/>
              </a:lnSpc>
              <a:spcBef>
                <a:spcPts val="563"/>
              </a:spcBef>
              <a:spcAft>
                <a:spcPts val="0"/>
              </a:spcAft>
              <a:defRPr lang="en-US" sz="3800" b="0" spc="-38" baseline="0">
                <a:solidFill>
                  <a:srgbClr val="FFFFFF"/>
                </a:solidFill>
                <a:ea typeface="+mn-ea"/>
              </a:defRPr>
            </a:lvl1pPr>
          </a:lstStyle>
          <a:p>
            <a:pPr marL="0" lvl="0">
              <a:lnSpc>
                <a:spcPct val="80000"/>
              </a:lnSpc>
              <a:spcAft>
                <a:spcPts val="749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Content Placeholder 12"/>
          <p:cNvSpPr>
            <a:spLocks noGrp="1"/>
          </p:cNvSpPr>
          <p:nvPr>
            <p:ph sz="quarter" idx="10"/>
          </p:nvPr>
        </p:nvSpPr>
        <p:spPr>
          <a:xfrm>
            <a:off x="2910" y="4134122"/>
            <a:ext cx="4622236" cy="342993"/>
          </a:xfrm>
          <a:prstGeom prst="rect">
            <a:avLst/>
          </a:prstGeom>
          <a:noFill/>
          <a:ln>
            <a:noFill/>
          </a:ln>
        </p:spPr>
        <p:txBody>
          <a:bodyPr lIns="274307" tIns="28574" rIns="57148" bIns="28574">
            <a:noAutofit/>
          </a:bodyPr>
          <a:lstStyle>
            <a:lvl1pPr marL="0" indent="0">
              <a:lnSpc>
                <a:spcPct val="95000"/>
              </a:lnSpc>
              <a:spcBef>
                <a:spcPts val="563"/>
              </a:spcBef>
              <a:buFont typeface="Arial"/>
              <a:buNone/>
              <a:defRPr sz="2000" cap="none" spc="-38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342863" indent="0">
              <a:buNone/>
              <a:defRPr sz="1800" cap="all" baseline="0">
                <a:solidFill>
                  <a:schemeClr val="accent2"/>
                </a:solidFill>
              </a:defRPr>
            </a:lvl2pPr>
            <a:lvl3pPr marL="685723" indent="0">
              <a:buNone/>
              <a:defRPr sz="1800" cap="all" baseline="0">
                <a:solidFill>
                  <a:schemeClr val="accent2"/>
                </a:solidFill>
              </a:defRPr>
            </a:lvl3pPr>
            <a:lvl4pPr marL="1028582" indent="0">
              <a:buNone/>
              <a:defRPr sz="1800" cap="all" baseline="0">
                <a:solidFill>
                  <a:schemeClr val="accent2"/>
                </a:solidFill>
              </a:defRPr>
            </a:lvl4pPr>
            <a:lvl5pPr marL="1371443" indent="0">
              <a:buNone/>
              <a:defRPr sz="1800" cap="all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11"/>
          </p:nvPr>
        </p:nvSpPr>
        <p:spPr>
          <a:xfrm>
            <a:off x="-5481" y="4554817"/>
            <a:ext cx="4632398" cy="488156"/>
          </a:xfrm>
          <a:prstGeom prst="rect">
            <a:avLst/>
          </a:prstGeom>
          <a:noFill/>
        </p:spPr>
        <p:txBody>
          <a:bodyPr lIns="274307" tIns="28574" rIns="57148" bIns="28574">
            <a:noAutofit/>
          </a:bodyPr>
          <a:lstStyle>
            <a:lvl1pPr marL="0" indent="0">
              <a:lnSpc>
                <a:spcPct val="95000"/>
              </a:lnSpc>
              <a:spcBef>
                <a:spcPts val="563"/>
              </a:spcBef>
              <a:buNone/>
              <a:defRPr sz="1500" cap="none" spc="-38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342863" indent="0">
              <a:buNone/>
              <a:defRPr sz="1500" cap="all" baseline="0">
                <a:solidFill>
                  <a:schemeClr val="accent2"/>
                </a:solidFill>
              </a:defRPr>
            </a:lvl2pPr>
            <a:lvl3pPr marL="685723" indent="0">
              <a:buNone/>
              <a:defRPr sz="1500" cap="all" baseline="0">
                <a:solidFill>
                  <a:schemeClr val="accent2"/>
                </a:solidFill>
              </a:defRPr>
            </a:lvl3pPr>
            <a:lvl4pPr marL="1028582" indent="0">
              <a:buNone/>
              <a:defRPr sz="1500" cap="all" baseline="0">
                <a:solidFill>
                  <a:schemeClr val="accent2"/>
                </a:solidFill>
              </a:defRPr>
            </a:lvl4pPr>
            <a:lvl5pPr marL="1371443" indent="0">
              <a:buNone/>
              <a:defRPr sz="1500" cap="all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27000" y="4071938"/>
            <a:ext cx="4343402" cy="0"/>
          </a:xfrm>
          <a:prstGeom prst="line">
            <a:avLst/>
          </a:prstGeom>
          <a:ln w="19050">
            <a:solidFill>
              <a:schemeClr val="accent1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78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itle w Content, Lef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" y="0"/>
            <a:ext cx="3079748" cy="5143500"/>
          </a:xfrm>
          <a:prstGeom prst="rect">
            <a:avLst/>
          </a:prstGeom>
        </p:spPr>
        <p:txBody>
          <a:bodyPr lIns="68676" tIns="34337" rIns="68676" bIns="34337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376085" y="1714502"/>
            <a:ext cx="5304045" cy="2962423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11"/>
          </p:nvPr>
        </p:nvSpPr>
        <p:spPr>
          <a:xfrm>
            <a:off x="3378382" y="1072589"/>
            <a:ext cx="5299952" cy="370284"/>
          </a:xfrm>
          <a:prstGeom prst="rect">
            <a:avLst/>
          </a:prstGeom>
        </p:spPr>
        <p:txBody>
          <a:bodyPr lIns="68676" tIns="34337" rIns="68676" bIns="34337"/>
          <a:lstStyle>
            <a:lvl1pPr marL="0" indent="0">
              <a:lnSpc>
                <a:spcPct val="95000"/>
              </a:lnSpc>
              <a:spcBef>
                <a:spcPts val="250"/>
              </a:spcBef>
              <a:buNone/>
              <a:defRPr sz="2000" cap="none" spc="-38" baseline="0">
                <a:solidFill>
                  <a:schemeClr val="accent2"/>
                </a:solidFill>
              </a:defRPr>
            </a:lvl1pPr>
            <a:lvl2pPr marL="342863" indent="0">
              <a:buNone/>
              <a:defRPr sz="2100">
                <a:solidFill>
                  <a:schemeClr val="tx1"/>
                </a:solidFill>
              </a:defRPr>
            </a:lvl2pPr>
            <a:lvl3pPr marL="685723" indent="0">
              <a:buNone/>
              <a:defRPr sz="1500">
                <a:solidFill>
                  <a:schemeClr val="tx1"/>
                </a:solidFill>
              </a:defRPr>
            </a:lvl3pPr>
            <a:lvl4pPr marL="1028582" indent="0">
              <a:buNone/>
              <a:defRPr sz="1400">
                <a:solidFill>
                  <a:schemeClr val="tx1"/>
                </a:solidFill>
              </a:defRPr>
            </a:lvl4pPr>
            <a:lvl5pPr marL="1371443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3376083" y="3"/>
            <a:ext cx="4804834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20th_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585" y="337556"/>
            <a:ext cx="687917" cy="392694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7" name="Picture 26" descr="juniper_rgb_black_sm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7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" y="0"/>
            <a:ext cx="3079748" cy="5143500"/>
          </a:xfrm>
          <a:prstGeom prst="rect">
            <a:avLst/>
          </a:prstGeom>
        </p:spPr>
        <p:txBody>
          <a:bodyPr lIns="68676" tIns="34337" rIns="68676" bIns="34337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376245" y="1282451"/>
            <a:ext cx="5303884" cy="3394473"/>
          </a:xfrm>
          <a:prstGeom prst="rect">
            <a:avLst/>
          </a:prstGeom>
        </p:spPr>
        <p:txBody>
          <a:bodyPr lIns="57139" tIns="28571" rIns="57139" bIns="28571"/>
          <a:lstStyle>
            <a:lvl1pPr marL="285736" indent="-285736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>
                <a:solidFill>
                  <a:schemeClr val="accent2"/>
                </a:solidFill>
              </a:defRPr>
            </a:lvl1pPr>
            <a:lvl2pPr marL="557150" indent="-214289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defRPr sz="1500" baseline="0">
                <a:solidFill>
                  <a:schemeClr val="accent2"/>
                </a:solidFill>
              </a:defRPr>
            </a:lvl3pPr>
            <a:lvl4pPr marL="1200013" indent="-171432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 baseline="0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376084" y="3"/>
            <a:ext cx="5302250" cy="1015079"/>
          </a:xfrm>
          <a:prstGeom prst="rect">
            <a:avLst/>
          </a:prstGeom>
        </p:spPr>
        <p:txBody>
          <a:bodyPr wrap="square" lIns="57148" tIns="0" rIns="0" bIns="0" anchor="b" anchorCtr="0">
            <a:noAutofit/>
          </a:bodyPr>
          <a:lstStyle>
            <a:lvl1pPr>
              <a:lnSpc>
                <a:spcPct val="90000"/>
              </a:lnSpc>
              <a:spcBef>
                <a:spcPts val="250"/>
              </a:spcBef>
              <a:defRPr lang="en-US" sz="2800" b="0" spc="-38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685586">
              <a:lnSpc>
                <a:spcPct val="80000"/>
              </a:lnSpc>
            </a:pPr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4933950"/>
            <a:ext cx="7857067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45713" rIns="91425" bIns="45713" rtlCol="0" anchor="ctr"/>
          <a:lstStyle/>
          <a:p>
            <a:pPr algn="l"/>
            <a:fld id="{5266C0E3-FCB2-4D10-9980-6DFC0D8FABCB}" type="slidenum">
              <a:rPr lang="en-US" sz="500" smtClean="0">
                <a:solidFill>
                  <a:srgbClr val="BFBFBF">
                    <a:alpha val="50000"/>
                  </a:srgbClr>
                </a:solidFill>
                <a:latin typeface="Arial"/>
                <a:cs typeface="Arial"/>
              </a:rPr>
              <a:pPr algn="l"/>
              <a:t>‹#›</a:t>
            </a:fld>
            <a:endParaRPr lang="en-US" sz="500" dirty="0"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8695267" y="4933950"/>
            <a:ext cx="448732" cy="13970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441325" y="4936068"/>
            <a:ext cx="2572808" cy="143827"/>
          </a:xfrm>
          <a:prstGeom prst="rect">
            <a:avLst/>
          </a:prstGeom>
          <a:noFill/>
        </p:spPr>
        <p:txBody>
          <a:bodyPr wrap="none" lIns="57139" tIns="0" rIns="57139" bIns="0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marL="0" marR="0" indent="0" algn="l" defTabSz="34286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dirty="0" smtClean="0">
                <a:solidFill>
                  <a:schemeClr val="accent3">
                    <a:lumMod val="40000"/>
                    <a:lumOff val="60000"/>
                    <a:alpha val="50000"/>
                  </a:schemeClr>
                </a:solidFill>
                <a:latin typeface="Arial"/>
                <a:cs typeface="Arial"/>
              </a:rPr>
              <a:t>JUNIPER NETWORKS CONFIDENTIAL</a:t>
            </a:r>
            <a:endParaRPr lang="en-US" sz="500" b="0" dirty="0">
              <a:solidFill>
                <a:schemeClr val="accent3">
                  <a:lumMod val="40000"/>
                  <a:lumOff val="60000"/>
                  <a:alpha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5" name="Picture 24" descr="juniper_rgb_black_sm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8796" r="6172" b="11574"/>
          <a:stretch/>
        </p:blipFill>
        <p:spPr>
          <a:xfrm>
            <a:off x="8017934" y="4929329"/>
            <a:ext cx="537633" cy="16366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343649" y="4931832"/>
            <a:ext cx="1499121" cy="156634"/>
          </a:xfrm>
          <a:prstGeom prst="rect">
            <a:avLst/>
          </a:prstGeom>
          <a:noFill/>
        </p:spPr>
        <p:txBody>
          <a:bodyPr wrap="none" lIns="91421" tIns="45711" rIns="91421" bIns="45711" rtlCol="0" anchor="ctr" anchorCtr="0">
            <a:noAutofit/>
          </a:bodyPr>
          <a:lstStyle>
            <a:defPPr>
              <a:defRPr lang="en-US"/>
            </a:defPPr>
            <a:lvl1pPr algn="r">
              <a:defRPr sz="1100">
                <a:solidFill>
                  <a:srgbClr val="344A58">
                    <a:alpha val="50000"/>
                  </a:srgbClr>
                </a:solidFill>
                <a:latin typeface="Arial"/>
                <a:cs typeface="Arial"/>
              </a:defRPr>
            </a:lvl1pPr>
          </a:lstStyle>
          <a:p>
            <a:pPr algn="r"/>
            <a:r>
              <a:rPr lang="en-US" sz="500" b="0" i="0" kern="1200" dirty="0" smtClean="0">
                <a:solidFill>
                  <a:schemeClr val="bg1">
                    <a:lumMod val="75000"/>
                    <a:alpha val="50000"/>
                  </a:schemeClr>
                </a:solidFill>
                <a:latin typeface="Arial"/>
                <a:ea typeface="+mn-ea"/>
                <a:cs typeface="Arial"/>
              </a:rPr>
              <a:t>© 2017 Juniper Networks, Inc. All rights reserved.</a:t>
            </a:r>
            <a:endParaRPr lang="en-US" sz="500" b="0" i="0" dirty="0">
              <a:solidFill>
                <a:schemeClr val="bg1">
                  <a:lumMod val="7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38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56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877" r:id="rId2"/>
    <p:sldLayoutId id="2147483992" r:id="rId3"/>
    <p:sldLayoutId id="2147483993" r:id="rId4"/>
    <p:sldLayoutId id="2147483994" r:id="rId5"/>
    <p:sldLayoutId id="2147483996" r:id="rId6"/>
    <p:sldLayoutId id="2147484011" r:id="rId7"/>
    <p:sldLayoutId id="2147483844" r:id="rId8"/>
    <p:sldLayoutId id="2147483846" r:id="rId9"/>
    <p:sldLayoutId id="2147483990" r:id="rId10"/>
    <p:sldLayoutId id="2147483991" r:id="rId11"/>
    <p:sldLayoutId id="2147483862" r:id="rId12"/>
    <p:sldLayoutId id="2147483878" r:id="rId13"/>
    <p:sldLayoutId id="2147483861" r:id="rId14"/>
    <p:sldLayoutId id="2147483879" r:id="rId15"/>
    <p:sldLayoutId id="2147483855" r:id="rId16"/>
    <p:sldLayoutId id="2147483880" r:id="rId17"/>
    <p:sldLayoutId id="2147484013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342863" rtl="0" eaLnBrk="1" latinLnBrk="0" hangingPunct="1">
        <a:spcBef>
          <a:spcPct val="0"/>
        </a:spcBef>
        <a:buNone/>
        <a:defRPr sz="2500" b="1" i="0" kern="1200">
          <a:solidFill>
            <a:schemeClr val="accent6"/>
          </a:solidFill>
          <a:latin typeface="Arial"/>
          <a:ea typeface="+mj-ea"/>
          <a:cs typeface="Arial"/>
        </a:defRPr>
      </a:lvl1pPr>
    </p:titleStyle>
    <p:bodyStyle>
      <a:lvl1pPr marL="257147" indent="-257147" algn="l" defTabSz="34286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1pPr>
      <a:lvl2pPr marL="557150" indent="-214289" algn="l" defTabSz="34286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2pPr>
      <a:lvl3pPr marL="857155" indent="-171432" algn="l" defTabSz="342863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3pPr>
      <a:lvl4pPr marL="1200013" indent="-171432" algn="l" defTabSz="342863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4pPr>
      <a:lvl5pPr marL="1542875" indent="-171432" algn="l" defTabSz="342863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5pPr>
      <a:lvl6pPr marL="1885736" indent="-171432" algn="l" defTabSz="34286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98" indent="-171432" algn="l" defTabSz="34286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61" indent="-171432" algn="l" defTabSz="34286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22" indent="-171432" algn="l" defTabSz="34286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3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23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85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46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07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68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28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90" algn="l" defTabSz="342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nbazaar.com/symbols/symbols/home02.gif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ripe67.ripe.net/presentations/131-ripe2-2.pdf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0" y="1410788"/>
            <a:ext cx="7602583" cy="7807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274307" tIns="28574" rIns="57148" bIns="28574" anchor="b" anchorCtr="0">
            <a:no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 algn="l" defTabSz="342863" rtl="0" eaLnBrk="1" latinLnBrk="0" hangingPunct="1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  <a:buNone/>
              <a:defRPr lang="en-US" sz="3800" b="0" i="0" kern="1200" spc="-38" baseline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MPLS in an IPv6-Only Network</a:t>
            </a: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0" y="2191529"/>
            <a:ext cx="7602583" cy="38753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274307" tIns="28574" rIns="57148" bIns="28574" anchor="b" anchorCtr="0">
            <a:noAutofit/>
          </a:bodyPr>
          <a:lstStyle>
            <a:lvl1pPr algn="l" defTabSz="342863" rtl="0" eaLnBrk="1" latinLnBrk="0" hangingPunct="1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  <a:buNone/>
              <a:defRPr lang="en-US" sz="3800" b="0" i="0" kern="1200" spc="-38" baseline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z="2400" b="1" i="1" dirty="0" smtClean="0"/>
              <a:t>Doable or a “Bridge Too Far”?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2910" y="4134122"/>
            <a:ext cx="4622236" cy="761728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Berislav Todorovic, Juniper Networks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btodorovic@juniper.net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lum contrast="40000"/>
          </a:blip>
          <a:stretch>
            <a:fillRect/>
          </a:stretch>
        </p:blipFill>
        <p:spPr>
          <a:xfrm>
            <a:off x="5068513" y="3179667"/>
            <a:ext cx="3749484" cy="171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66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Coda - MPLS L3 VPNs – Forwarding Plane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Using the label-stacking technique to create VPNs</a:t>
            </a:r>
            <a:endParaRPr 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1344218"/>
            <a:ext cx="7815263" cy="3178175"/>
            <a:chOff x="485" y="623"/>
            <a:chExt cx="4923" cy="2002"/>
          </a:xfrm>
        </p:grpSpPr>
        <p:pic>
          <p:nvPicPr>
            <p:cNvPr id="6" name="Picture 6" descr="C:\_mth\temp\whitecloud.t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DFDFDF"/>
                </a:clrFrom>
                <a:clrTo>
                  <a:srgbClr val="DFDFD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" y="1008"/>
              <a:ext cx="2802" cy="1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AutoShape 7" descr="http://www.1clipart.com/1clipart.cfm?p=Computers/clipart/Computers/PCs/46-136728586.gif"/>
            <p:cNvSpPr>
              <a:spLocks noChangeAspect="1" noChangeArrowheads="1"/>
            </p:cNvSpPr>
            <p:nvPr/>
          </p:nvSpPr>
          <p:spPr bwMode="auto">
            <a:xfrm>
              <a:off x="2688" y="1794"/>
              <a:ext cx="173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8" descr="http://www.1clipart.com/1clipart.cfm?p=Computers/clipart/Computers/PCs/46-136728586.gif"/>
            <p:cNvSpPr>
              <a:spLocks noChangeAspect="1" noChangeArrowheads="1"/>
            </p:cNvSpPr>
            <p:nvPr/>
          </p:nvSpPr>
          <p:spPr bwMode="auto">
            <a:xfrm>
              <a:off x="2688" y="1794"/>
              <a:ext cx="173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AutoShape 9" descr="http://www.1clipart.com/1clipart.cfm?p=Computers/clipart/Computers/PCs/46-136728586.gif"/>
            <p:cNvSpPr>
              <a:spLocks noChangeAspect="1" noChangeArrowheads="1"/>
            </p:cNvSpPr>
            <p:nvPr/>
          </p:nvSpPr>
          <p:spPr bwMode="auto">
            <a:xfrm>
              <a:off x="2688" y="1794"/>
              <a:ext cx="173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AutoShape 10" descr="http://www.1clipart.com/1clipart.cfm?p=Computers/clipart/Computers/PCs/46-136728586.gif"/>
            <p:cNvSpPr>
              <a:spLocks noChangeAspect="1" noChangeArrowheads="1"/>
            </p:cNvSpPr>
            <p:nvPr/>
          </p:nvSpPr>
          <p:spPr bwMode="auto">
            <a:xfrm>
              <a:off x="2688" y="1794"/>
              <a:ext cx="173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11" descr="symbols">
              <a:hlinkClick r:id="rId3"/>
            </p:cNvPr>
            <p:cNvSpPr>
              <a:spLocks noChangeAspect="1" noChangeArrowheads="1"/>
            </p:cNvSpPr>
            <p:nvPr/>
          </p:nvSpPr>
          <p:spPr bwMode="auto">
            <a:xfrm>
              <a:off x="2713" y="1775"/>
              <a:ext cx="173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12" descr="symbols">
              <a:hlinkClick r:id="rId3"/>
            </p:cNvPr>
            <p:cNvSpPr>
              <a:spLocks noChangeAspect="1" noChangeArrowheads="1"/>
            </p:cNvSpPr>
            <p:nvPr/>
          </p:nvSpPr>
          <p:spPr bwMode="auto">
            <a:xfrm>
              <a:off x="2713" y="1775"/>
              <a:ext cx="173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3" name="Picture 13" descr="C:\Juniper_Icons\PPT_TIFFs\color\icon_c_m40_ppt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8" y="1401"/>
              <a:ext cx="161" cy="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4" descr="C:\Juniper_Icons\PPT_TIFFs\color\icon_c_m40_ppt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5" y="1380"/>
              <a:ext cx="161" cy="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2811" y="1233"/>
              <a:ext cx="35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P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2472" y="1968"/>
              <a:ext cx="26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P</a:t>
              </a: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2358" y="1235"/>
              <a:ext cx="26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P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3368" y="1468"/>
              <a:ext cx="47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PE 2</a:t>
              </a:r>
            </a:p>
          </p:txBody>
        </p:sp>
        <p:pic>
          <p:nvPicPr>
            <p:cNvPr id="19" name="Picture 19" descr="E:\Working\Juniper Icons\PPT library\icon_c_m20.t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4" y="1601"/>
              <a:ext cx="140" cy="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</a:extLst>
          </p:spPr>
        </p:pic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4397" y="1755"/>
              <a:ext cx="673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VPN A</a:t>
              </a:r>
            </a:p>
            <a:p>
              <a:pPr algn="ctr"/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Site 3</a:t>
              </a:r>
            </a:p>
          </p:txBody>
        </p:sp>
        <p:grpSp>
          <p:nvGrpSpPr>
            <p:cNvPr id="21" name="Group 21"/>
            <p:cNvGrpSpPr>
              <a:grpSpLocks/>
            </p:cNvGrpSpPr>
            <p:nvPr/>
          </p:nvGrpSpPr>
          <p:grpSpPr bwMode="auto">
            <a:xfrm>
              <a:off x="4085" y="2071"/>
              <a:ext cx="686" cy="498"/>
              <a:chOff x="3242" y="1026"/>
              <a:chExt cx="928" cy="668"/>
            </a:xfrm>
          </p:grpSpPr>
          <p:pic>
            <p:nvPicPr>
              <p:cNvPr id="93" name="Picture 22" descr="C:\_mth\temp\whitecloud.tif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DFDFDF"/>
                  </a:clrFrom>
                  <a:clrTo>
                    <a:srgbClr val="DFDFD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2" y="1026"/>
                <a:ext cx="928" cy="668"/>
              </a:xfrm>
              <a:prstGeom prst="rect">
                <a:avLst/>
              </a:prstGeom>
              <a:noFill/>
              <a:effectLst>
                <a:outerShdw dist="107763" dir="18900000" algn="ctr" rotWithShape="0">
                  <a:srgbClr val="FF0000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CC3300"/>
                    </a:solidFill>
                  </a14:hiddenFill>
                </a:ext>
              </a:extLst>
            </p:spPr>
          </p:pic>
          <p:sp>
            <p:nvSpPr>
              <p:cNvPr id="94" name="Line 23"/>
              <p:cNvSpPr>
                <a:spLocks noChangeShapeType="1"/>
              </p:cNvSpPr>
              <p:nvPr/>
            </p:nvSpPr>
            <p:spPr bwMode="auto">
              <a:xfrm flipV="1">
                <a:off x="3481" y="1402"/>
                <a:ext cx="112" cy="1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95" name="Picture 24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3" y="1140"/>
                <a:ext cx="230" cy="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6" name="Picture 25" descr="E:\Working\Juniper Icons\PPT library\icon_c_m20.tif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2" y="1501"/>
                <a:ext cx="147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7" name="Picture 26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3" y="1319"/>
                <a:ext cx="230" cy="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8" name="Line 27"/>
              <p:cNvSpPr>
                <a:spLocks noChangeShapeType="1"/>
              </p:cNvSpPr>
              <p:nvPr/>
            </p:nvSpPr>
            <p:spPr bwMode="auto">
              <a:xfrm>
                <a:off x="3442" y="1268"/>
                <a:ext cx="339" cy="2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741" y="766"/>
              <a:ext cx="781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VPN A</a:t>
              </a:r>
            </a:p>
            <a:p>
              <a:pPr algn="ctr"/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Site 1</a:t>
              </a:r>
            </a:p>
            <a:p>
              <a:pPr algn="ctr"/>
              <a:endParaRPr lang="en-US" altLang="en-US" sz="1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Text Box 29"/>
            <p:cNvSpPr txBox="1">
              <a:spLocks noChangeArrowheads="1"/>
            </p:cNvSpPr>
            <p:nvPr/>
          </p:nvSpPr>
          <p:spPr bwMode="auto">
            <a:xfrm>
              <a:off x="4561" y="705"/>
              <a:ext cx="847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1400" b="1">
                  <a:solidFill>
                    <a:srgbClr val="3333FF"/>
                  </a:solidFill>
                  <a:latin typeface="Arial" panose="020B0604020202020204" pitchFamily="34" charset="0"/>
                </a:rPr>
                <a:t>VPN B</a:t>
              </a:r>
            </a:p>
            <a:p>
              <a:pPr algn="ctr"/>
              <a:r>
                <a:rPr lang="en-US" altLang="en-US" sz="1400" b="1">
                  <a:solidFill>
                    <a:srgbClr val="3333FF"/>
                  </a:solidFill>
                  <a:latin typeface="Arial" panose="020B0604020202020204" pitchFamily="34" charset="0"/>
                </a:rPr>
                <a:t>Site2</a:t>
              </a:r>
            </a:p>
          </p:txBody>
        </p:sp>
        <p:pic>
          <p:nvPicPr>
            <p:cNvPr id="24" name="Picture 30" descr="C:\_mth\temp\whitecloud.t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DFDFDF"/>
                </a:clrFrom>
                <a:clrTo>
                  <a:srgbClr val="DFDFD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" y="841"/>
              <a:ext cx="753" cy="480"/>
            </a:xfrm>
            <a:prstGeom prst="rect">
              <a:avLst/>
            </a:prstGeom>
            <a:noFill/>
            <a:effectLst>
              <a:outerShdw dist="107763" dir="18900000" algn="ctr" rotWithShape="0">
                <a:srgbClr val="FF000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CC3300"/>
                  </a:solidFill>
                </a14:hiddenFill>
              </a:ext>
            </a:extLst>
          </p:spPr>
        </p:pic>
        <p:sp>
          <p:nvSpPr>
            <p:cNvPr id="25" name="Line 31"/>
            <p:cNvSpPr>
              <a:spLocks noChangeShapeType="1"/>
            </p:cNvSpPr>
            <p:nvPr/>
          </p:nvSpPr>
          <p:spPr bwMode="auto">
            <a:xfrm flipV="1">
              <a:off x="1458" y="966"/>
              <a:ext cx="181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6" name="Picture 32" descr="E:\Working\Juniper Icons\PPT library\icon_c_m20.t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3" y="1221"/>
              <a:ext cx="119" cy="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3" descr="http://www.iconbazaar.com/computer/network3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0" y="1065"/>
              <a:ext cx="188" cy="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Line 34"/>
            <p:cNvSpPr>
              <a:spLocks noChangeShapeType="1"/>
            </p:cNvSpPr>
            <p:nvPr/>
          </p:nvSpPr>
          <p:spPr bwMode="auto">
            <a:xfrm>
              <a:off x="1587" y="1163"/>
              <a:ext cx="86" cy="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9" name="Picture 35" descr="http://www.iconbazaar.com/computer/tower01.g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0" y="881"/>
              <a:ext cx="141" cy="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6" descr="http://www.iconbazaar.com/computer/tower01.g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" y="986"/>
              <a:ext cx="141" cy="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 Box 37"/>
            <p:cNvSpPr txBox="1">
              <a:spLocks noChangeArrowheads="1"/>
            </p:cNvSpPr>
            <p:nvPr/>
          </p:nvSpPr>
          <p:spPr bwMode="auto">
            <a:xfrm>
              <a:off x="485" y="1572"/>
              <a:ext cx="617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1400" b="1">
                  <a:solidFill>
                    <a:srgbClr val="3333FF"/>
                  </a:solidFill>
                  <a:latin typeface="Arial" panose="020B0604020202020204" pitchFamily="34" charset="0"/>
                </a:rPr>
                <a:t>VPN B</a:t>
              </a:r>
            </a:p>
            <a:p>
              <a:pPr algn="ctr"/>
              <a:r>
                <a:rPr lang="en-US" altLang="en-US" sz="1400" b="1">
                  <a:solidFill>
                    <a:srgbClr val="3333FF"/>
                  </a:solidFill>
                  <a:latin typeface="Arial" panose="020B0604020202020204" pitchFamily="34" charset="0"/>
                </a:rPr>
                <a:t>Site 1</a:t>
              </a:r>
            </a:p>
          </p:txBody>
        </p:sp>
        <p:sp>
          <p:nvSpPr>
            <p:cNvPr id="32" name="Text Box 38"/>
            <p:cNvSpPr txBox="1">
              <a:spLocks noChangeArrowheads="1"/>
            </p:cNvSpPr>
            <p:nvPr/>
          </p:nvSpPr>
          <p:spPr bwMode="auto">
            <a:xfrm>
              <a:off x="1598" y="1548"/>
              <a:ext cx="41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PE 1</a:t>
              </a:r>
            </a:p>
          </p:txBody>
        </p:sp>
        <p:grpSp>
          <p:nvGrpSpPr>
            <p:cNvPr id="33" name="Group 39"/>
            <p:cNvGrpSpPr>
              <a:grpSpLocks/>
            </p:cNvGrpSpPr>
            <p:nvPr/>
          </p:nvGrpSpPr>
          <p:grpSpPr bwMode="auto">
            <a:xfrm>
              <a:off x="702" y="1868"/>
              <a:ext cx="733" cy="490"/>
              <a:chOff x="915" y="1620"/>
              <a:chExt cx="851" cy="587"/>
            </a:xfrm>
          </p:grpSpPr>
          <p:pic>
            <p:nvPicPr>
              <p:cNvPr id="86" name="Picture 40" descr="C:\_mth\temp\whitecloud.tif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DFDFDF"/>
                  </a:clrFrom>
                  <a:clrTo>
                    <a:srgbClr val="DFDFD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5" y="1620"/>
                <a:ext cx="851" cy="587"/>
              </a:xfrm>
              <a:prstGeom prst="rect">
                <a:avLst/>
              </a:prstGeom>
              <a:noFill/>
              <a:effectLst>
                <a:outerShdw dist="107763" dir="18900000" algn="ctr" rotWithShape="0">
                  <a:srgbClr val="3333FF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CC3300"/>
                    </a:solidFill>
                  </a14:hiddenFill>
                </a:ext>
              </a:extLst>
            </p:spPr>
          </p:pic>
          <p:sp>
            <p:nvSpPr>
              <p:cNvPr id="87" name="Line 41"/>
              <p:cNvSpPr>
                <a:spLocks noChangeShapeType="1"/>
              </p:cNvSpPr>
              <p:nvPr/>
            </p:nvSpPr>
            <p:spPr bwMode="auto">
              <a:xfrm flipV="1">
                <a:off x="1161" y="1870"/>
                <a:ext cx="179" cy="2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88" name="Picture 42" descr="E:\Working\Juniper Icons\PPT library\icon_c_m20.tif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9" y="1980"/>
                <a:ext cx="118" cy="1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Picture 43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1" y="1894"/>
                <a:ext cx="185" cy="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0" name="Line 44"/>
              <p:cNvSpPr>
                <a:spLocks noChangeShapeType="1"/>
              </p:cNvSpPr>
              <p:nvPr/>
            </p:nvSpPr>
            <p:spPr bwMode="auto">
              <a:xfrm>
                <a:off x="1251" y="1976"/>
                <a:ext cx="236" cy="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91" name="Picture 45" descr="http://www.iconbazaar.com/computer/tower01.gif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5" y="1735"/>
                <a:ext cx="138" cy="1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" name="Picture 46" descr="http://www.iconbazaar.com/computer/tower01.gif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8" y="1809"/>
                <a:ext cx="139" cy="1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4" name="Picture 47" descr="E:\Working\Juniper Icons\PPT library\icon_c_m20.t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1" y="1383"/>
              <a:ext cx="140" cy="1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</a:extLst>
          </p:spPr>
        </p:pic>
        <p:grpSp>
          <p:nvGrpSpPr>
            <p:cNvPr id="35" name="Group 48"/>
            <p:cNvGrpSpPr>
              <a:grpSpLocks/>
            </p:cNvGrpSpPr>
            <p:nvPr/>
          </p:nvGrpSpPr>
          <p:grpSpPr bwMode="auto">
            <a:xfrm>
              <a:off x="4509" y="1078"/>
              <a:ext cx="645" cy="515"/>
              <a:chOff x="3582" y="1693"/>
              <a:chExt cx="923" cy="664"/>
            </a:xfrm>
          </p:grpSpPr>
          <p:pic>
            <p:nvPicPr>
              <p:cNvPr id="78" name="Picture 49" descr="C:\_mth\temp\whitecloud.tif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DFDFDF"/>
                  </a:clrFrom>
                  <a:clrTo>
                    <a:srgbClr val="DFDFD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2" y="1693"/>
                <a:ext cx="923" cy="664"/>
              </a:xfrm>
              <a:prstGeom prst="rect">
                <a:avLst/>
              </a:prstGeom>
              <a:noFill/>
              <a:effectLst>
                <a:outerShdw dist="107763" dir="18900000" algn="ctr" rotWithShape="0">
                  <a:srgbClr val="3333FF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9" name="Picture 50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" y="1790"/>
                <a:ext cx="230" cy="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0" name="Picture 51" descr="E:\Working\Juniper Icons\PPT library\icon_c_m20.tif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2" y="2021"/>
                <a:ext cx="147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1" name="Picture 52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50" y="1860"/>
                <a:ext cx="230" cy="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" name="Line 53"/>
              <p:cNvSpPr>
                <a:spLocks noChangeShapeType="1"/>
              </p:cNvSpPr>
              <p:nvPr/>
            </p:nvSpPr>
            <p:spPr bwMode="auto">
              <a:xfrm flipV="1">
                <a:off x="3731" y="2016"/>
                <a:ext cx="149" cy="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83" name="Picture 54" descr="http://www.iconbazaar.com/computer/tower01.gif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1" y="2058"/>
                <a:ext cx="172" cy="1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Line 55"/>
              <p:cNvSpPr>
                <a:spLocks noChangeShapeType="1"/>
              </p:cNvSpPr>
              <p:nvPr/>
            </p:nvSpPr>
            <p:spPr bwMode="auto">
              <a:xfrm>
                <a:off x="3760" y="1915"/>
                <a:ext cx="316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85" name="Picture 56" descr="http://www.iconbazaar.com/computer/tower01.gif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2" y="2099"/>
                <a:ext cx="172" cy="1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6" name="Picture 57" descr="C:\Juniper_Icons\PPT_TIFFs\color\icon_c_m40_ppt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" y="2087"/>
              <a:ext cx="161" cy="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Line 58"/>
            <p:cNvSpPr>
              <a:spLocks noChangeShapeType="1"/>
            </p:cNvSpPr>
            <p:nvPr/>
          </p:nvSpPr>
          <p:spPr bwMode="auto">
            <a:xfrm flipV="1">
              <a:off x="2056" y="1476"/>
              <a:ext cx="302" cy="14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59"/>
            <p:cNvSpPr>
              <a:spLocks noChangeShapeType="1"/>
            </p:cNvSpPr>
            <p:nvPr/>
          </p:nvSpPr>
          <p:spPr bwMode="auto">
            <a:xfrm flipV="1">
              <a:off x="2513" y="1462"/>
              <a:ext cx="339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60"/>
            <p:cNvSpPr>
              <a:spLocks noChangeShapeType="1"/>
            </p:cNvSpPr>
            <p:nvPr/>
          </p:nvSpPr>
          <p:spPr bwMode="auto">
            <a:xfrm>
              <a:off x="2985" y="1462"/>
              <a:ext cx="487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0" name="Picture 61" descr="E:\Working\Juniper Icons\PPT library\icon_c_m20.t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7" y="2090"/>
              <a:ext cx="139" cy="1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</a:extLst>
          </p:spPr>
        </p:pic>
        <p:sp>
          <p:nvSpPr>
            <p:cNvPr id="41" name="Line 62"/>
            <p:cNvSpPr>
              <a:spLocks noChangeShapeType="1"/>
            </p:cNvSpPr>
            <p:nvPr/>
          </p:nvSpPr>
          <p:spPr bwMode="auto">
            <a:xfrm flipV="1">
              <a:off x="2639" y="2175"/>
              <a:ext cx="877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2" name="Picture 63" descr="C:\Juniper_Icons\PPT_TIFFs\color\icon_c_m40_ppt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1705"/>
              <a:ext cx="160" cy="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 Box 64"/>
            <p:cNvSpPr txBox="1">
              <a:spLocks noChangeArrowheads="1"/>
            </p:cNvSpPr>
            <p:nvPr/>
          </p:nvSpPr>
          <p:spPr bwMode="auto">
            <a:xfrm>
              <a:off x="3556" y="1946"/>
              <a:ext cx="3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PE 3</a:t>
              </a:r>
            </a:p>
          </p:txBody>
        </p:sp>
        <p:sp>
          <p:nvSpPr>
            <p:cNvPr id="44" name="Line 65"/>
            <p:cNvSpPr>
              <a:spLocks noChangeShapeType="1"/>
            </p:cNvSpPr>
            <p:nvPr/>
          </p:nvSpPr>
          <p:spPr bwMode="auto">
            <a:xfrm>
              <a:off x="3634" y="2175"/>
              <a:ext cx="597" cy="31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66"/>
            <p:cNvSpPr>
              <a:spLocks noChangeShapeType="1"/>
            </p:cNvSpPr>
            <p:nvPr/>
          </p:nvSpPr>
          <p:spPr bwMode="auto">
            <a:xfrm>
              <a:off x="1769" y="1306"/>
              <a:ext cx="235" cy="32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67"/>
            <p:cNvSpPr>
              <a:spLocks noChangeShapeType="1"/>
            </p:cNvSpPr>
            <p:nvPr/>
          </p:nvSpPr>
          <p:spPr bwMode="auto">
            <a:xfrm flipV="1">
              <a:off x="1275" y="1660"/>
              <a:ext cx="722" cy="55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68"/>
            <p:cNvSpPr>
              <a:spLocks noChangeShapeType="1"/>
            </p:cNvSpPr>
            <p:nvPr/>
          </p:nvSpPr>
          <p:spPr bwMode="auto">
            <a:xfrm>
              <a:off x="2041" y="1695"/>
              <a:ext cx="472" cy="44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8" name="Group 69"/>
            <p:cNvGrpSpPr>
              <a:grpSpLocks/>
            </p:cNvGrpSpPr>
            <p:nvPr/>
          </p:nvGrpSpPr>
          <p:grpSpPr bwMode="auto">
            <a:xfrm>
              <a:off x="3776" y="623"/>
              <a:ext cx="685" cy="498"/>
              <a:chOff x="3242" y="1026"/>
              <a:chExt cx="928" cy="668"/>
            </a:xfrm>
          </p:grpSpPr>
          <p:pic>
            <p:nvPicPr>
              <p:cNvPr id="72" name="Picture 70" descr="C:\_mth\temp\whitecloud.tif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DFDFDF"/>
                  </a:clrFrom>
                  <a:clrTo>
                    <a:srgbClr val="DFDFD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2" y="1026"/>
                <a:ext cx="928" cy="668"/>
              </a:xfrm>
              <a:prstGeom prst="rect">
                <a:avLst/>
              </a:prstGeom>
              <a:noFill/>
              <a:effectLst>
                <a:outerShdw dist="107763" dir="18900000" algn="ctr" rotWithShape="0">
                  <a:srgbClr val="FF0000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CC3300"/>
                    </a:solidFill>
                  </a14:hiddenFill>
                </a:ext>
              </a:extLst>
            </p:spPr>
          </p:pic>
          <p:sp>
            <p:nvSpPr>
              <p:cNvPr id="73" name="Line 71"/>
              <p:cNvSpPr>
                <a:spLocks noChangeShapeType="1"/>
              </p:cNvSpPr>
              <p:nvPr/>
            </p:nvSpPr>
            <p:spPr bwMode="auto">
              <a:xfrm flipV="1">
                <a:off x="3481" y="1402"/>
                <a:ext cx="112" cy="1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74" name="Picture 72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3" y="1140"/>
                <a:ext cx="230" cy="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5" name="Picture 73" descr="E:\Working\Juniper Icons\PPT library\icon_c_m20.tif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2" y="1501"/>
                <a:ext cx="147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6" name="Picture 74" descr="http://www.iconbazaar.com/computer/network3.gif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3" y="1319"/>
                <a:ext cx="230" cy="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7" name="Line 75"/>
              <p:cNvSpPr>
                <a:spLocks noChangeShapeType="1"/>
              </p:cNvSpPr>
              <p:nvPr/>
            </p:nvSpPr>
            <p:spPr bwMode="auto">
              <a:xfrm>
                <a:off x="3442" y="1268"/>
                <a:ext cx="339" cy="2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" name="Text Box 76"/>
            <p:cNvSpPr txBox="1">
              <a:spLocks noChangeArrowheads="1"/>
            </p:cNvSpPr>
            <p:nvPr/>
          </p:nvSpPr>
          <p:spPr bwMode="auto">
            <a:xfrm>
              <a:off x="3211" y="711"/>
              <a:ext cx="673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VPN A</a:t>
              </a:r>
            </a:p>
            <a:p>
              <a:pPr algn="ctr"/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Site2 </a:t>
              </a:r>
            </a:p>
          </p:txBody>
        </p:sp>
        <p:sp>
          <p:nvSpPr>
            <p:cNvPr id="50" name="Line 77"/>
            <p:cNvSpPr>
              <a:spLocks noChangeShapeType="1"/>
            </p:cNvSpPr>
            <p:nvPr/>
          </p:nvSpPr>
          <p:spPr bwMode="auto">
            <a:xfrm flipV="1">
              <a:off x="3509" y="1059"/>
              <a:ext cx="398" cy="3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1" name="Picture 78" descr="E:\Working\Juniper Icons\PPT library\icon_c_m20.tif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6" y="1023"/>
              <a:ext cx="120" cy="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Line 79"/>
            <p:cNvSpPr>
              <a:spLocks noChangeShapeType="1"/>
            </p:cNvSpPr>
            <p:nvPr/>
          </p:nvSpPr>
          <p:spPr bwMode="auto">
            <a:xfrm>
              <a:off x="3464" y="1504"/>
              <a:ext cx="111" cy="19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80"/>
            <p:cNvSpPr>
              <a:spLocks noChangeShapeType="1"/>
            </p:cNvSpPr>
            <p:nvPr/>
          </p:nvSpPr>
          <p:spPr bwMode="auto">
            <a:xfrm>
              <a:off x="3582" y="1850"/>
              <a:ext cx="0" cy="24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81"/>
            <p:cNvSpPr>
              <a:spLocks noChangeShapeType="1"/>
            </p:cNvSpPr>
            <p:nvPr/>
          </p:nvSpPr>
          <p:spPr bwMode="auto">
            <a:xfrm flipH="1">
              <a:off x="3627" y="1123"/>
              <a:ext cx="501" cy="98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Text Box 82"/>
            <p:cNvSpPr txBox="1">
              <a:spLocks noChangeArrowheads="1"/>
            </p:cNvSpPr>
            <p:nvPr/>
          </p:nvSpPr>
          <p:spPr bwMode="auto">
            <a:xfrm>
              <a:off x="1056" y="1283"/>
              <a:ext cx="63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CE – A1</a:t>
              </a:r>
            </a:p>
          </p:txBody>
        </p:sp>
        <p:sp>
          <p:nvSpPr>
            <p:cNvPr id="56" name="Text Box 83"/>
            <p:cNvSpPr txBox="1">
              <a:spLocks noChangeArrowheads="1"/>
            </p:cNvSpPr>
            <p:nvPr/>
          </p:nvSpPr>
          <p:spPr bwMode="auto">
            <a:xfrm>
              <a:off x="1211" y="2243"/>
              <a:ext cx="66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CE – B1</a:t>
              </a:r>
            </a:p>
          </p:txBody>
        </p:sp>
        <p:sp>
          <p:nvSpPr>
            <p:cNvPr id="57" name="Text Box 84"/>
            <p:cNvSpPr txBox="1">
              <a:spLocks noChangeArrowheads="1"/>
            </p:cNvSpPr>
            <p:nvPr/>
          </p:nvSpPr>
          <p:spPr bwMode="auto">
            <a:xfrm>
              <a:off x="3741" y="2433"/>
              <a:ext cx="54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CE – A3</a:t>
              </a:r>
            </a:p>
          </p:txBody>
        </p:sp>
        <p:sp>
          <p:nvSpPr>
            <p:cNvPr id="58" name="Text Box 85"/>
            <p:cNvSpPr txBox="1">
              <a:spLocks noChangeArrowheads="1"/>
            </p:cNvSpPr>
            <p:nvPr/>
          </p:nvSpPr>
          <p:spPr bwMode="auto">
            <a:xfrm>
              <a:off x="3401" y="965"/>
              <a:ext cx="54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CE – A2</a:t>
              </a:r>
            </a:p>
          </p:txBody>
        </p:sp>
        <p:sp>
          <p:nvSpPr>
            <p:cNvPr id="59" name="Text Box 86"/>
            <p:cNvSpPr txBox="1">
              <a:spLocks noChangeArrowheads="1"/>
            </p:cNvSpPr>
            <p:nvPr/>
          </p:nvSpPr>
          <p:spPr bwMode="auto">
            <a:xfrm>
              <a:off x="4268" y="1432"/>
              <a:ext cx="54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CE – B2</a:t>
              </a:r>
            </a:p>
          </p:txBody>
        </p:sp>
        <p:sp>
          <p:nvSpPr>
            <p:cNvPr id="60" name="Text Box 87"/>
            <p:cNvSpPr txBox="1">
              <a:spLocks noChangeArrowheads="1"/>
            </p:cNvSpPr>
            <p:nvPr/>
          </p:nvSpPr>
          <p:spPr bwMode="auto">
            <a:xfrm>
              <a:off x="3956" y="1080"/>
              <a:ext cx="69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400" b="1">
                  <a:latin typeface="Arial" panose="020B0604020202020204" pitchFamily="34" charset="0"/>
                </a:rPr>
                <a:t>CE1 – A2</a:t>
              </a:r>
            </a:p>
          </p:txBody>
        </p:sp>
        <p:sp>
          <p:nvSpPr>
            <p:cNvPr id="61" name="Line 88"/>
            <p:cNvSpPr>
              <a:spLocks noChangeShapeType="1"/>
            </p:cNvSpPr>
            <p:nvPr/>
          </p:nvSpPr>
          <p:spPr bwMode="auto">
            <a:xfrm flipV="1">
              <a:off x="1400" y="1780"/>
              <a:ext cx="590" cy="473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89"/>
            <p:cNvSpPr>
              <a:spLocks noChangeShapeType="1"/>
            </p:cNvSpPr>
            <p:nvPr/>
          </p:nvSpPr>
          <p:spPr bwMode="auto">
            <a:xfrm flipV="1">
              <a:off x="2121" y="1511"/>
              <a:ext cx="1270" cy="142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90"/>
            <p:cNvSpPr>
              <a:spLocks noChangeShapeType="1"/>
            </p:cNvSpPr>
            <p:nvPr/>
          </p:nvSpPr>
          <p:spPr bwMode="auto">
            <a:xfrm>
              <a:off x="2122" y="1722"/>
              <a:ext cx="1364" cy="438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91"/>
            <p:cNvSpPr>
              <a:spLocks noChangeShapeType="1"/>
            </p:cNvSpPr>
            <p:nvPr/>
          </p:nvSpPr>
          <p:spPr bwMode="auto">
            <a:xfrm flipV="1">
              <a:off x="3545" y="1123"/>
              <a:ext cx="384" cy="304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92"/>
            <p:cNvSpPr>
              <a:spLocks noChangeShapeType="1"/>
            </p:cNvSpPr>
            <p:nvPr/>
          </p:nvSpPr>
          <p:spPr bwMode="auto">
            <a:xfrm flipV="1">
              <a:off x="3538" y="1398"/>
              <a:ext cx="1040" cy="5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93"/>
            <p:cNvSpPr>
              <a:spLocks noChangeShapeType="1"/>
            </p:cNvSpPr>
            <p:nvPr/>
          </p:nvSpPr>
          <p:spPr bwMode="auto">
            <a:xfrm>
              <a:off x="3706" y="2149"/>
              <a:ext cx="453" cy="246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94"/>
            <p:cNvSpPr>
              <a:spLocks noChangeArrowheads="1"/>
            </p:cNvSpPr>
            <p:nvPr/>
          </p:nvSpPr>
          <p:spPr bwMode="auto">
            <a:xfrm>
              <a:off x="1973" y="1752"/>
              <a:ext cx="110" cy="16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95"/>
            <p:cNvSpPr>
              <a:spLocks noChangeArrowheads="1"/>
            </p:cNvSpPr>
            <p:nvPr/>
          </p:nvSpPr>
          <p:spPr bwMode="auto">
            <a:xfrm>
              <a:off x="2029" y="1800"/>
              <a:ext cx="110" cy="16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96"/>
            <p:cNvSpPr>
              <a:spLocks noChangeArrowheads="1"/>
            </p:cNvSpPr>
            <p:nvPr/>
          </p:nvSpPr>
          <p:spPr bwMode="auto">
            <a:xfrm>
              <a:off x="3331" y="1248"/>
              <a:ext cx="110" cy="16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Rectangle 97"/>
            <p:cNvSpPr>
              <a:spLocks noChangeArrowheads="1"/>
            </p:cNvSpPr>
            <p:nvPr/>
          </p:nvSpPr>
          <p:spPr bwMode="auto">
            <a:xfrm>
              <a:off x="3427" y="2212"/>
              <a:ext cx="110" cy="16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Rectangle 98"/>
            <p:cNvSpPr>
              <a:spLocks noChangeArrowheads="1"/>
            </p:cNvSpPr>
            <p:nvPr/>
          </p:nvSpPr>
          <p:spPr bwMode="auto">
            <a:xfrm>
              <a:off x="3254" y="1304"/>
              <a:ext cx="110" cy="16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67745" y="4217593"/>
            <a:ext cx="1068968" cy="301625"/>
            <a:chOff x="567745" y="4217593"/>
            <a:chExt cx="1068968" cy="301625"/>
          </a:xfrm>
        </p:grpSpPr>
        <p:sp>
          <p:nvSpPr>
            <p:cNvPr id="99" name="Text Box 151"/>
            <p:cNvSpPr txBox="1">
              <a:spLocks noChangeArrowheads="1"/>
            </p:cNvSpPr>
            <p:nvPr/>
          </p:nvSpPr>
          <p:spPr bwMode="auto">
            <a:xfrm>
              <a:off x="877886" y="4220768"/>
              <a:ext cx="758827" cy="29845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 smtClean="0">
                  <a:solidFill>
                    <a:schemeClr val="folHlink"/>
                  </a:solidFill>
                </a:rPr>
                <a:t>10.1.1.1</a:t>
              </a:r>
              <a:endParaRPr lang="en-US" altLang="en-US" dirty="0">
                <a:solidFill>
                  <a:schemeClr val="folHlink"/>
                </a:solidFill>
              </a:endParaRPr>
            </a:p>
          </p:txBody>
        </p:sp>
        <p:sp>
          <p:nvSpPr>
            <p:cNvPr id="100" name="Text Box 164"/>
            <p:cNvSpPr txBox="1">
              <a:spLocks noChangeArrowheads="1"/>
            </p:cNvSpPr>
            <p:nvPr/>
          </p:nvSpPr>
          <p:spPr bwMode="auto">
            <a:xfrm>
              <a:off x="567745" y="4217593"/>
              <a:ext cx="349455" cy="2988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b="1" dirty="0" smtClean="0">
                  <a:solidFill>
                    <a:srgbClr val="FFFFFF"/>
                  </a:solidFill>
                </a:rPr>
                <a:t>12</a:t>
              </a:r>
              <a:endParaRPr lang="en-US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1303804" y="1273014"/>
            <a:ext cx="1068968" cy="301625"/>
            <a:chOff x="1303804" y="1273014"/>
            <a:chExt cx="1068968" cy="301625"/>
          </a:xfrm>
        </p:grpSpPr>
        <p:sp>
          <p:nvSpPr>
            <p:cNvPr id="111" name="Text Box 151"/>
            <p:cNvSpPr txBox="1">
              <a:spLocks noChangeArrowheads="1"/>
            </p:cNvSpPr>
            <p:nvPr/>
          </p:nvSpPr>
          <p:spPr bwMode="auto">
            <a:xfrm>
              <a:off x="1613945" y="1276189"/>
              <a:ext cx="758827" cy="29845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 smtClean="0">
                  <a:solidFill>
                    <a:schemeClr val="folHlink"/>
                  </a:solidFill>
                </a:rPr>
                <a:t>10.1.1.1</a:t>
              </a:r>
              <a:endParaRPr lang="en-US" altLang="en-US" dirty="0">
                <a:solidFill>
                  <a:schemeClr val="folHlink"/>
                </a:solidFill>
              </a:endParaRPr>
            </a:p>
          </p:txBody>
        </p:sp>
        <p:sp>
          <p:nvSpPr>
            <p:cNvPr id="112" name="Text Box 164"/>
            <p:cNvSpPr txBox="1">
              <a:spLocks noChangeArrowheads="1"/>
            </p:cNvSpPr>
            <p:nvPr/>
          </p:nvSpPr>
          <p:spPr bwMode="auto">
            <a:xfrm>
              <a:off x="1303804" y="1273014"/>
              <a:ext cx="349455" cy="2988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b="1" dirty="0" smtClean="0">
                  <a:solidFill>
                    <a:srgbClr val="FFFFFF"/>
                  </a:solidFill>
                </a:rPr>
                <a:t>11</a:t>
              </a:r>
              <a:endParaRPr lang="en-US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307342" y="1299611"/>
            <a:ext cx="1505418" cy="1525743"/>
            <a:chOff x="3307342" y="1299611"/>
            <a:chExt cx="1505418" cy="1525743"/>
          </a:xfrm>
        </p:grpSpPr>
        <p:grpSp>
          <p:nvGrpSpPr>
            <p:cNvPr id="115" name="Group 114"/>
            <p:cNvGrpSpPr/>
            <p:nvPr/>
          </p:nvGrpSpPr>
          <p:grpSpPr>
            <a:xfrm>
              <a:off x="3394568" y="1299611"/>
              <a:ext cx="1418192" cy="619031"/>
              <a:chOff x="3224111" y="1251000"/>
              <a:chExt cx="1418192" cy="619031"/>
            </a:xfrm>
          </p:grpSpPr>
          <p:sp>
            <p:nvSpPr>
              <p:cNvPr id="101" name="Text Box 151"/>
              <p:cNvSpPr txBox="1">
                <a:spLocks noChangeArrowheads="1"/>
              </p:cNvSpPr>
              <p:nvPr/>
            </p:nvSpPr>
            <p:spPr bwMode="auto">
              <a:xfrm>
                <a:off x="3879218" y="1264227"/>
                <a:ext cx="758827" cy="29845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82550" tIns="41275" rIns="82550" bIns="41275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dirty="0" smtClean="0">
                    <a:solidFill>
                      <a:schemeClr val="folHlink"/>
                    </a:solidFill>
                  </a:rPr>
                  <a:t>10.1.1.1</a:t>
                </a:r>
                <a:endParaRPr lang="en-US" altLang="en-US" dirty="0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02" name="Text Box 164"/>
              <p:cNvSpPr txBox="1">
                <a:spLocks noChangeArrowheads="1"/>
              </p:cNvSpPr>
              <p:nvPr/>
            </p:nvSpPr>
            <p:spPr bwMode="auto">
              <a:xfrm>
                <a:off x="3569077" y="1261052"/>
                <a:ext cx="349455" cy="298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 dirty="0" smtClean="0">
                    <a:solidFill>
                      <a:srgbClr val="FFFFFF"/>
                    </a:solidFill>
                  </a:rPr>
                  <a:t>11</a:t>
                </a:r>
                <a:endParaRPr lang="en-US" alt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 Box 151"/>
              <p:cNvSpPr txBox="1">
                <a:spLocks noChangeArrowheads="1"/>
              </p:cNvSpPr>
              <p:nvPr/>
            </p:nvSpPr>
            <p:spPr bwMode="auto">
              <a:xfrm>
                <a:off x="3883476" y="1568056"/>
                <a:ext cx="758827" cy="29845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82550" tIns="41275" rIns="82550" bIns="41275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dirty="0" smtClean="0">
                    <a:solidFill>
                      <a:schemeClr val="folHlink"/>
                    </a:solidFill>
                  </a:rPr>
                  <a:t>10.1.1.1</a:t>
                </a:r>
                <a:endParaRPr lang="en-US" altLang="en-US" dirty="0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04" name="Text Box 164"/>
              <p:cNvSpPr txBox="1">
                <a:spLocks noChangeArrowheads="1"/>
              </p:cNvSpPr>
              <p:nvPr/>
            </p:nvSpPr>
            <p:spPr bwMode="auto">
              <a:xfrm>
                <a:off x="3573335" y="1564881"/>
                <a:ext cx="349455" cy="29880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 dirty="0" smtClean="0">
                    <a:solidFill>
                      <a:srgbClr val="FFFFFF"/>
                    </a:solidFill>
                  </a:rPr>
                  <a:t>12</a:t>
                </a:r>
                <a:endParaRPr lang="en-US" alt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Text Box 164"/>
              <p:cNvSpPr txBox="1">
                <a:spLocks noChangeArrowheads="1"/>
              </p:cNvSpPr>
              <p:nvPr/>
            </p:nvSpPr>
            <p:spPr bwMode="auto">
              <a:xfrm>
                <a:off x="3224111" y="1571231"/>
                <a:ext cx="349455" cy="298800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 dirty="0" smtClean="0">
                    <a:solidFill>
                      <a:srgbClr val="FFFFFF"/>
                    </a:solidFill>
                  </a:rPr>
                  <a:t>51</a:t>
                </a:r>
                <a:endParaRPr lang="en-US" alt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Text Box 164"/>
              <p:cNvSpPr txBox="1">
                <a:spLocks noChangeArrowheads="1"/>
              </p:cNvSpPr>
              <p:nvPr/>
            </p:nvSpPr>
            <p:spPr bwMode="auto">
              <a:xfrm>
                <a:off x="3231410" y="1251000"/>
                <a:ext cx="349455" cy="298800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lIns="82550" tIns="41275" rIns="82550" bIns="41275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 dirty="0" smtClean="0">
                    <a:solidFill>
                      <a:srgbClr val="FFFFFF"/>
                    </a:solidFill>
                  </a:rPr>
                  <a:t>51</a:t>
                </a:r>
                <a:endParaRPr lang="en-US" altLang="en-US" b="1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6" name="Line 88"/>
            <p:cNvSpPr>
              <a:spLocks noChangeShapeType="1"/>
            </p:cNvSpPr>
            <p:nvPr/>
          </p:nvSpPr>
          <p:spPr bwMode="auto">
            <a:xfrm flipV="1">
              <a:off x="3307342" y="1923404"/>
              <a:ext cx="266120" cy="90195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 type="arrow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7622" y="2286207"/>
            <a:ext cx="1154429" cy="1488223"/>
            <a:chOff x="7622" y="2286207"/>
            <a:chExt cx="1154429" cy="1488223"/>
          </a:xfrm>
        </p:grpSpPr>
        <p:sp>
          <p:nvSpPr>
            <p:cNvPr id="118" name="Rectangular Callout 117"/>
            <p:cNvSpPr/>
            <p:nvPr/>
          </p:nvSpPr>
          <p:spPr>
            <a:xfrm>
              <a:off x="130177" y="2286207"/>
              <a:ext cx="1031874" cy="456599"/>
            </a:xfrm>
            <a:prstGeom prst="wedgeRectCallout">
              <a:avLst>
                <a:gd name="adj1" fmla="val 75540"/>
                <a:gd name="adj2" fmla="val -215226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rtlCol="0" anchor="ctr"/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Service</a:t>
              </a:r>
            </a:p>
            <a:p>
              <a:pPr algn="ctr"/>
              <a:r>
                <a:rPr lang="en-US" dirty="0" smtClean="0">
                  <a:latin typeface="Arial"/>
                  <a:cs typeface="Arial"/>
                </a:rPr>
                <a:t>Label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19" name="Rectangular Callout 118"/>
            <p:cNvSpPr/>
            <p:nvPr/>
          </p:nvSpPr>
          <p:spPr>
            <a:xfrm>
              <a:off x="7622" y="3317831"/>
              <a:ext cx="1031874" cy="456599"/>
            </a:xfrm>
            <a:prstGeom prst="wedgeRectCallout">
              <a:avLst>
                <a:gd name="adj1" fmla="val 15478"/>
                <a:gd name="adj2" fmla="val 174175"/>
              </a:avLst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rtlCol="0" anchor="ctr"/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Service</a:t>
              </a:r>
            </a:p>
            <a:p>
              <a:pPr algn="ctr"/>
              <a:r>
                <a:rPr lang="en-US" dirty="0" smtClean="0">
                  <a:latin typeface="Arial"/>
                  <a:cs typeface="Arial"/>
                </a:rPr>
                <a:t>Label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sp>
        <p:nvSpPr>
          <p:cNvPr id="121" name="Rectangular Callout 120"/>
          <p:cNvSpPr/>
          <p:nvPr/>
        </p:nvSpPr>
        <p:spPr>
          <a:xfrm>
            <a:off x="4141102" y="3089531"/>
            <a:ext cx="1031874" cy="456599"/>
          </a:xfrm>
          <a:prstGeom prst="wedgeRectCallout">
            <a:avLst>
              <a:gd name="adj1" fmla="val -95127"/>
              <a:gd name="adj2" fmla="val -297557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Transport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Label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068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5" y="4"/>
            <a:ext cx="8223250" cy="677330"/>
          </a:xfrm>
        </p:spPr>
        <p:txBody>
          <a:bodyPr/>
          <a:lstStyle/>
          <a:p>
            <a:r>
              <a:rPr lang="en-US" dirty="0" smtClean="0"/>
              <a:t>MPLS L2 VPNs – Forwarding Plane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5085" y="677334"/>
            <a:ext cx="8223250" cy="370284"/>
          </a:xfrm>
        </p:spPr>
        <p:txBody>
          <a:bodyPr/>
          <a:lstStyle/>
          <a:p>
            <a:r>
              <a:rPr lang="en-US" dirty="0" smtClean="0"/>
              <a:t>Pushing Ethernet frames from A to B (“</a:t>
            </a:r>
            <a:r>
              <a:rPr lang="en-US" dirty="0" err="1" smtClean="0"/>
              <a:t>pseudowires</a:t>
            </a:r>
            <a:r>
              <a:rPr lang="en-US" dirty="0" smtClean="0"/>
              <a:t>”)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59" y="1047617"/>
            <a:ext cx="7213601" cy="3848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315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164"/>
          <p:cNvSpPr txBox="1">
            <a:spLocks noChangeArrowheads="1"/>
          </p:cNvSpPr>
          <p:nvPr/>
        </p:nvSpPr>
        <p:spPr bwMode="auto">
          <a:xfrm>
            <a:off x="2188244" y="3434750"/>
            <a:ext cx="349455" cy="298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50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5" y="3"/>
            <a:ext cx="8223250" cy="585785"/>
          </a:xfrm>
        </p:spPr>
        <p:txBody>
          <a:bodyPr/>
          <a:lstStyle/>
          <a:p>
            <a:r>
              <a:rPr lang="en-US" dirty="0" smtClean="0"/>
              <a:t>Problem – Label Signaling (Control Plane)!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46088" y="598499"/>
            <a:ext cx="8223250" cy="370284"/>
          </a:xfrm>
        </p:spPr>
        <p:txBody>
          <a:bodyPr/>
          <a:lstStyle/>
          <a:p>
            <a:r>
              <a:rPr lang="en-US" dirty="0"/>
              <a:t>Unsolicited Downstream Label Distribution</a:t>
            </a:r>
          </a:p>
        </p:txBody>
      </p:sp>
      <p:cxnSp>
        <p:nvCxnSpPr>
          <p:cNvPr id="139" name="AutoShape 136"/>
          <p:cNvCxnSpPr>
            <a:cxnSpLocks noChangeShapeType="1"/>
            <a:stCxn id="172" idx="3"/>
            <a:endCxn id="173" idx="1"/>
          </p:cNvCxnSpPr>
          <p:nvPr/>
        </p:nvCxnSpPr>
        <p:spPr bwMode="auto">
          <a:xfrm flipV="1">
            <a:off x="2643188" y="2237156"/>
            <a:ext cx="997743" cy="13406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AutoShape 137"/>
          <p:cNvCxnSpPr>
            <a:cxnSpLocks noChangeShapeType="1"/>
            <a:stCxn id="173" idx="3"/>
            <a:endCxn id="176" idx="1"/>
          </p:cNvCxnSpPr>
          <p:nvPr/>
        </p:nvCxnSpPr>
        <p:spPr bwMode="auto">
          <a:xfrm flipV="1">
            <a:off x="4229894" y="2065849"/>
            <a:ext cx="2258219" cy="1713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AutoShape 138"/>
          <p:cNvCxnSpPr>
            <a:cxnSpLocks noChangeShapeType="1"/>
            <a:stCxn id="172" idx="3"/>
            <a:endCxn id="174" idx="1"/>
          </p:cNvCxnSpPr>
          <p:nvPr/>
        </p:nvCxnSpPr>
        <p:spPr bwMode="auto">
          <a:xfrm>
            <a:off x="2643188" y="3577800"/>
            <a:ext cx="1181099" cy="671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AutoShape 139"/>
          <p:cNvCxnSpPr>
            <a:cxnSpLocks noChangeShapeType="1"/>
            <a:stCxn id="174" idx="3"/>
            <a:endCxn id="175" idx="1"/>
          </p:cNvCxnSpPr>
          <p:nvPr/>
        </p:nvCxnSpPr>
        <p:spPr bwMode="auto">
          <a:xfrm>
            <a:off x="4413250" y="4249312"/>
            <a:ext cx="1423754" cy="998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AutoShape 140"/>
          <p:cNvCxnSpPr>
            <a:cxnSpLocks noChangeShapeType="1"/>
            <a:stCxn id="175" idx="3"/>
            <a:endCxn id="184" idx="1"/>
          </p:cNvCxnSpPr>
          <p:nvPr/>
        </p:nvCxnSpPr>
        <p:spPr bwMode="auto">
          <a:xfrm flipV="1">
            <a:off x="6425967" y="3544462"/>
            <a:ext cx="1032901" cy="71483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AutoShape 142"/>
          <p:cNvCxnSpPr>
            <a:cxnSpLocks noChangeShapeType="1"/>
            <a:stCxn id="173" idx="2"/>
            <a:endCxn id="175" idx="0"/>
          </p:cNvCxnSpPr>
          <p:nvPr/>
        </p:nvCxnSpPr>
        <p:spPr bwMode="auto">
          <a:xfrm>
            <a:off x="3935413" y="2534018"/>
            <a:ext cx="2196073" cy="14284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AutoShape 144"/>
          <p:cNvCxnSpPr>
            <a:cxnSpLocks noChangeShapeType="1"/>
            <a:stCxn id="176" idx="3"/>
            <a:endCxn id="184" idx="0"/>
          </p:cNvCxnSpPr>
          <p:nvPr/>
        </p:nvCxnSpPr>
        <p:spPr bwMode="auto">
          <a:xfrm>
            <a:off x="7077076" y="2065849"/>
            <a:ext cx="676274" cy="1181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Line 145"/>
          <p:cNvSpPr>
            <a:spLocks noChangeShapeType="1"/>
          </p:cNvSpPr>
          <p:nvPr/>
        </p:nvSpPr>
        <p:spPr bwMode="auto">
          <a:xfrm flipV="1">
            <a:off x="7027629" y="1740203"/>
            <a:ext cx="1240071" cy="301834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49" name="Line 146"/>
          <p:cNvSpPr>
            <a:spLocks noChangeShapeType="1"/>
          </p:cNvSpPr>
          <p:nvPr/>
        </p:nvSpPr>
        <p:spPr bwMode="auto">
          <a:xfrm>
            <a:off x="8047831" y="3544462"/>
            <a:ext cx="8620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2" name="Text Box 149"/>
          <p:cNvSpPr txBox="1">
            <a:spLocks noChangeArrowheads="1"/>
          </p:cNvSpPr>
          <p:nvPr/>
        </p:nvSpPr>
        <p:spPr bwMode="auto">
          <a:xfrm>
            <a:off x="740682" y="3292403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14.3.3.3</a:t>
            </a:r>
            <a:endParaRPr lang="en-US" altLang="en-US" dirty="0"/>
          </a:p>
        </p:txBody>
      </p:sp>
      <p:sp>
        <p:nvSpPr>
          <p:cNvPr id="156" name="Line 153"/>
          <p:cNvSpPr>
            <a:spLocks noChangeShapeType="1"/>
          </p:cNvSpPr>
          <p:nvPr/>
        </p:nvSpPr>
        <p:spPr bwMode="auto">
          <a:xfrm flipV="1">
            <a:off x="868362" y="3577800"/>
            <a:ext cx="1185863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8" name="Text Box 155"/>
          <p:cNvSpPr txBox="1">
            <a:spLocks noChangeArrowheads="1"/>
          </p:cNvSpPr>
          <p:nvPr/>
        </p:nvSpPr>
        <p:spPr bwMode="auto">
          <a:xfrm>
            <a:off x="4415970" y="192997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</a:t>
            </a:r>
            <a:endParaRPr lang="en-US" altLang="en-US" dirty="0"/>
          </a:p>
        </p:txBody>
      </p:sp>
      <p:sp>
        <p:nvSpPr>
          <p:cNvPr id="159" name="Text Box 156"/>
          <p:cNvSpPr txBox="1">
            <a:spLocks noChangeArrowheads="1"/>
          </p:cNvSpPr>
          <p:nvPr/>
        </p:nvSpPr>
        <p:spPr bwMode="auto">
          <a:xfrm>
            <a:off x="4077495" y="2427113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0" name="Text Box 157"/>
          <p:cNvSpPr txBox="1">
            <a:spLocks noChangeArrowheads="1"/>
          </p:cNvSpPr>
          <p:nvPr/>
        </p:nvSpPr>
        <p:spPr bwMode="auto">
          <a:xfrm>
            <a:off x="3366632" y="205702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</a:t>
            </a:r>
            <a:endParaRPr lang="en-US" altLang="en-US" dirty="0"/>
          </a:p>
        </p:txBody>
      </p:sp>
      <p:sp>
        <p:nvSpPr>
          <p:cNvPr id="162" name="Text Box 159"/>
          <p:cNvSpPr txBox="1">
            <a:spLocks noChangeArrowheads="1"/>
          </p:cNvSpPr>
          <p:nvPr/>
        </p:nvSpPr>
        <p:spPr bwMode="auto">
          <a:xfrm>
            <a:off x="7030935" y="1656855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</a:t>
            </a:r>
            <a:endParaRPr lang="en-US" altLang="en-US" dirty="0"/>
          </a:p>
        </p:txBody>
      </p:sp>
      <p:sp>
        <p:nvSpPr>
          <p:cNvPr id="163" name="Text Box 160"/>
          <p:cNvSpPr txBox="1">
            <a:spLocks noChangeArrowheads="1"/>
          </p:cNvSpPr>
          <p:nvPr/>
        </p:nvSpPr>
        <p:spPr bwMode="auto">
          <a:xfrm>
            <a:off x="6925743" y="2235218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21</a:t>
            </a:r>
            <a:endParaRPr lang="en-US" altLang="en-US" dirty="0"/>
          </a:p>
        </p:txBody>
      </p:sp>
      <p:sp>
        <p:nvSpPr>
          <p:cNvPr id="164" name="Text Box 161"/>
          <p:cNvSpPr txBox="1">
            <a:spLocks noChangeArrowheads="1"/>
          </p:cNvSpPr>
          <p:nvPr/>
        </p:nvSpPr>
        <p:spPr bwMode="auto">
          <a:xfrm>
            <a:off x="2613666" y="318097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1</a:t>
            </a:r>
          </a:p>
        </p:txBody>
      </p:sp>
      <p:sp>
        <p:nvSpPr>
          <p:cNvPr id="165" name="Text Box 162"/>
          <p:cNvSpPr txBox="1">
            <a:spLocks noChangeArrowheads="1"/>
          </p:cNvSpPr>
          <p:nvPr/>
        </p:nvSpPr>
        <p:spPr bwMode="auto">
          <a:xfrm>
            <a:off x="2676559" y="3636542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6" name="Text Box 163"/>
          <p:cNvSpPr txBox="1">
            <a:spLocks noChangeArrowheads="1"/>
          </p:cNvSpPr>
          <p:nvPr/>
        </p:nvSpPr>
        <p:spPr bwMode="auto">
          <a:xfrm>
            <a:off x="1793383" y="329416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3</a:t>
            </a:r>
          </a:p>
        </p:txBody>
      </p:sp>
      <p:pic>
        <p:nvPicPr>
          <p:cNvPr id="172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3280937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931" y="1940293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7" y="395244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04" y="396242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1768986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68" y="324759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" name="Text Box 160"/>
          <p:cNvSpPr txBox="1">
            <a:spLocks noChangeArrowheads="1"/>
          </p:cNvSpPr>
          <p:nvPr/>
        </p:nvSpPr>
        <p:spPr bwMode="auto">
          <a:xfrm>
            <a:off x="6158749" y="1769931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31</a:t>
            </a:r>
            <a:endParaRPr lang="en-US" altLang="en-US" dirty="0"/>
          </a:p>
        </p:txBody>
      </p:sp>
      <p:sp>
        <p:nvSpPr>
          <p:cNvPr id="207" name="Text Box 149"/>
          <p:cNvSpPr txBox="1">
            <a:spLocks noChangeArrowheads="1"/>
          </p:cNvSpPr>
          <p:nvPr/>
        </p:nvSpPr>
        <p:spPr bwMode="auto">
          <a:xfrm>
            <a:off x="8050513" y="3258821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11.2.2.2</a:t>
            </a:r>
            <a:endParaRPr lang="en-US" alt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1554" y="2636941"/>
          <a:ext cx="288243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921"/>
                <a:gridCol w="1038225"/>
                <a:gridCol w="580014"/>
                <a:gridCol w="676275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11.2.2.2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1597686" y="1475031"/>
          <a:ext cx="1155039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921"/>
                <a:gridCol w="567118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467078"/>
              </p:ext>
            </p:extLst>
          </p:nvPr>
        </p:nvGraphicFramePr>
        <p:xfrm>
          <a:off x="5764822" y="1198174"/>
          <a:ext cx="2741003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921"/>
                <a:gridCol w="567118"/>
                <a:gridCol w="542925"/>
                <a:gridCol w="1043039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31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/>
        </p:nvGraphicFramePr>
        <p:xfrm>
          <a:off x="2011674" y="4053100"/>
          <a:ext cx="1368675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081"/>
                <a:gridCol w="400594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11.2.2.2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14.3.3.3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3" name="Text Box 151"/>
          <p:cNvSpPr txBox="1">
            <a:spLocks noChangeArrowheads="1"/>
          </p:cNvSpPr>
          <p:nvPr/>
        </p:nvSpPr>
        <p:spPr bwMode="auto">
          <a:xfrm>
            <a:off x="1951256" y="1070333"/>
            <a:ext cx="758827" cy="29845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54" name="Text Box 164"/>
          <p:cNvSpPr txBox="1">
            <a:spLocks noChangeArrowheads="1"/>
          </p:cNvSpPr>
          <p:nvPr/>
        </p:nvSpPr>
        <p:spPr bwMode="auto">
          <a:xfrm>
            <a:off x="1613469" y="1059038"/>
            <a:ext cx="349455" cy="298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50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52725" y="1475031"/>
          <a:ext cx="1200150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2925"/>
                <a:gridCol w="657225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6" name="Text Box 164"/>
          <p:cNvSpPr txBox="1">
            <a:spLocks noChangeArrowheads="1"/>
          </p:cNvSpPr>
          <p:nvPr/>
        </p:nvSpPr>
        <p:spPr bwMode="auto">
          <a:xfrm>
            <a:off x="1613469" y="1059038"/>
            <a:ext cx="349455" cy="298800"/>
          </a:xfrm>
          <a:prstGeom prst="rect">
            <a:avLst/>
          </a:prstGeom>
          <a:solidFill>
            <a:srgbClr val="00B05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20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792665" y="1691834"/>
            <a:ext cx="3095012" cy="1678603"/>
            <a:chOff x="4792665" y="1691834"/>
            <a:chExt cx="3095012" cy="1678603"/>
          </a:xfrm>
        </p:grpSpPr>
        <p:sp>
          <p:nvSpPr>
            <p:cNvPr id="5" name="Down Arrow 4"/>
            <p:cNvSpPr/>
            <p:nvPr/>
          </p:nvSpPr>
          <p:spPr>
            <a:xfrm rot="5133910">
              <a:off x="5066197" y="1418302"/>
              <a:ext cx="857617" cy="1404681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91425" tIns="45713" rIns="91425" bIns="45713" rtlCol="0" anchor="ctr"/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10.1.1.1</a:t>
              </a:r>
            </a:p>
            <a:p>
              <a:pPr algn="ctr"/>
              <a:r>
                <a:rPr lang="en-US" b="1" dirty="0" smtClean="0">
                  <a:latin typeface="Arial"/>
                  <a:cs typeface="Arial"/>
                </a:rPr>
                <a:t>Label=20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55" name="Down Arrow 54"/>
            <p:cNvSpPr/>
            <p:nvPr/>
          </p:nvSpPr>
          <p:spPr>
            <a:xfrm rot="20337880">
              <a:off x="7030060" y="2130083"/>
              <a:ext cx="857617" cy="1240354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91425" tIns="45713" rIns="91425" bIns="45713" rtlCol="0" anchor="ctr"/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10.1.1.1</a:t>
              </a:r>
            </a:p>
            <a:p>
              <a:pPr algn="ctr"/>
              <a:r>
                <a:rPr lang="en-US" b="1" dirty="0" smtClean="0">
                  <a:latin typeface="Arial"/>
                  <a:cs typeface="Arial"/>
                </a:rPr>
                <a:t>Label=20</a:t>
              </a:r>
              <a:endParaRPr lang="en-US" sz="1400" b="1" dirty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52115" y="2306978"/>
            <a:ext cx="2867546" cy="1404681"/>
            <a:chOff x="2752115" y="2306978"/>
            <a:chExt cx="2867546" cy="1404681"/>
          </a:xfrm>
        </p:grpSpPr>
        <p:sp>
          <p:nvSpPr>
            <p:cNvPr id="57" name="Down Arrow 56"/>
            <p:cNvSpPr/>
            <p:nvPr/>
          </p:nvSpPr>
          <p:spPr>
            <a:xfrm rot="2219751">
              <a:off x="2752115" y="2306978"/>
              <a:ext cx="857617" cy="1404681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91425" tIns="45713" rIns="91425" bIns="45713" rtlCol="0" anchor="ctr"/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10.1.1.1</a:t>
              </a:r>
            </a:p>
            <a:p>
              <a:pPr algn="ctr"/>
              <a:r>
                <a:rPr lang="en-US" b="1" dirty="0" smtClean="0">
                  <a:latin typeface="Arial"/>
                  <a:cs typeface="Arial"/>
                </a:rPr>
                <a:t>Label=50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58" name="Down Arrow 57"/>
            <p:cNvSpPr/>
            <p:nvPr/>
          </p:nvSpPr>
          <p:spPr>
            <a:xfrm rot="18247501">
              <a:off x="4488512" y="2511100"/>
              <a:ext cx="857617" cy="1404681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91425" tIns="45713" rIns="91425" bIns="45713" rtlCol="0" anchor="ctr"/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10.1.1.1</a:t>
              </a:r>
            </a:p>
            <a:p>
              <a:pPr algn="ctr"/>
              <a:r>
                <a:rPr lang="en-US" b="1" dirty="0" smtClean="0">
                  <a:latin typeface="Arial"/>
                  <a:cs typeface="Arial"/>
                </a:rPr>
                <a:t>Label=50</a:t>
              </a:r>
              <a:endParaRPr lang="en-US" sz="1400" b="1" dirty="0">
                <a:latin typeface="Arial"/>
                <a:cs typeface="Arial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 rot="21286284">
            <a:off x="5145026" y="1831468"/>
            <a:ext cx="949948" cy="343205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9" name="Rectangular Callout 58"/>
          <p:cNvSpPr/>
          <p:nvPr/>
        </p:nvSpPr>
        <p:spPr>
          <a:xfrm>
            <a:off x="6540729" y="574015"/>
            <a:ext cx="2359250" cy="509463"/>
          </a:xfrm>
          <a:prstGeom prst="wedgeRectCallout">
            <a:avLst>
              <a:gd name="adj1" fmla="val -87575"/>
              <a:gd name="adj2" fmla="val 190332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Label signaling</a:t>
            </a:r>
            <a:endParaRPr lang="en-US" sz="1600" dirty="0">
              <a:latin typeface="Arial"/>
              <a:cs typeface="Arial"/>
            </a:endParaRP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uses IPv4 !!!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619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 VPN Site </a:t>
            </a:r>
            <a:r>
              <a:rPr lang="en-US" dirty="0" err="1" smtClean="0"/>
              <a:t>Signalling</a:t>
            </a:r>
            <a:r>
              <a:rPr lang="en-US" dirty="0" smtClean="0"/>
              <a:t> (Control Plane)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Exchanging IP network information among VPN sites</a:t>
            </a:r>
            <a:endParaRPr lang="en-US" dirty="0"/>
          </a:p>
        </p:txBody>
      </p:sp>
      <p:sp>
        <p:nvSpPr>
          <p:cNvPr id="128" name="Oval 127"/>
          <p:cNvSpPr/>
          <p:nvPr/>
        </p:nvSpPr>
        <p:spPr>
          <a:xfrm>
            <a:off x="6564877" y="3434902"/>
            <a:ext cx="2233558" cy="100755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29" name="Picture 58" descr="Network Cloud 3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44785" y="1880376"/>
            <a:ext cx="3223841" cy="1657947"/>
          </a:xfrm>
          <a:prstGeom prst="rect">
            <a:avLst/>
          </a:prstGeom>
        </p:spPr>
      </p:pic>
      <p:pic>
        <p:nvPicPr>
          <p:cNvPr id="130" name="Picture 18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48302" y="2277638"/>
            <a:ext cx="438275" cy="453426"/>
          </a:xfrm>
          <a:prstGeom prst="rect">
            <a:avLst/>
          </a:prstGeom>
        </p:spPr>
      </p:pic>
      <p:sp>
        <p:nvSpPr>
          <p:cNvPr id="131" name="TextBox 130"/>
          <p:cNvSpPr txBox="1"/>
          <p:nvPr/>
        </p:nvSpPr>
        <p:spPr>
          <a:xfrm>
            <a:off x="2889840" y="1933373"/>
            <a:ext cx="484870" cy="344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PE1</a:t>
            </a:r>
            <a:endParaRPr lang="en-US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3952970" y="2444667"/>
            <a:ext cx="1458825" cy="603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IP/MPLS Backbone</a:t>
            </a:r>
          </a:p>
        </p:txBody>
      </p:sp>
      <p:pic>
        <p:nvPicPr>
          <p:cNvPr id="133" name="Picture 18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730581" y="2277637"/>
            <a:ext cx="438275" cy="453426"/>
          </a:xfrm>
          <a:prstGeom prst="rect">
            <a:avLst/>
          </a:prstGeom>
        </p:spPr>
      </p:pic>
      <p:sp>
        <p:nvSpPr>
          <p:cNvPr id="134" name="TextBox 133"/>
          <p:cNvSpPr txBox="1"/>
          <p:nvPr/>
        </p:nvSpPr>
        <p:spPr>
          <a:xfrm>
            <a:off x="5783756" y="1933373"/>
            <a:ext cx="484870" cy="344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PE2</a:t>
            </a:r>
            <a:endParaRPr lang="en-US" b="1" dirty="0"/>
          </a:p>
        </p:txBody>
      </p:sp>
      <p:pic>
        <p:nvPicPr>
          <p:cNvPr id="135" name="Picture 18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453920" y="3196345"/>
            <a:ext cx="438275" cy="453426"/>
          </a:xfrm>
          <a:prstGeom prst="rect">
            <a:avLst/>
          </a:prstGeom>
        </p:spPr>
      </p:pic>
      <p:sp>
        <p:nvSpPr>
          <p:cNvPr id="136" name="TextBox 135"/>
          <p:cNvSpPr txBox="1"/>
          <p:nvPr/>
        </p:nvSpPr>
        <p:spPr>
          <a:xfrm>
            <a:off x="3586576" y="3594287"/>
            <a:ext cx="484870" cy="344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PE3</a:t>
            </a:r>
            <a:endParaRPr lang="en-US" b="1" dirty="0"/>
          </a:p>
        </p:txBody>
      </p:sp>
      <p:pic>
        <p:nvPicPr>
          <p:cNvPr id="137" name="Picture 18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91638" y="3187103"/>
            <a:ext cx="438275" cy="453426"/>
          </a:xfrm>
          <a:prstGeom prst="rect">
            <a:avLst/>
          </a:prstGeom>
        </p:spPr>
      </p:pic>
      <p:cxnSp>
        <p:nvCxnSpPr>
          <p:cNvPr id="138" name="Straight Connector 137"/>
          <p:cNvCxnSpPr>
            <a:stCxn id="135" idx="3"/>
            <a:endCxn id="139" idx="1"/>
          </p:cNvCxnSpPr>
          <p:nvPr/>
        </p:nvCxnSpPr>
        <p:spPr>
          <a:xfrm>
            <a:off x="5892194" y="3423058"/>
            <a:ext cx="546225" cy="503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9" name="Picture 138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38419" y="3788471"/>
            <a:ext cx="266830" cy="276054"/>
          </a:xfrm>
          <a:prstGeom prst="rect">
            <a:avLst/>
          </a:prstGeom>
        </p:spPr>
      </p:pic>
      <p:sp>
        <p:nvSpPr>
          <p:cNvPr id="140" name="TextBox 139"/>
          <p:cNvSpPr txBox="1"/>
          <p:nvPr/>
        </p:nvSpPr>
        <p:spPr>
          <a:xfrm>
            <a:off x="6377077" y="3527078"/>
            <a:ext cx="377827" cy="34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CE</a:t>
            </a:r>
            <a:endParaRPr lang="en-US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5344394" y="3593884"/>
            <a:ext cx="484870" cy="344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PE4</a:t>
            </a:r>
            <a:endParaRPr lang="en-US" b="1" dirty="0"/>
          </a:p>
        </p:txBody>
      </p:sp>
      <p:sp>
        <p:nvSpPr>
          <p:cNvPr id="142" name="Oval 141"/>
          <p:cNvSpPr/>
          <p:nvPr/>
        </p:nvSpPr>
        <p:spPr>
          <a:xfrm>
            <a:off x="6899438" y="1693580"/>
            <a:ext cx="2046517" cy="83738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43" name="Straight Connector 142"/>
          <p:cNvCxnSpPr>
            <a:stCxn id="133" idx="3"/>
            <a:endCxn id="144" idx="1"/>
          </p:cNvCxnSpPr>
          <p:nvPr/>
        </p:nvCxnSpPr>
        <p:spPr>
          <a:xfrm flipV="1">
            <a:off x="6168856" y="2138150"/>
            <a:ext cx="647391" cy="3662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Picture 143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16246" y="2000122"/>
            <a:ext cx="266830" cy="276054"/>
          </a:xfrm>
          <a:prstGeom prst="rect">
            <a:avLst/>
          </a:prstGeom>
        </p:spPr>
      </p:pic>
      <p:sp>
        <p:nvSpPr>
          <p:cNvPr id="145" name="TextBox 144"/>
          <p:cNvSpPr txBox="1"/>
          <p:nvPr/>
        </p:nvSpPr>
        <p:spPr>
          <a:xfrm>
            <a:off x="6754905" y="1738730"/>
            <a:ext cx="377827" cy="34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CE</a:t>
            </a:r>
            <a:endParaRPr lang="en-US" b="1" dirty="0"/>
          </a:p>
        </p:txBody>
      </p:sp>
      <p:sp>
        <p:nvSpPr>
          <p:cNvPr id="146" name="Oval 145"/>
          <p:cNvSpPr/>
          <p:nvPr/>
        </p:nvSpPr>
        <p:spPr>
          <a:xfrm>
            <a:off x="315661" y="1738104"/>
            <a:ext cx="2010851" cy="94263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47" name="Straight Connector 146"/>
          <p:cNvCxnSpPr>
            <a:stCxn id="130" idx="1"/>
            <a:endCxn id="148" idx="3"/>
          </p:cNvCxnSpPr>
          <p:nvPr/>
        </p:nvCxnSpPr>
        <p:spPr>
          <a:xfrm flipH="1" flipV="1">
            <a:off x="2475709" y="2191839"/>
            <a:ext cx="672593" cy="3125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8" name="Picture 147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08879" y="2053812"/>
            <a:ext cx="266830" cy="276054"/>
          </a:xfrm>
          <a:prstGeom prst="rect">
            <a:avLst/>
          </a:prstGeom>
        </p:spPr>
      </p:pic>
      <p:sp>
        <p:nvSpPr>
          <p:cNvPr id="149" name="TextBox 148"/>
          <p:cNvSpPr txBox="1"/>
          <p:nvPr/>
        </p:nvSpPr>
        <p:spPr>
          <a:xfrm>
            <a:off x="2147537" y="1792419"/>
            <a:ext cx="377827" cy="34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CE</a:t>
            </a:r>
            <a:endParaRPr lang="en-US" b="1" dirty="0"/>
          </a:p>
        </p:txBody>
      </p:sp>
      <p:sp>
        <p:nvSpPr>
          <p:cNvPr id="150" name="Oval 149"/>
          <p:cNvSpPr/>
          <p:nvPr/>
        </p:nvSpPr>
        <p:spPr>
          <a:xfrm>
            <a:off x="280653" y="3196345"/>
            <a:ext cx="2183902" cy="1067956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51" name="Straight Connector 150"/>
          <p:cNvCxnSpPr>
            <a:stCxn id="137" idx="1"/>
            <a:endCxn id="152" idx="3"/>
          </p:cNvCxnSpPr>
          <p:nvPr/>
        </p:nvCxnSpPr>
        <p:spPr>
          <a:xfrm flipH="1">
            <a:off x="2591013" y="3413816"/>
            <a:ext cx="1000626" cy="3739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Picture 151" descr="Generic Router 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324183" y="3649771"/>
            <a:ext cx="266830" cy="276054"/>
          </a:xfrm>
          <a:prstGeom prst="rect">
            <a:avLst/>
          </a:prstGeom>
        </p:spPr>
      </p:pic>
      <p:sp>
        <p:nvSpPr>
          <p:cNvPr id="153" name="TextBox 152"/>
          <p:cNvSpPr txBox="1"/>
          <p:nvPr/>
        </p:nvSpPr>
        <p:spPr>
          <a:xfrm>
            <a:off x="2262841" y="3388378"/>
            <a:ext cx="377827" cy="34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CE</a:t>
            </a:r>
            <a:endParaRPr lang="en-US" b="1" dirty="0"/>
          </a:p>
        </p:txBody>
      </p:sp>
      <p:sp>
        <p:nvSpPr>
          <p:cNvPr id="156" name="Oval 155"/>
          <p:cNvSpPr/>
          <p:nvPr/>
        </p:nvSpPr>
        <p:spPr>
          <a:xfrm>
            <a:off x="510428" y="1880376"/>
            <a:ext cx="1153199" cy="62089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192.0.3.0</a:t>
            </a:r>
            <a:b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/24</a:t>
            </a:r>
            <a:endParaRPr lang="en-US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67" name="Group 166"/>
          <p:cNvGrpSpPr/>
          <p:nvPr/>
        </p:nvGrpSpPr>
        <p:grpSpPr>
          <a:xfrm>
            <a:off x="3586576" y="1424809"/>
            <a:ext cx="2144005" cy="1771536"/>
            <a:chOff x="3586576" y="1424809"/>
            <a:chExt cx="2144005" cy="1771536"/>
          </a:xfrm>
        </p:grpSpPr>
        <p:pic>
          <p:nvPicPr>
            <p:cNvPr id="154" name="Picture 18" descr="Generic Router 1.pn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7030A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4503406" y="1738104"/>
              <a:ext cx="438275" cy="453426"/>
            </a:xfrm>
            <a:prstGeom prst="rect">
              <a:avLst/>
            </a:prstGeom>
          </p:spPr>
        </p:pic>
        <p:sp>
          <p:nvSpPr>
            <p:cNvPr id="155" name="TextBox 154"/>
            <p:cNvSpPr txBox="1"/>
            <p:nvPr/>
          </p:nvSpPr>
          <p:spPr>
            <a:xfrm>
              <a:off x="4522058" y="1424809"/>
              <a:ext cx="400971" cy="344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RR</a:t>
              </a:r>
              <a:endParaRPr lang="en-US" b="1" dirty="0"/>
            </a:p>
          </p:txBody>
        </p:sp>
        <p:cxnSp>
          <p:nvCxnSpPr>
            <p:cNvPr id="157" name="Straight Arrow Connector 156"/>
            <p:cNvCxnSpPr>
              <a:stCxn id="130" idx="3"/>
              <a:endCxn id="154" idx="1"/>
            </p:cNvCxnSpPr>
            <p:nvPr/>
          </p:nvCxnSpPr>
          <p:spPr>
            <a:xfrm flipV="1">
              <a:off x="3586576" y="1964818"/>
              <a:ext cx="916830" cy="53953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>
              <a:stCxn id="154" idx="2"/>
              <a:endCxn id="137" idx="0"/>
            </p:cNvCxnSpPr>
            <p:nvPr/>
          </p:nvCxnSpPr>
          <p:spPr>
            <a:xfrm flipH="1">
              <a:off x="3810776" y="2191530"/>
              <a:ext cx="911768" cy="995572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/>
            <p:cNvCxnSpPr>
              <a:endCxn id="135" idx="0"/>
            </p:cNvCxnSpPr>
            <p:nvPr/>
          </p:nvCxnSpPr>
          <p:spPr>
            <a:xfrm>
              <a:off x="4748186" y="2221577"/>
              <a:ext cx="924871" cy="974768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>
              <a:stCxn id="154" idx="3"/>
              <a:endCxn id="133" idx="1"/>
            </p:cNvCxnSpPr>
            <p:nvPr/>
          </p:nvCxnSpPr>
          <p:spPr>
            <a:xfrm>
              <a:off x="4941681" y="1964817"/>
              <a:ext cx="788900" cy="539533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Oval 160"/>
          <p:cNvSpPr/>
          <p:nvPr/>
        </p:nvSpPr>
        <p:spPr>
          <a:xfrm>
            <a:off x="388620" y="3423438"/>
            <a:ext cx="1460720" cy="62089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100.64.32.0/</a:t>
            </a:r>
            <a:b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24</a:t>
            </a:r>
          </a:p>
        </p:txBody>
      </p:sp>
      <p:sp>
        <p:nvSpPr>
          <p:cNvPr id="162" name="Oval 161"/>
          <p:cNvSpPr/>
          <p:nvPr/>
        </p:nvSpPr>
        <p:spPr>
          <a:xfrm>
            <a:off x="7578854" y="1812796"/>
            <a:ext cx="1195150" cy="62089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192.0.4.0</a:t>
            </a:r>
            <a:b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/22</a:t>
            </a:r>
            <a:endParaRPr lang="en-US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7314405" y="3593884"/>
            <a:ext cx="1332394" cy="62089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100.71.0.0</a:t>
            </a:r>
            <a:b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/23</a:t>
            </a:r>
          </a:p>
        </p:txBody>
      </p:sp>
      <p:grpSp>
        <p:nvGrpSpPr>
          <p:cNvPr id="166" name="Group 165"/>
          <p:cNvGrpSpPr/>
          <p:nvPr/>
        </p:nvGrpSpPr>
        <p:grpSpPr>
          <a:xfrm>
            <a:off x="1269166" y="1280846"/>
            <a:ext cx="6681868" cy="3512999"/>
            <a:chOff x="1269166" y="1280846"/>
            <a:chExt cx="6681868" cy="3512999"/>
          </a:xfrm>
        </p:grpSpPr>
        <p:sp>
          <p:nvSpPr>
            <p:cNvPr id="164" name="Arc 163"/>
            <p:cNvSpPr/>
            <p:nvPr/>
          </p:nvSpPr>
          <p:spPr>
            <a:xfrm rot="10800000">
              <a:off x="1489602" y="3296079"/>
              <a:ext cx="6385560" cy="1497766"/>
            </a:xfrm>
            <a:prstGeom prst="arc">
              <a:avLst>
                <a:gd name="adj1" fmla="val 10984648"/>
                <a:gd name="adj2" fmla="val 0"/>
              </a:avLst>
            </a:prstGeom>
            <a:ln w="57150">
              <a:solidFill>
                <a:srgbClr val="C00000"/>
              </a:solidFill>
              <a:prstDash val="sysDash"/>
              <a:miter lim="800000"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1269166" y="1280846"/>
              <a:ext cx="6681868" cy="1214640"/>
            </a:xfrm>
            <a:prstGeom prst="arc">
              <a:avLst>
                <a:gd name="adj1" fmla="val 10782912"/>
                <a:gd name="adj2" fmla="val 0"/>
              </a:avLst>
            </a:prstGeom>
            <a:ln w="57150">
              <a:solidFill>
                <a:srgbClr val="002060"/>
              </a:solidFill>
              <a:prstDash val="sysDash"/>
              <a:miter lim="800000"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4127169" y="2930957"/>
            <a:ext cx="1271988" cy="544686"/>
          </a:xfrm>
          <a:prstGeom prst="rect">
            <a:avLst/>
          </a:prstGeom>
          <a:ln>
            <a:noFill/>
          </a:ln>
        </p:spPr>
        <p:txBody>
          <a:bodyPr wrap="none" lIns="45643" tIns="22821" rIns="45643" bIns="22821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</a:rPr>
              <a:t>MP-BGP</a:t>
            </a:r>
          </a:p>
          <a:p>
            <a:pPr algn="ctr">
              <a:lnSpc>
                <a:spcPct val="90000"/>
              </a:lnSpc>
            </a:pPr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</a:rPr>
              <a:t>(over IPv4)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3892637" y="1263959"/>
            <a:ext cx="465097" cy="3541671"/>
            <a:chOff x="3892637" y="1263959"/>
            <a:chExt cx="465097" cy="3541671"/>
          </a:xfrm>
        </p:grpSpPr>
        <p:sp>
          <p:nvSpPr>
            <p:cNvPr id="169" name="TextBox 168"/>
            <p:cNvSpPr txBox="1"/>
            <p:nvPr/>
          </p:nvSpPr>
          <p:spPr>
            <a:xfrm>
              <a:off x="3952970" y="4205544"/>
              <a:ext cx="404764" cy="600086"/>
            </a:xfrm>
            <a:prstGeom prst="rect">
              <a:avLst/>
            </a:prstGeom>
            <a:ln>
              <a:noFill/>
            </a:ln>
          </p:spPr>
          <p:txBody>
            <a:bodyPr wrap="none" lIns="45643" tIns="22821" rIns="45643" bIns="22821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40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892637" y="1263959"/>
              <a:ext cx="404764" cy="600086"/>
            </a:xfrm>
            <a:prstGeom prst="rect">
              <a:avLst/>
            </a:prstGeom>
            <a:ln>
              <a:noFill/>
            </a:ln>
          </p:spPr>
          <p:txBody>
            <a:bodyPr wrap="none" lIns="45643" tIns="22821" rIns="45643" bIns="22821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4000" b="1" dirty="0" smtClean="0">
                  <a:solidFill>
                    <a:srgbClr val="002060"/>
                  </a:solidFill>
                  <a:latin typeface="Arial"/>
                  <a:cs typeface="Arial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711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 Control Plane – Signaling ...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1325" y="815564"/>
            <a:ext cx="8543000" cy="3123976"/>
          </a:xfrm>
        </p:spPr>
        <p:txBody>
          <a:bodyPr/>
          <a:lstStyle/>
          <a:p>
            <a:r>
              <a:rPr lang="en-US" b="1" dirty="0" smtClean="0"/>
              <a:t>MPLS Transport Signaling</a:t>
            </a:r>
            <a:r>
              <a:rPr lang="en-US" dirty="0" smtClean="0"/>
              <a:t> – determines transport label values:</a:t>
            </a:r>
          </a:p>
          <a:p>
            <a:pPr lvl="1"/>
            <a:r>
              <a:rPr lang="en-US" dirty="0" smtClean="0"/>
              <a:t>LDP</a:t>
            </a:r>
          </a:p>
          <a:p>
            <a:pPr lvl="1"/>
            <a:r>
              <a:rPr lang="en-US" dirty="0" smtClean="0"/>
              <a:t>RSVP-TE</a:t>
            </a:r>
          </a:p>
          <a:p>
            <a:pPr lvl="1"/>
            <a:r>
              <a:rPr lang="en-US" dirty="0" smtClean="0"/>
              <a:t>BGP-LU</a:t>
            </a:r>
          </a:p>
          <a:p>
            <a:pPr lvl="1"/>
            <a:r>
              <a:rPr lang="en-US" dirty="0" smtClean="0"/>
              <a:t>SPRING (Segment Routing)</a:t>
            </a:r>
          </a:p>
          <a:p>
            <a:r>
              <a:rPr lang="en-US" b="1" dirty="0" smtClean="0"/>
              <a:t>Service Signaling</a:t>
            </a:r>
            <a:r>
              <a:rPr lang="en-US" dirty="0" smtClean="0"/>
              <a:t> – determines service label values and routing:</a:t>
            </a:r>
          </a:p>
          <a:p>
            <a:pPr lvl="1"/>
            <a:r>
              <a:rPr lang="en-US" dirty="0" smtClean="0"/>
              <a:t>Depends on service</a:t>
            </a:r>
          </a:p>
          <a:p>
            <a:pPr lvl="1"/>
            <a:r>
              <a:rPr lang="en-US" dirty="0" smtClean="0"/>
              <a:t>MPLS L3 VPNs – use MP-BGP</a:t>
            </a:r>
          </a:p>
          <a:p>
            <a:pPr lvl="1"/>
            <a:r>
              <a:rPr lang="en-US" dirty="0" smtClean="0"/>
              <a:t>MPLS L2 VPNs – can use either MP-BGP or LDP</a:t>
            </a:r>
          </a:p>
          <a:p>
            <a:pPr lvl="1"/>
            <a:r>
              <a:rPr lang="en-US" dirty="0" smtClean="0"/>
              <a:t>6PE / 6VPE (IPv6-over-MPLS) – uses MP-BGP</a:t>
            </a:r>
          </a:p>
        </p:txBody>
      </p:sp>
      <p:sp>
        <p:nvSpPr>
          <p:cNvPr id="9" name="Rectangle 8"/>
          <p:cNvSpPr/>
          <p:nvPr/>
        </p:nvSpPr>
        <p:spPr>
          <a:xfrm>
            <a:off x="791178" y="4122420"/>
            <a:ext cx="7637844" cy="63268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Problem – most of those protocols assume an IPv4 core!</a:t>
            </a:r>
          </a:p>
          <a:p>
            <a:pPr algn="ctr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Even IPv6 services running over MPLS ... WHY?</a:t>
            </a:r>
          </a:p>
        </p:txBody>
      </p:sp>
    </p:spTree>
    <p:extLst>
      <p:ext uri="{BB962C8B-B14F-4D97-AF65-F5344CB8AC3E}">
        <p14:creationId xmlns:p14="http://schemas.microsoft.com/office/powerpoint/2010/main" val="287483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in MPLS Networks – Solutions So Far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1325" y="1181100"/>
            <a:ext cx="8543000" cy="31800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 smtClean="0"/>
              <a:t>MPLS was created based assuming an underlying IPv4 infrastructure!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Remember, this was in 1998:</a:t>
            </a:r>
          </a:p>
          <a:p>
            <a:pPr lvl="1">
              <a:lnSpc>
                <a:spcPct val="100000"/>
              </a:lnSpc>
            </a:pPr>
            <a:r>
              <a:rPr lang="en-US" sz="1400" dirty="0" smtClean="0"/>
              <a:t>No IPv4 address space issues</a:t>
            </a:r>
          </a:p>
          <a:p>
            <a:pPr lvl="1">
              <a:lnSpc>
                <a:spcPct val="100000"/>
              </a:lnSpc>
            </a:pPr>
            <a:r>
              <a:rPr lang="en-US" sz="1400" dirty="0" smtClean="0"/>
              <a:t>No widespread broadband Internet connectivity.</a:t>
            </a:r>
          </a:p>
          <a:p>
            <a:pPr lvl="1">
              <a:lnSpc>
                <a:spcPct val="100000"/>
              </a:lnSpc>
            </a:pPr>
            <a:r>
              <a:rPr lang="en-US" sz="1200" b="1" i="1" dirty="0" smtClean="0">
                <a:latin typeface="Comic Sans MS" panose="030F0702030302020204" pitchFamily="66" charset="0"/>
              </a:rPr>
              <a:t>No smartphones, tables, phablets ... .*</a:t>
            </a:r>
            <a:r>
              <a:rPr lang="en-US" sz="1200" b="1" i="1" dirty="0" err="1" smtClean="0">
                <a:latin typeface="Comic Sans MS" panose="030F0702030302020204" pitchFamily="66" charset="0"/>
              </a:rPr>
              <a:t>blets</a:t>
            </a:r>
            <a:r>
              <a:rPr lang="en-US" sz="1200" b="1" i="1" dirty="0">
                <a:latin typeface="Comic Sans MS" panose="030F0702030302020204" pitchFamily="66" charset="0"/>
              </a:rPr>
              <a:t>$</a:t>
            </a:r>
            <a:endParaRPr lang="en-US" sz="1200" b="1" i="1" dirty="0" smtClean="0">
              <a:latin typeface="Comic Sans MS" panose="030F0702030302020204" pitchFamily="66" charset="0"/>
            </a:endParaRPr>
          </a:p>
          <a:p>
            <a:pPr lvl="1">
              <a:lnSpc>
                <a:spcPct val="100000"/>
              </a:lnSpc>
            </a:pPr>
            <a:r>
              <a:rPr lang="en-US" sz="1200" b="1" i="1" dirty="0" smtClean="0">
                <a:latin typeface="Comic Sans MS" panose="030F0702030302020204" pitchFamily="66" charset="0"/>
              </a:rPr>
              <a:t>No Instagram, Facebook, </a:t>
            </a:r>
            <a:r>
              <a:rPr lang="en-US" sz="1200" b="1" i="1" dirty="0" err="1" smtClean="0">
                <a:latin typeface="Comic Sans MS" panose="030F0702030302020204" pitchFamily="66" charset="0"/>
              </a:rPr>
              <a:t>Linkedin</a:t>
            </a:r>
            <a:r>
              <a:rPr lang="en-US" sz="1200" b="1" i="1" dirty="0" smtClean="0">
                <a:latin typeface="Comic Sans MS" panose="030F0702030302020204" pitchFamily="66" charset="0"/>
              </a:rPr>
              <a:t>, Snapchat ...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Still, MPLS operators pushed to provide IPv6 connectivity since Day 1.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Standard industry solutions based on an IPv6-agnostic core.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600" b="1" i="1" dirty="0" smtClean="0">
                <a:solidFill>
                  <a:srgbClr val="0070C0"/>
                </a:solidFill>
              </a:rPr>
              <a:t>“Do not touch the (IPv4) core, run IPv6 on the edge only!”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Options:</a:t>
            </a:r>
          </a:p>
          <a:p>
            <a:pPr lvl="2">
              <a:lnSpc>
                <a:spcPct val="100000"/>
              </a:lnSpc>
            </a:pPr>
            <a:r>
              <a:rPr lang="en-US" sz="1400" dirty="0" smtClean="0"/>
              <a:t>Native IPv6 in the core (non-label switched)</a:t>
            </a:r>
          </a:p>
          <a:p>
            <a:pPr lvl="2">
              <a:lnSpc>
                <a:spcPct val="100000"/>
              </a:lnSpc>
            </a:pPr>
            <a:r>
              <a:rPr lang="en-US" sz="1400" dirty="0" smtClean="0"/>
              <a:t>6PE (RFC4798)</a:t>
            </a:r>
          </a:p>
          <a:p>
            <a:pPr lvl="2">
              <a:lnSpc>
                <a:spcPct val="100000"/>
              </a:lnSpc>
            </a:pPr>
            <a:r>
              <a:rPr lang="en-US" sz="1400" dirty="0" smtClean="0"/>
              <a:t>6VPE (RFC4659)</a:t>
            </a:r>
          </a:p>
        </p:txBody>
      </p:sp>
      <p:sp>
        <p:nvSpPr>
          <p:cNvPr id="3" name="Cloud Callout 2"/>
          <p:cNvSpPr/>
          <p:nvPr/>
        </p:nvSpPr>
        <p:spPr>
          <a:xfrm>
            <a:off x="5242560" y="1530774"/>
            <a:ext cx="3501813" cy="1038861"/>
          </a:xfrm>
          <a:prstGeom prst="cloudCallout">
            <a:avLst>
              <a:gd name="adj1" fmla="val -61097"/>
              <a:gd name="adj2" fmla="val 53447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  <a:cs typeface="Arial"/>
              </a:rPr>
              <a:t>&lt;sarcasm&gt;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  <a:cs typeface="Arial"/>
              </a:rPr>
              <a:t>How could we ever live without those ... ???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Arial"/>
              </a:rPr>
              <a:t>&lt;/sarcasm&gt;</a:t>
            </a:r>
            <a:endParaRPr lang="en-US" sz="1400" dirty="0">
              <a:solidFill>
                <a:srgbClr val="000000"/>
              </a:solidFill>
              <a:latin typeface="Comic Sans MS" panose="030F0702030302020204" pitchFamily="66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451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ChangeArrowheads="1"/>
          </p:cNvSpPr>
          <p:nvPr/>
        </p:nvSpPr>
        <p:spPr bwMode="auto">
          <a:xfrm>
            <a:off x="3006329" y="844154"/>
            <a:ext cx="3239690" cy="404931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GB" altLang="en-US" sz="1800" b="1" dirty="0"/>
              <a:t>IPv6-agnostic area</a:t>
            </a:r>
          </a:p>
        </p:txBody>
      </p:sp>
      <p:grpSp>
        <p:nvGrpSpPr>
          <p:cNvPr id="199683" name="Group 3"/>
          <p:cNvGrpSpPr>
            <a:grpSpLocks/>
          </p:cNvGrpSpPr>
          <p:nvPr/>
        </p:nvGrpSpPr>
        <p:grpSpPr bwMode="auto">
          <a:xfrm>
            <a:off x="3006329" y="2010967"/>
            <a:ext cx="3239690" cy="1553765"/>
            <a:chOff x="1565" y="1598"/>
            <a:chExt cx="2721" cy="1305"/>
          </a:xfrm>
        </p:grpSpPr>
        <p:grpSp>
          <p:nvGrpSpPr>
            <p:cNvPr id="199684" name="Group 4"/>
            <p:cNvGrpSpPr>
              <a:grpSpLocks/>
            </p:cNvGrpSpPr>
            <p:nvPr/>
          </p:nvGrpSpPr>
          <p:grpSpPr bwMode="auto">
            <a:xfrm>
              <a:off x="1565" y="1598"/>
              <a:ext cx="2721" cy="1305"/>
              <a:chOff x="1075" y="1536"/>
              <a:chExt cx="2310" cy="1375"/>
            </a:xfrm>
          </p:grpSpPr>
          <p:grpSp>
            <p:nvGrpSpPr>
              <p:cNvPr id="199685" name="Group 5"/>
              <p:cNvGrpSpPr>
                <a:grpSpLocks/>
              </p:cNvGrpSpPr>
              <p:nvPr/>
            </p:nvGrpSpPr>
            <p:grpSpPr bwMode="auto">
              <a:xfrm>
                <a:off x="1075" y="1541"/>
                <a:ext cx="2287" cy="1365"/>
                <a:chOff x="1707" y="1245"/>
                <a:chExt cx="2287" cy="1365"/>
              </a:xfrm>
            </p:grpSpPr>
            <p:sp>
              <p:nvSpPr>
                <p:cNvPr id="199686" name="Oval 6"/>
                <p:cNvSpPr>
                  <a:spLocks noChangeArrowheads="1"/>
                </p:cNvSpPr>
                <p:nvPr/>
              </p:nvSpPr>
              <p:spPr bwMode="auto">
                <a:xfrm>
                  <a:off x="2488" y="1245"/>
                  <a:ext cx="997" cy="565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87" name="Oval 7"/>
                <p:cNvSpPr>
                  <a:spLocks noChangeArrowheads="1"/>
                </p:cNvSpPr>
                <p:nvPr/>
              </p:nvSpPr>
              <p:spPr bwMode="auto">
                <a:xfrm>
                  <a:off x="1940" y="1393"/>
                  <a:ext cx="764" cy="565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88" name="Oval 8"/>
                <p:cNvSpPr>
                  <a:spLocks noChangeArrowheads="1"/>
                </p:cNvSpPr>
                <p:nvPr/>
              </p:nvSpPr>
              <p:spPr bwMode="auto">
                <a:xfrm>
                  <a:off x="1707" y="1733"/>
                  <a:ext cx="515" cy="460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89" name="Oval 9"/>
                <p:cNvSpPr>
                  <a:spLocks noChangeArrowheads="1"/>
                </p:cNvSpPr>
                <p:nvPr/>
              </p:nvSpPr>
              <p:spPr bwMode="auto">
                <a:xfrm>
                  <a:off x="1862" y="1936"/>
                  <a:ext cx="776" cy="498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90" name="Oval 10"/>
                <p:cNvSpPr>
                  <a:spLocks noChangeArrowheads="1"/>
                </p:cNvSpPr>
                <p:nvPr/>
              </p:nvSpPr>
              <p:spPr bwMode="auto">
                <a:xfrm>
                  <a:off x="2410" y="2018"/>
                  <a:ext cx="1158" cy="592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91" name="Oval 11"/>
                <p:cNvSpPr>
                  <a:spLocks noChangeArrowheads="1"/>
                </p:cNvSpPr>
                <p:nvPr/>
              </p:nvSpPr>
              <p:spPr bwMode="auto">
                <a:xfrm>
                  <a:off x="3147" y="1410"/>
                  <a:ext cx="742" cy="444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92" name="Oval 12"/>
                <p:cNvSpPr>
                  <a:spLocks noChangeArrowheads="1"/>
                </p:cNvSpPr>
                <p:nvPr/>
              </p:nvSpPr>
              <p:spPr bwMode="auto">
                <a:xfrm>
                  <a:off x="3258" y="1695"/>
                  <a:ext cx="736" cy="443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93" name="Oval 13"/>
                <p:cNvSpPr>
                  <a:spLocks noChangeArrowheads="1"/>
                </p:cNvSpPr>
                <p:nvPr/>
              </p:nvSpPr>
              <p:spPr bwMode="auto">
                <a:xfrm>
                  <a:off x="3191" y="1788"/>
                  <a:ext cx="731" cy="728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694" name="Oval 14"/>
                <p:cNvSpPr>
                  <a:spLocks noChangeArrowheads="1"/>
                </p:cNvSpPr>
                <p:nvPr/>
              </p:nvSpPr>
              <p:spPr bwMode="auto">
                <a:xfrm>
                  <a:off x="2122" y="1569"/>
                  <a:ext cx="1485" cy="728"/>
                </a:xfrm>
                <a:prstGeom prst="ellipse">
                  <a:avLst/>
                </a:prstGeom>
                <a:solidFill>
                  <a:srgbClr val="E3FF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</p:grpSp>
          <p:sp>
            <p:nvSpPr>
              <p:cNvPr id="199695" name="Arc 15"/>
              <p:cNvSpPr>
                <a:spLocks/>
              </p:cNvSpPr>
              <p:nvPr/>
            </p:nvSpPr>
            <p:spPr bwMode="auto">
              <a:xfrm>
                <a:off x="1898" y="1536"/>
                <a:ext cx="946" cy="285"/>
              </a:xfrm>
              <a:custGeom>
                <a:avLst/>
                <a:gdLst>
                  <a:gd name="G0" fmla="+- 20475 0 0"/>
                  <a:gd name="G1" fmla="+- 21600 0 0"/>
                  <a:gd name="G2" fmla="+- 21600 0 0"/>
                  <a:gd name="T0" fmla="*/ 0 w 40533"/>
                  <a:gd name="T1" fmla="*/ 14720 h 21600"/>
                  <a:gd name="T2" fmla="*/ 40533 w 40533"/>
                  <a:gd name="T3" fmla="*/ 13586 h 21600"/>
                  <a:gd name="T4" fmla="*/ 20475 w 40533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33" h="21600" fill="none" extrusionOk="0">
                    <a:moveTo>
                      <a:pt x="0" y="14720"/>
                    </a:moveTo>
                    <a:cubicBezTo>
                      <a:pt x="2955" y="5925"/>
                      <a:pt x="11196" y="0"/>
                      <a:pt x="20475" y="0"/>
                    </a:cubicBezTo>
                    <a:cubicBezTo>
                      <a:pt x="29310" y="0"/>
                      <a:pt x="37255" y="5381"/>
                      <a:pt x="40533" y="13585"/>
                    </a:cubicBezTo>
                  </a:path>
                  <a:path w="40533" h="21600" stroke="0" extrusionOk="0">
                    <a:moveTo>
                      <a:pt x="0" y="14720"/>
                    </a:moveTo>
                    <a:cubicBezTo>
                      <a:pt x="2955" y="5925"/>
                      <a:pt x="11196" y="0"/>
                      <a:pt x="20475" y="0"/>
                    </a:cubicBezTo>
                    <a:cubicBezTo>
                      <a:pt x="29310" y="0"/>
                      <a:pt x="37255" y="5381"/>
                      <a:pt x="40533" y="13585"/>
                    </a:cubicBezTo>
                    <a:lnTo>
                      <a:pt x="20475" y="21600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696" name="Arc 16"/>
              <p:cNvSpPr>
                <a:spLocks/>
              </p:cNvSpPr>
              <p:nvPr/>
            </p:nvSpPr>
            <p:spPr bwMode="auto">
              <a:xfrm>
                <a:off x="1903" y="1541"/>
                <a:ext cx="936" cy="280"/>
              </a:xfrm>
              <a:custGeom>
                <a:avLst/>
                <a:gdLst>
                  <a:gd name="G0" fmla="+- 20459 0 0"/>
                  <a:gd name="G1" fmla="+- 21600 0 0"/>
                  <a:gd name="G2" fmla="+- 21600 0 0"/>
                  <a:gd name="T0" fmla="*/ 0 w 40496"/>
                  <a:gd name="T1" fmla="*/ 14672 h 21600"/>
                  <a:gd name="T2" fmla="*/ 40496 w 40496"/>
                  <a:gd name="T3" fmla="*/ 13532 h 21600"/>
                  <a:gd name="T4" fmla="*/ 20459 w 4049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496" h="21600" fill="none" extrusionOk="0">
                    <a:moveTo>
                      <a:pt x="0" y="14672"/>
                    </a:moveTo>
                    <a:cubicBezTo>
                      <a:pt x="2970" y="5901"/>
                      <a:pt x="11199" y="0"/>
                      <a:pt x="20459" y="0"/>
                    </a:cubicBezTo>
                    <a:cubicBezTo>
                      <a:pt x="29273" y="0"/>
                      <a:pt x="37203" y="5355"/>
                      <a:pt x="40495" y="13532"/>
                    </a:cubicBezTo>
                  </a:path>
                  <a:path w="40496" h="21600" stroke="0" extrusionOk="0">
                    <a:moveTo>
                      <a:pt x="0" y="14672"/>
                    </a:moveTo>
                    <a:cubicBezTo>
                      <a:pt x="2970" y="5901"/>
                      <a:pt x="11199" y="0"/>
                      <a:pt x="20459" y="0"/>
                    </a:cubicBezTo>
                    <a:cubicBezTo>
                      <a:pt x="29273" y="0"/>
                      <a:pt x="37203" y="5355"/>
                      <a:pt x="40495" y="13532"/>
                    </a:cubicBezTo>
                    <a:lnTo>
                      <a:pt x="20459" y="21600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697" name="Arc 17"/>
              <p:cNvSpPr>
                <a:spLocks/>
              </p:cNvSpPr>
              <p:nvPr/>
            </p:nvSpPr>
            <p:spPr bwMode="auto">
              <a:xfrm>
                <a:off x="1324" y="1684"/>
                <a:ext cx="588" cy="34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4 w 32989"/>
                  <a:gd name="T1" fmla="*/ 26194 h 26194"/>
                  <a:gd name="T2" fmla="*/ 32989 w 32989"/>
                  <a:gd name="T3" fmla="*/ 3246 h 26194"/>
                  <a:gd name="T4" fmla="*/ 21600 w 32989"/>
                  <a:gd name="T5" fmla="*/ 21600 h 26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89" h="26194" fill="none" extrusionOk="0">
                    <a:moveTo>
                      <a:pt x="494" y="26193"/>
                    </a:moveTo>
                    <a:cubicBezTo>
                      <a:pt x="165" y="24684"/>
                      <a:pt x="0" y="2314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4" y="0"/>
                      <a:pt x="29569" y="1124"/>
                      <a:pt x="32988" y="3246"/>
                    </a:cubicBezTo>
                  </a:path>
                  <a:path w="32989" h="26194" stroke="0" extrusionOk="0">
                    <a:moveTo>
                      <a:pt x="494" y="26193"/>
                    </a:moveTo>
                    <a:cubicBezTo>
                      <a:pt x="165" y="24684"/>
                      <a:pt x="0" y="2314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4" y="0"/>
                      <a:pt x="29569" y="1124"/>
                      <a:pt x="32988" y="324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698" name="Arc 18"/>
              <p:cNvSpPr>
                <a:spLocks/>
              </p:cNvSpPr>
              <p:nvPr/>
            </p:nvSpPr>
            <p:spPr bwMode="auto">
              <a:xfrm>
                <a:off x="1329" y="1689"/>
                <a:ext cx="580" cy="34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9 w 32951"/>
                  <a:gd name="T1" fmla="*/ 26214 h 26214"/>
                  <a:gd name="T2" fmla="*/ 32951 w 32951"/>
                  <a:gd name="T3" fmla="*/ 3223 h 26214"/>
                  <a:gd name="T4" fmla="*/ 21600 w 32951"/>
                  <a:gd name="T5" fmla="*/ 21600 h 26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51" h="26214" fill="none" extrusionOk="0">
                    <a:moveTo>
                      <a:pt x="498" y="26214"/>
                    </a:moveTo>
                    <a:cubicBezTo>
                      <a:pt x="167" y="24698"/>
                      <a:pt x="0" y="2315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9" y="0"/>
                      <a:pt x="29539" y="1115"/>
                      <a:pt x="32951" y="3222"/>
                    </a:cubicBezTo>
                  </a:path>
                  <a:path w="32951" h="26214" stroke="0" extrusionOk="0">
                    <a:moveTo>
                      <a:pt x="498" y="26214"/>
                    </a:moveTo>
                    <a:cubicBezTo>
                      <a:pt x="167" y="24698"/>
                      <a:pt x="0" y="2315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9" y="0"/>
                      <a:pt x="29539" y="1115"/>
                      <a:pt x="32951" y="322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699" name="Arc 19"/>
              <p:cNvSpPr>
                <a:spLocks/>
              </p:cNvSpPr>
              <p:nvPr/>
            </p:nvSpPr>
            <p:spPr bwMode="auto">
              <a:xfrm>
                <a:off x="1241" y="2467"/>
                <a:ext cx="593" cy="270"/>
              </a:xfrm>
              <a:custGeom>
                <a:avLst/>
                <a:gdLst>
                  <a:gd name="G0" fmla="+- 21600 0 0"/>
                  <a:gd name="G1" fmla="+- 1034 0 0"/>
                  <a:gd name="G2" fmla="+- 21600 0 0"/>
                  <a:gd name="T0" fmla="*/ 32148 w 32148"/>
                  <a:gd name="T1" fmla="*/ 19883 h 22634"/>
                  <a:gd name="T2" fmla="*/ 25 w 32148"/>
                  <a:gd name="T3" fmla="*/ 0 h 22634"/>
                  <a:gd name="T4" fmla="*/ 21600 w 32148"/>
                  <a:gd name="T5" fmla="*/ 1034 h 22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48" h="22634" fill="none" extrusionOk="0">
                    <a:moveTo>
                      <a:pt x="32148" y="19883"/>
                    </a:moveTo>
                    <a:cubicBezTo>
                      <a:pt x="28925" y="21686"/>
                      <a:pt x="25293" y="22634"/>
                      <a:pt x="21600" y="22634"/>
                    </a:cubicBezTo>
                    <a:cubicBezTo>
                      <a:pt x="9670" y="22634"/>
                      <a:pt x="0" y="12963"/>
                      <a:pt x="0" y="1034"/>
                    </a:cubicBezTo>
                    <a:cubicBezTo>
                      <a:pt x="0" y="689"/>
                      <a:pt x="8" y="344"/>
                      <a:pt x="24" y="-1"/>
                    </a:cubicBezTo>
                  </a:path>
                  <a:path w="32148" h="22634" stroke="0" extrusionOk="0">
                    <a:moveTo>
                      <a:pt x="32148" y="19883"/>
                    </a:moveTo>
                    <a:cubicBezTo>
                      <a:pt x="28925" y="21686"/>
                      <a:pt x="25293" y="22634"/>
                      <a:pt x="21600" y="22634"/>
                    </a:cubicBezTo>
                    <a:cubicBezTo>
                      <a:pt x="9670" y="22634"/>
                      <a:pt x="0" y="12963"/>
                      <a:pt x="0" y="1034"/>
                    </a:cubicBezTo>
                    <a:cubicBezTo>
                      <a:pt x="0" y="689"/>
                      <a:pt x="8" y="344"/>
                      <a:pt x="24" y="-1"/>
                    </a:cubicBezTo>
                    <a:lnTo>
                      <a:pt x="21600" y="1034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0" name="Arc 20"/>
              <p:cNvSpPr>
                <a:spLocks/>
              </p:cNvSpPr>
              <p:nvPr/>
            </p:nvSpPr>
            <p:spPr bwMode="auto">
              <a:xfrm>
                <a:off x="1246" y="2467"/>
                <a:ext cx="585" cy="265"/>
              </a:xfrm>
              <a:custGeom>
                <a:avLst/>
                <a:gdLst>
                  <a:gd name="G0" fmla="+- 21600 0 0"/>
                  <a:gd name="G1" fmla="+- 1041 0 0"/>
                  <a:gd name="G2" fmla="+- 21600 0 0"/>
                  <a:gd name="T0" fmla="*/ 32092 w 32092"/>
                  <a:gd name="T1" fmla="*/ 19922 h 22641"/>
                  <a:gd name="T2" fmla="*/ 25 w 32092"/>
                  <a:gd name="T3" fmla="*/ 0 h 22641"/>
                  <a:gd name="T4" fmla="*/ 21600 w 32092"/>
                  <a:gd name="T5" fmla="*/ 1041 h 22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92" h="22641" fill="none" extrusionOk="0">
                    <a:moveTo>
                      <a:pt x="32091" y="19921"/>
                    </a:moveTo>
                    <a:cubicBezTo>
                      <a:pt x="28882" y="21705"/>
                      <a:pt x="25271" y="22641"/>
                      <a:pt x="21600" y="22641"/>
                    </a:cubicBezTo>
                    <a:cubicBezTo>
                      <a:pt x="9670" y="22641"/>
                      <a:pt x="0" y="12970"/>
                      <a:pt x="0" y="1041"/>
                    </a:cubicBezTo>
                    <a:cubicBezTo>
                      <a:pt x="0" y="693"/>
                      <a:pt x="8" y="346"/>
                      <a:pt x="25" y="0"/>
                    </a:cubicBezTo>
                  </a:path>
                  <a:path w="32092" h="22641" stroke="0" extrusionOk="0">
                    <a:moveTo>
                      <a:pt x="32091" y="19921"/>
                    </a:moveTo>
                    <a:cubicBezTo>
                      <a:pt x="28882" y="21705"/>
                      <a:pt x="25271" y="22641"/>
                      <a:pt x="21600" y="22641"/>
                    </a:cubicBezTo>
                    <a:cubicBezTo>
                      <a:pt x="9670" y="22641"/>
                      <a:pt x="0" y="12970"/>
                      <a:pt x="0" y="1041"/>
                    </a:cubicBezTo>
                    <a:cubicBezTo>
                      <a:pt x="0" y="693"/>
                      <a:pt x="8" y="346"/>
                      <a:pt x="25" y="0"/>
                    </a:cubicBezTo>
                    <a:lnTo>
                      <a:pt x="21600" y="1041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1" name="Arc 21"/>
              <p:cNvSpPr>
                <a:spLocks/>
              </p:cNvSpPr>
              <p:nvPr/>
            </p:nvSpPr>
            <p:spPr bwMode="auto">
              <a:xfrm>
                <a:off x="2833" y="1700"/>
                <a:ext cx="446" cy="333"/>
              </a:xfrm>
              <a:custGeom>
                <a:avLst/>
                <a:gdLst>
                  <a:gd name="G0" fmla="+- 4390 0 0"/>
                  <a:gd name="G1" fmla="+- 21600 0 0"/>
                  <a:gd name="G2" fmla="+- 21600 0 0"/>
                  <a:gd name="T0" fmla="*/ 0 w 25990"/>
                  <a:gd name="T1" fmla="*/ 451 h 32381"/>
                  <a:gd name="T2" fmla="*/ 23107 w 25990"/>
                  <a:gd name="T3" fmla="*/ 32381 h 32381"/>
                  <a:gd name="T4" fmla="*/ 4390 w 25990"/>
                  <a:gd name="T5" fmla="*/ 21600 h 3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90" h="32381" fill="none" extrusionOk="0">
                    <a:moveTo>
                      <a:pt x="-1" y="450"/>
                    </a:moveTo>
                    <a:cubicBezTo>
                      <a:pt x="1444" y="151"/>
                      <a:pt x="2915" y="0"/>
                      <a:pt x="4390" y="0"/>
                    </a:cubicBezTo>
                    <a:cubicBezTo>
                      <a:pt x="16319" y="0"/>
                      <a:pt x="25990" y="9670"/>
                      <a:pt x="25990" y="21600"/>
                    </a:cubicBezTo>
                    <a:cubicBezTo>
                      <a:pt x="25990" y="25384"/>
                      <a:pt x="24995" y="29101"/>
                      <a:pt x="23107" y="32381"/>
                    </a:cubicBezTo>
                  </a:path>
                  <a:path w="25990" h="32381" stroke="0" extrusionOk="0">
                    <a:moveTo>
                      <a:pt x="-1" y="450"/>
                    </a:moveTo>
                    <a:cubicBezTo>
                      <a:pt x="1444" y="151"/>
                      <a:pt x="2915" y="0"/>
                      <a:pt x="4390" y="0"/>
                    </a:cubicBezTo>
                    <a:cubicBezTo>
                      <a:pt x="16319" y="0"/>
                      <a:pt x="25990" y="9670"/>
                      <a:pt x="25990" y="21600"/>
                    </a:cubicBezTo>
                    <a:cubicBezTo>
                      <a:pt x="25990" y="25384"/>
                      <a:pt x="24995" y="29101"/>
                      <a:pt x="23107" y="32381"/>
                    </a:cubicBezTo>
                    <a:lnTo>
                      <a:pt x="4390" y="21600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2" name="Arc 22"/>
              <p:cNvSpPr>
                <a:spLocks/>
              </p:cNvSpPr>
              <p:nvPr/>
            </p:nvSpPr>
            <p:spPr bwMode="auto">
              <a:xfrm>
                <a:off x="2834" y="1705"/>
                <a:ext cx="440" cy="326"/>
              </a:xfrm>
              <a:custGeom>
                <a:avLst/>
                <a:gdLst>
                  <a:gd name="G0" fmla="+- 4351 0 0"/>
                  <a:gd name="G1" fmla="+- 21600 0 0"/>
                  <a:gd name="G2" fmla="+- 21600 0 0"/>
                  <a:gd name="T0" fmla="*/ 0 w 25951"/>
                  <a:gd name="T1" fmla="*/ 443 h 32456"/>
                  <a:gd name="T2" fmla="*/ 23025 w 25951"/>
                  <a:gd name="T3" fmla="*/ 32456 h 32456"/>
                  <a:gd name="T4" fmla="*/ 4351 w 25951"/>
                  <a:gd name="T5" fmla="*/ 21600 h 32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51" h="32456" fill="none" extrusionOk="0">
                    <a:moveTo>
                      <a:pt x="-1" y="442"/>
                    </a:moveTo>
                    <a:cubicBezTo>
                      <a:pt x="1431" y="148"/>
                      <a:pt x="2889" y="0"/>
                      <a:pt x="4351" y="0"/>
                    </a:cubicBezTo>
                    <a:cubicBezTo>
                      <a:pt x="16280" y="0"/>
                      <a:pt x="25951" y="9670"/>
                      <a:pt x="25951" y="21600"/>
                    </a:cubicBezTo>
                    <a:cubicBezTo>
                      <a:pt x="25951" y="25413"/>
                      <a:pt x="24941" y="29159"/>
                      <a:pt x="23024" y="32455"/>
                    </a:cubicBezTo>
                  </a:path>
                  <a:path w="25951" h="32456" stroke="0" extrusionOk="0">
                    <a:moveTo>
                      <a:pt x="-1" y="442"/>
                    </a:moveTo>
                    <a:cubicBezTo>
                      <a:pt x="1431" y="148"/>
                      <a:pt x="2889" y="0"/>
                      <a:pt x="4351" y="0"/>
                    </a:cubicBezTo>
                    <a:cubicBezTo>
                      <a:pt x="16280" y="0"/>
                      <a:pt x="25951" y="9670"/>
                      <a:pt x="25951" y="21600"/>
                    </a:cubicBezTo>
                    <a:cubicBezTo>
                      <a:pt x="25951" y="25413"/>
                      <a:pt x="24941" y="29159"/>
                      <a:pt x="23024" y="32455"/>
                    </a:cubicBezTo>
                    <a:lnTo>
                      <a:pt x="4351" y="21600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3" name="Arc 23"/>
              <p:cNvSpPr>
                <a:spLocks/>
              </p:cNvSpPr>
              <p:nvPr/>
            </p:nvSpPr>
            <p:spPr bwMode="auto">
              <a:xfrm>
                <a:off x="2958" y="2027"/>
                <a:ext cx="427" cy="329"/>
              </a:xfrm>
              <a:custGeom>
                <a:avLst/>
                <a:gdLst>
                  <a:gd name="G0" fmla="+- 0 0 0"/>
                  <a:gd name="G1" fmla="+- 16832 0 0"/>
                  <a:gd name="G2" fmla="+- 21600 0 0"/>
                  <a:gd name="T0" fmla="*/ 13537 w 21600"/>
                  <a:gd name="T1" fmla="*/ 0 h 29488"/>
                  <a:gd name="T2" fmla="*/ 17504 w 21600"/>
                  <a:gd name="T3" fmla="*/ 29488 h 29488"/>
                  <a:gd name="T4" fmla="*/ 0 w 21600"/>
                  <a:gd name="T5" fmla="*/ 16832 h 29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488" fill="none" extrusionOk="0">
                    <a:moveTo>
                      <a:pt x="13536" y="0"/>
                    </a:moveTo>
                    <a:cubicBezTo>
                      <a:pt x="18634" y="4100"/>
                      <a:pt x="21600" y="10289"/>
                      <a:pt x="21600" y="16832"/>
                    </a:cubicBezTo>
                    <a:cubicBezTo>
                      <a:pt x="21600" y="21376"/>
                      <a:pt x="20166" y="25805"/>
                      <a:pt x="17503" y="29487"/>
                    </a:cubicBezTo>
                  </a:path>
                  <a:path w="21600" h="29488" stroke="0" extrusionOk="0">
                    <a:moveTo>
                      <a:pt x="13536" y="0"/>
                    </a:moveTo>
                    <a:cubicBezTo>
                      <a:pt x="18634" y="4100"/>
                      <a:pt x="21600" y="10289"/>
                      <a:pt x="21600" y="16832"/>
                    </a:cubicBezTo>
                    <a:cubicBezTo>
                      <a:pt x="21600" y="21376"/>
                      <a:pt x="20166" y="25805"/>
                      <a:pt x="17503" y="29487"/>
                    </a:cubicBezTo>
                    <a:lnTo>
                      <a:pt x="0" y="16832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4" name="Arc 24"/>
              <p:cNvSpPr>
                <a:spLocks/>
              </p:cNvSpPr>
              <p:nvPr/>
            </p:nvSpPr>
            <p:spPr bwMode="auto">
              <a:xfrm>
                <a:off x="2958" y="2030"/>
                <a:ext cx="422" cy="324"/>
              </a:xfrm>
              <a:custGeom>
                <a:avLst/>
                <a:gdLst>
                  <a:gd name="G0" fmla="+- 0 0 0"/>
                  <a:gd name="G1" fmla="+- 16892 0 0"/>
                  <a:gd name="G2" fmla="+- 21600 0 0"/>
                  <a:gd name="T0" fmla="*/ 13461 w 21600"/>
                  <a:gd name="T1" fmla="*/ 0 h 29624"/>
                  <a:gd name="T2" fmla="*/ 17448 w 21600"/>
                  <a:gd name="T3" fmla="*/ 29624 h 29624"/>
                  <a:gd name="T4" fmla="*/ 0 w 21600"/>
                  <a:gd name="T5" fmla="*/ 16892 h 29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624" fill="none" extrusionOk="0">
                    <a:moveTo>
                      <a:pt x="13461" y="-1"/>
                    </a:moveTo>
                    <a:cubicBezTo>
                      <a:pt x="18604" y="4097"/>
                      <a:pt x="21600" y="10315"/>
                      <a:pt x="21600" y="16892"/>
                    </a:cubicBezTo>
                    <a:cubicBezTo>
                      <a:pt x="21600" y="21468"/>
                      <a:pt x="20146" y="25927"/>
                      <a:pt x="17448" y="29624"/>
                    </a:cubicBezTo>
                  </a:path>
                  <a:path w="21600" h="29624" stroke="0" extrusionOk="0">
                    <a:moveTo>
                      <a:pt x="13461" y="-1"/>
                    </a:moveTo>
                    <a:cubicBezTo>
                      <a:pt x="18604" y="4097"/>
                      <a:pt x="21600" y="10315"/>
                      <a:pt x="21600" y="16892"/>
                    </a:cubicBezTo>
                    <a:cubicBezTo>
                      <a:pt x="21600" y="21468"/>
                      <a:pt x="20146" y="25927"/>
                      <a:pt x="17448" y="29624"/>
                    </a:cubicBezTo>
                    <a:lnTo>
                      <a:pt x="0" y="16892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5" name="Arc 25"/>
              <p:cNvSpPr>
                <a:spLocks/>
              </p:cNvSpPr>
              <p:nvPr/>
            </p:nvSpPr>
            <p:spPr bwMode="auto">
              <a:xfrm>
                <a:off x="2819" y="2351"/>
                <a:ext cx="498" cy="472"/>
              </a:xfrm>
              <a:custGeom>
                <a:avLst/>
                <a:gdLst>
                  <a:gd name="G0" fmla="+- 6996 0 0"/>
                  <a:gd name="G1" fmla="+- 6176 0 0"/>
                  <a:gd name="G2" fmla="+- 21600 0 0"/>
                  <a:gd name="T0" fmla="*/ 27694 w 28596"/>
                  <a:gd name="T1" fmla="*/ 0 h 27776"/>
                  <a:gd name="T2" fmla="*/ 0 w 28596"/>
                  <a:gd name="T3" fmla="*/ 26612 h 27776"/>
                  <a:gd name="T4" fmla="*/ 6996 w 28596"/>
                  <a:gd name="T5" fmla="*/ 6176 h 27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596" h="27776" fill="none" extrusionOk="0">
                    <a:moveTo>
                      <a:pt x="27694" y="-1"/>
                    </a:moveTo>
                    <a:cubicBezTo>
                      <a:pt x="28292" y="2004"/>
                      <a:pt x="28596" y="4084"/>
                      <a:pt x="28596" y="6176"/>
                    </a:cubicBezTo>
                    <a:cubicBezTo>
                      <a:pt x="28596" y="18105"/>
                      <a:pt x="18925" y="27776"/>
                      <a:pt x="6996" y="27776"/>
                    </a:cubicBezTo>
                    <a:cubicBezTo>
                      <a:pt x="4615" y="27776"/>
                      <a:pt x="2251" y="27382"/>
                      <a:pt x="0" y="26611"/>
                    </a:cubicBezTo>
                  </a:path>
                  <a:path w="28596" h="27776" stroke="0" extrusionOk="0">
                    <a:moveTo>
                      <a:pt x="27694" y="-1"/>
                    </a:moveTo>
                    <a:cubicBezTo>
                      <a:pt x="28292" y="2004"/>
                      <a:pt x="28596" y="4084"/>
                      <a:pt x="28596" y="6176"/>
                    </a:cubicBezTo>
                    <a:cubicBezTo>
                      <a:pt x="28596" y="18105"/>
                      <a:pt x="18925" y="27776"/>
                      <a:pt x="6996" y="27776"/>
                    </a:cubicBezTo>
                    <a:cubicBezTo>
                      <a:pt x="4615" y="27776"/>
                      <a:pt x="2251" y="27382"/>
                      <a:pt x="0" y="26611"/>
                    </a:cubicBezTo>
                    <a:lnTo>
                      <a:pt x="6996" y="6176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6" name="Arc 26"/>
              <p:cNvSpPr>
                <a:spLocks/>
              </p:cNvSpPr>
              <p:nvPr/>
            </p:nvSpPr>
            <p:spPr bwMode="auto">
              <a:xfrm>
                <a:off x="2821" y="2352"/>
                <a:ext cx="492" cy="466"/>
              </a:xfrm>
              <a:custGeom>
                <a:avLst/>
                <a:gdLst>
                  <a:gd name="G0" fmla="+- 6994 0 0"/>
                  <a:gd name="G1" fmla="+- 6178 0 0"/>
                  <a:gd name="G2" fmla="+- 21600 0 0"/>
                  <a:gd name="T0" fmla="*/ 27692 w 28594"/>
                  <a:gd name="T1" fmla="*/ 0 h 27778"/>
                  <a:gd name="T2" fmla="*/ 0 w 28594"/>
                  <a:gd name="T3" fmla="*/ 26614 h 27778"/>
                  <a:gd name="T4" fmla="*/ 6994 w 28594"/>
                  <a:gd name="T5" fmla="*/ 6178 h 27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594" h="27778" fill="none" extrusionOk="0">
                    <a:moveTo>
                      <a:pt x="27691" y="0"/>
                    </a:moveTo>
                    <a:cubicBezTo>
                      <a:pt x="28290" y="2004"/>
                      <a:pt x="28594" y="4085"/>
                      <a:pt x="28594" y="6178"/>
                    </a:cubicBezTo>
                    <a:cubicBezTo>
                      <a:pt x="28594" y="18107"/>
                      <a:pt x="18923" y="27778"/>
                      <a:pt x="6994" y="27778"/>
                    </a:cubicBezTo>
                    <a:cubicBezTo>
                      <a:pt x="4614" y="27778"/>
                      <a:pt x="2251" y="27384"/>
                      <a:pt x="-1" y="26614"/>
                    </a:cubicBezTo>
                  </a:path>
                  <a:path w="28594" h="27778" stroke="0" extrusionOk="0">
                    <a:moveTo>
                      <a:pt x="27691" y="0"/>
                    </a:moveTo>
                    <a:cubicBezTo>
                      <a:pt x="28290" y="2004"/>
                      <a:pt x="28594" y="4085"/>
                      <a:pt x="28594" y="6178"/>
                    </a:cubicBezTo>
                    <a:cubicBezTo>
                      <a:pt x="28594" y="18107"/>
                      <a:pt x="18923" y="27778"/>
                      <a:pt x="6994" y="27778"/>
                    </a:cubicBezTo>
                    <a:cubicBezTo>
                      <a:pt x="4614" y="27778"/>
                      <a:pt x="2251" y="27384"/>
                      <a:pt x="-1" y="26614"/>
                    </a:cubicBezTo>
                    <a:lnTo>
                      <a:pt x="6994" y="6178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7" name="Arc 27"/>
              <p:cNvSpPr>
                <a:spLocks/>
              </p:cNvSpPr>
              <p:nvPr/>
            </p:nvSpPr>
            <p:spPr bwMode="auto">
              <a:xfrm>
                <a:off x="1091" y="2025"/>
                <a:ext cx="272" cy="450"/>
              </a:xfrm>
              <a:custGeom>
                <a:avLst/>
                <a:gdLst>
                  <a:gd name="G0" fmla="+- 21600 0 0"/>
                  <a:gd name="G1" fmla="+- 21558 0 0"/>
                  <a:gd name="G2" fmla="+- 21600 0 0"/>
                  <a:gd name="T0" fmla="*/ 12806 w 21600"/>
                  <a:gd name="T1" fmla="*/ 41287 h 41287"/>
                  <a:gd name="T2" fmla="*/ 20253 w 21600"/>
                  <a:gd name="T3" fmla="*/ 0 h 41287"/>
                  <a:gd name="T4" fmla="*/ 21600 w 21600"/>
                  <a:gd name="T5" fmla="*/ 21558 h 4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1287" fill="none" extrusionOk="0">
                    <a:moveTo>
                      <a:pt x="12806" y="41286"/>
                    </a:moveTo>
                    <a:cubicBezTo>
                      <a:pt x="5017" y="37815"/>
                      <a:pt x="0" y="30085"/>
                      <a:pt x="0" y="21558"/>
                    </a:cubicBezTo>
                    <a:cubicBezTo>
                      <a:pt x="0" y="10151"/>
                      <a:pt x="8868" y="711"/>
                      <a:pt x="20253" y="0"/>
                    </a:cubicBezTo>
                  </a:path>
                  <a:path w="21600" h="41287" stroke="0" extrusionOk="0">
                    <a:moveTo>
                      <a:pt x="12806" y="41286"/>
                    </a:moveTo>
                    <a:cubicBezTo>
                      <a:pt x="5017" y="37815"/>
                      <a:pt x="0" y="30085"/>
                      <a:pt x="0" y="21558"/>
                    </a:cubicBezTo>
                    <a:cubicBezTo>
                      <a:pt x="0" y="10151"/>
                      <a:pt x="8868" y="711"/>
                      <a:pt x="20253" y="0"/>
                    </a:cubicBezTo>
                    <a:lnTo>
                      <a:pt x="21600" y="21558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8" name="Arc 28"/>
              <p:cNvSpPr>
                <a:spLocks/>
              </p:cNvSpPr>
              <p:nvPr/>
            </p:nvSpPr>
            <p:spPr bwMode="auto">
              <a:xfrm>
                <a:off x="1096" y="2030"/>
                <a:ext cx="267" cy="441"/>
              </a:xfrm>
              <a:custGeom>
                <a:avLst/>
                <a:gdLst>
                  <a:gd name="G0" fmla="+- 21600 0 0"/>
                  <a:gd name="G1" fmla="+- 21558 0 0"/>
                  <a:gd name="G2" fmla="+- 21600 0 0"/>
                  <a:gd name="T0" fmla="*/ 12827 w 21600"/>
                  <a:gd name="T1" fmla="*/ 41296 h 41296"/>
                  <a:gd name="T2" fmla="*/ 20257 w 21600"/>
                  <a:gd name="T3" fmla="*/ 0 h 41296"/>
                  <a:gd name="T4" fmla="*/ 21600 w 21600"/>
                  <a:gd name="T5" fmla="*/ 21558 h 41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1296" fill="none" extrusionOk="0">
                    <a:moveTo>
                      <a:pt x="12826" y="41296"/>
                    </a:moveTo>
                    <a:cubicBezTo>
                      <a:pt x="5026" y="37829"/>
                      <a:pt x="0" y="30093"/>
                      <a:pt x="0" y="21558"/>
                    </a:cubicBezTo>
                    <a:cubicBezTo>
                      <a:pt x="0" y="10150"/>
                      <a:pt x="8871" y="709"/>
                      <a:pt x="20256" y="-1"/>
                    </a:cubicBezTo>
                  </a:path>
                  <a:path w="21600" h="41296" stroke="0" extrusionOk="0">
                    <a:moveTo>
                      <a:pt x="12826" y="41296"/>
                    </a:moveTo>
                    <a:cubicBezTo>
                      <a:pt x="5026" y="37829"/>
                      <a:pt x="0" y="30093"/>
                      <a:pt x="0" y="21558"/>
                    </a:cubicBezTo>
                    <a:cubicBezTo>
                      <a:pt x="0" y="10150"/>
                      <a:pt x="8871" y="709"/>
                      <a:pt x="20256" y="-1"/>
                    </a:cubicBezTo>
                    <a:lnTo>
                      <a:pt x="21600" y="21558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09" name="Arc 29"/>
              <p:cNvSpPr>
                <a:spLocks/>
              </p:cNvSpPr>
              <p:nvPr/>
            </p:nvSpPr>
            <p:spPr bwMode="auto">
              <a:xfrm>
                <a:off x="1812" y="2637"/>
                <a:ext cx="1021" cy="274"/>
              </a:xfrm>
              <a:custGeom>
                <a:avLst/>
                <a:gdLst>
                  <a:gd name="G0" fmla="+- 21153 0 0"/>
                  <a:gd name="G1" fmla="+- 0 0 0"/>
                  <a:gd name="G2" fmla="+- 21600 0 0"/>
                  <a:gd name="T0" fmla="*/ 38866 w 38866"/>
                  <a:gd name="T1" fmla="*/ 12362 h 21600"/>
                  <a:gd name="T2" fmla="*/ 0 w 38866"/>
                  <a:gd name="T3" fmla="*/ 4373 h 21600"/>
                  <a:gd name="T4" fmla="*/ 21153 w 38866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866" h="21600" fill="none" extrusionOk="0">
                    <a:moveTo>
                      <a:pt x="38865" y="12361"/>
                    </a:moveTo>
                    <a:cubicBezTo>
                      <a:pt x="34825" y="18150"/>
                      <a:pt x="28212" y="21600"/>
                      <a:pt x="21153" y="21600"/>
                    </a:cubicBezTo>
                    <a:cubicBezTo>
                      <a:pt x="10909" y="21600"/>
                      <a:pt x="2074" y="14404"/>
                      <a:pt x="0" y="4372"/>
                    </a:cubicBezTo>
                  </a:path>
                  <a:path w="38866" h="21600" stroke="0" extrusionOk="0">
                    <a:moveTo>
                      <a:pt x="38865" y="12361"/>
                    </a:moveTo>
                    <a:cubicBezTo>
                      <a:pt x="34825" y="18150"/>
                      <a:pt x="28212" y="21600"/>
                      <a:pt x="21153" y="21600"/>
                    </a:cubicBezTo>
                    <a:cubicBezTo>
                      <a:pt x="10909" y="21600"/>
                      <a:pt x="2074" y="14404"/>
                      <a:pt x="0" y="4372"/>
                    </a:cubicBezTo>
                    <a:lnTo>
                      <a:pt x="21153" y="0"/>
                    </a:lnTo>
                    <a:close/>
                  </a:path>
                </a:pathLst>
              </a:custGeom>
              <a:solidFill>
                <a:srgbClr val="E3FF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10" name="Arc 30"/>
              <p:cNvSpPr>
                <a:spLocks/>
              </p:cNvSpPr>
              <p:nvPr/>
            </p:nvSpPr>
            <p:spPr bwMode="auto">
              <a:xfrm>
                <a:off x="1817" y="2637"/>
                <a:ext cx="1010" cy="269"/>
              </a:xfrm>
              <a:custGeom>
                <a:avLst/>
                <a:gdLst>
                  <a:gd name="G0" fmla="+- 21144 0 0"/>
                  <a:gd name="G1" fmla="+- 0 0 0"/>
                  <a:gd name="G2" fmla="+- 21600 0 0"/>
                  <a:gd name="T0" fmla="*/ 38801 w 38801"/>
                  <a:gd name="T1" fmla="*/ 12442 h 21600"/>
                  <a:gd name="T2" fmla="*/ 0 w 38801"/>
                  <a:gd name="T3" fmla="*/ 4413 h 21600"/>
                  <a:gd name="T4" fmla="*/ 21144 w 3880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801" h="21600" fill="none" extrusionOk="0">
                    <a:moveTo>
                      <a:pt x="38800" y="12441"/>
                    </a:moveTo>
                    <a:cubicBezTo>
                      <a:pt x="34754" y="18184"/>
                      <a:pt x="28168" y="21600"/>
                      <a:pt x="21144" y="21600"/>
                    </a:cubicBezTo>
                    <a:cubicBezTo>
                      <a:pt x="10915" y="21600"/>
                      <a:pt x="2089" y="14425"/>
                      <a:pt x="-1" y="4413"/>
                    </a:cubicBezTo>
                  </a:path>
                  <a:path w="38801" h="21600" stroke="0" extrusionOk="0">
                    <a:moveTo>
                      <a:pt x="38800" y="12441"/>
                    </a:moveTo>
                    <a:cubicBezTo>
                      <a:pt x="34754" y="18184"/>
                      <a:pt x="28168" y="21600"/>
                      <a:pt x="21144" y="21600"/>
                    </a:cubicBezTo>
                    <a:cubicBezTo>
                      <a:pt x="10915" y="21600"/>
                      <a:pt x="2089" y="14425"/>
                      <a:pt x="-1" y="4413"/>
                    </a:cubicBezTo>
                    <a:lnTo>
                      <a:pt x="21144" y="0"/>
                    </a:lnTo>
                    <a:close/>
                  </a:path>
                </a:pathLst>
              </a:custGeom>
              <a:solidFill>
                <a:srgbClr val="E3FFAB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</p:grpSp>
        <p:grpSp>
          <p:nvGrpSpPr>
            <p:cNvPr id="199711" name="Group 31"/>
            <p:cNvGrpSpPr>
              <a:grpSpLocks/>
            </p:cNvGrpSpPr>
            <p:nvPr/>
          </p:nvGrpSpPr>
          <p:grpSpPr bwMode="auto">
            <a:xfrm>
              <a:off x="2336" y="1902"/>
              <a:ext cx="1362" cy="698"/>
              <a:chOff x="1075" y="1536"/>
              <a:chExt cx="2310" cy="1375"/>
            </a:xfrm>
          </p:grpSpPr>
          <p:grpSp>
            <p:nvGrpSpPr>
              <p:cNvPr id="199712" name="Group 32"/>
              <p:cNvGrpSpPr>
                <a:grpSpLocks/>
              </p:cNvGrpSpPr>
              <p:nvPr/>
            </p:nvGrpSpPr>
            <p:grpSpPr bwMode="auto">
              <a:xfrm>
                <a:off x="1075" y="1541"/>
                <a:ext cx="2287" cy="1365"/>
                <a:chOff x="1707" y="1245"/>
                <a:chExt cx="2287" cy="1365"/>
              </a:xfrm>
            </p:grpSpPr>
            <p:sp>
              <p:nvSpPr>
                <p:cNvPr id="199713" name="Oval 33"/>
                <p:cNvSpPr>
                  <a:spLocks noChangeArrowheads="1"/>
                </p:cNvSpPr>
                <p:nvPr/>
              </p:nvSpPr>
              <p:spPr bwMode="auto">
                <a:xfrm>
                  <a:off x="2488" y="1245"/>
                  <a:ext cx="997" cy="565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14" name="Oval 34"/>
                <p:cNvSpPr>
                  <a:spLocks noChangeArrowheads="1"/>
                </p:cNvSpPr>
                <p:nvPr/>
              </p:nvSpPr>
              <p:spPr bwMode="auto">
                <a:xfrm>
                  <a:off x="1940" y="1393"/>
                  <a:ext cx="764" cy="565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15" name="Oval 35"/>
                <p:cNvSpPr>
                  <a:spLocks noChangeArrowheads="1"/>
                </p:cNvSpPr>
                <p:nvPr/>
              </p:nvSpPr>
              <p:spPr bwMode="auto">
                <a:xfrm>
                  <a:off x="1707" y="1733"/>
                  <a:ext cx="515" cy="460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16" name="Oval 36"/>
                <p:cNvSpPr>
                  <a:spLocks noChangeArrowheads="1"/>
                </p:cNvSpPr>
                <p:nvPr/>
              </p:nvSpPr>
              <p:spPr bwMode="auto">
                <a:xfrm>
                  <a:off x="1862" y="1936"/>
                  <a:ext cx="776" cy="498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17" name="Oval 37"/>
                <p:cNvSpPr>
                  <a:spLocks noChangeArrowheads="1"/>
                </p:cNvSpPr>
                <p:nvPr/>
              </p:nvSpPr>
              <p:spPr bwMode="auto">
                <a:xfrm>
                  <a:off x="2410" y="2018"/>
                  <a:ext cx="1158" cy="592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18" name="Oval 38"/>
                <p:cNvSpPr>
                  <a:spLocks noChangeArrowheads="1"/>
                </p:cNvSpPr>
                <p:nvPr/>
              </p:nvSpPr>
              <p:spPr bwMode="auto">
                <a:xfrm>
                  <a:off x="3147" y="1410"/>
                  <a:ext cx="742" cy="444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19" name="Oval 39"/>
                <p:cNvSpPr>
                  <a:spLocks noChangeArrowheads="1"/>
                </p:cNvSpPr>
                <p:nvPr/>
              </p:nvSpPr>
              <p:spPr bwMode="auto">
                <a:xfrm>
                  <a:off x="3258" y="1695"/>
                  <a:ext cx="736" cy="443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20" name="Oval 40"/>
                <p:cNvSpPr>
                  <a:spLocks noChangeArrowheads="1"/>
                </p:cNvSpPr>
                <p:nvPr/>
              </p:nvSpPr>
              <p:spPr bwMode="auto">
                <a:xfrm>
                  <a:off x="3191" y="1788"/>
                  <a:ext cx="731" cy="728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050"/>
                </a:p>
              </p:txBody>
            </p:sp>
            <p:sp>
              <p:nvSpPr>
                <p:cNvPr id="199721" name="Oval 41"/>
                <p:cNvSpPr>
                  <a:spLocks noChangeArrowheads="1"/>
                </p:cNvSpPr>
                <p:nvPr/>
              </p:nvSpPr>
              <p:spPr bwMode="auto">
                <a:xfrm>
                  <a:off x="2122" y="1569"/>
                  <a:ext cx="1485" cy="728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GB" altLang="en-US" sz="135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MPLS core</a:t>
                  </a:r>
                </a:p>
              </p:txBody>
            </p:sp>
          </p:grpSp>
          <p:sp>
            <p:nvSpPr>
              <p:cNvPr id="199722" name="Arc 42"/>
              <p:cNvSpPr>
                <a:spLocks/>
              </p:cNvSpPr>
              <p:nvPr/>
            </p:nvSpPr>
            <p:spPr bwMode="auto">
              <a:xfrm>
                <a:off x="1898" y="1536"/>
                <a:ext cx="946" cy="285"/>
              </a:xfrm>
              <a:custGeom>
                <a:avLst/>
                <a:gdLst>
                  <a:gd name="G0" fmla="+- 20475 0 0"/>
                  <a:gd name="G1" fmla="+- 21600 0 0"/>
                  <a:gd name="G2" fmla="+- 21600 0 0"/>
                  <a:gd name="T0" fmla="*/ 0 w 40533"/>
                  <a:gd name="T1" fmla="*/ 14720 h 21600"/>
                  <a:gd name="T2" fmla="*/ 40533 w 40533"/>
                  <a:gd name="T3" fmla="*/ 13586 h 21600"/>
                  <a:gd name="T4" fmla="*/ 20475 w 40533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33" h="21600" fill="none" extrusionOk="0">
                    <a:moveTo>
                      <a:pt x="0" y="14720"/>
                    </a:moveTo>
                    <a:cubicBezTo>
                      <a:pt x="2955" y="5925"/>
                      <a:pt x="11196" y="0"/>
                      <a:pt x="20475" y="0"/>
                    </a:cubicBezTo>
                    <a:cubicBezTo>
                      <a:pt x="29310" y="0"/>
                      <a:pt x="37255" y="5381"/>
                      <a:pt x="40533" y="13585"/>
                    </a:cubicBezTo>
                  </a:path>
                  <a:path w="40533" h="21600" stroke="0" extrusionOk="0">
                    <a:moveTo>
                      <a:pt x="0" y="14720"/>
                    </a:moveTo>
                    <a:cubicBezTo>
                      <a:pt x="2955" y="5925"/>
                      <a:pt x="11196" y="0"/>
                      <a:pt x="20475" y="0"/>
                    </a:cubicBezTo>
                    <a:cubicBezTo>
                      <a:pt x="29310" y="0"/>
                      <a:pt x="37255" y="5381"/>
                      <a:pt x="40533" y="13585"/>
                    </a:cubicBezTo>
                    <a:lnTo>
                      <a:pt x="20475" y="2160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3" name="Arc 43"/>
              <p:cNvSpPr>
                <a:spLocks/>
              </p:cNvSpPr>
              <p:nvPr/>
            </p:nvSpPr>
            <p:spPr bwMode="auto">
              <a:xfrm>
                <a:off x="1903" y="1541"/>
                <a:ext cx="936" cy="280"/>
              </a:xfrm>
              <a:custGeom>
                <a:avLst/>
                <a:gdLst>
                  <a:gd name="G0" fmla="+- 20459 0 0"/>
                  <a:gd name="G1" fmla="+- 21600 0 0"/>
                  <a:gd name="G2" fmla="+- 21600 0 0"/>
                  <a:gd name="T0" fmla="*/ 0 w 40496"/>
                  <a:gd name="T1" fmla="*/ 14672 h 21600"/>
                  <a:gd name="T2" fmla="*/ 40496 w 40496"/>
                  <a:gd name="T3" fmla="*/ 13532 h 21600"/>
                  <a:gd name="T4" fmla="*/ 20459 w 4049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496" h="21600" fill="none" extrusionOk="0">
                    <a:moveTo>
                      <a:pt x="0" y="14672"/>
                    </a:moveTo>
                    <a:cubicBezTo>
                      <a:pt x="2970" y="5901"/>
                      <a:pt x="11199" y="0"/>
                      <a:pt x="20459" y="0"/>
                    </a:cubicBezTo>
                    <a:cubicBezTo>
                      <a:pt x="29273" y="0"/>
                      <a:pt x="37203" y="5355"/>
                      <a:pt x="40495" y="13532"/>
                    </a:cubicBezTo>
                  </a:path>
                  <a:path w="40496" h="21600" stroke="0" extrusionOk="0">
                    <a:moveTo>
                      <a:pt x="0" y="14672"/>
                    </a:moveTo>
                    <a:cubicBezTo>
                      <a:pt x="2970" y="5901"/>
                      <a:pt x="11199" y="0"/>
                      <a:pt x="20459" y="0"/>
                    </a:cubicBezTo>
                    <a:cubicBezTo>
                      <a:pt x="29273" y="0"/>
                      <a:pt x="37203" y="5355"/>
                      <a:pt x="40495" y="13532"/>
                    </a:cubicBezTo>
                    <a:lnTo>
                      <a:pt x="20459" y="21600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4" name="Arc 44"/>
              <p:cNvSpPr>
                <a:spLocks/>
              </p:cNvSpPr>
              <p:nvPr/>
            </p:nvSpPr>
            <p:spPr bwMode="auto">
              <a:xfrm>
                <a:off x="1324" y="1684"/>
                <a:ext cx="588" cy="34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4 w 32989"/>
                  <a:gd name="T1" fmla="*/ 26194 h 26194"/>
                  <a:gd name="T2" fmla="*/ 32989 w 32989"/>
                  <a:gd name="T3" fmla="*/ 3246 h 26194"/>
                  <a:gd name="T4" fmla="*/ 21600 w 32989"/>
                  <a:gd name="T5" fmla="*/ 21600 h 26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89" h="26194" fill="none" extrusionOk="0">
                    <a:moveTo>
                      <a:pt x="494" y="26193"/>
                    </a:moveTo>
                    <a:cubicBezTo>
                      <a:pt x="165" y="24684"/>
                      <a:pt x="0" y="2314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4" y="0"/>
                      <a:pt x="29569" y="1124"/>
                      <a:pt x="32988" y="3246"/>
                    </a:cubicBezTo>
                  </a:path>
                  <a:path w="32989" h="26194" stroke="0" extrusionOk="0">
                    <a:moveTo>
                      <a:pt x="494" y="26193"/>
                    </a:moveTo>
                    <a:cubicBezTo>
                      <a:pt x="165" y="24684"/>
                      <a:pt x="0" y="23144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4" y="0"/>
                      <a:pt x="29569" y="1124"/>
                      <a:pt x="32988" y="324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5" name="Arc 45"/>
              <p:cNvSpPr>
                <a:spLocks/>
              </p:cNvSpPr>
              <p:nvPr/>
            </p:nvSpPr>
            <p:spPr bwMode="auto">
              <a:xfrm>
                <a:off x="1329" y="1689"/>
                <a:ext cx="580" cy="34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9 w 32951"/>
                  <a:gd name="T1" fmla="*/ 26214 h 26214"/>
                  <a:gd name="T2" fmla="*/ 32951 w 32951"/>
                  <a:gd name="T3" fmla="*/ 3223 h 26214"/>
                  <a:gd name="T4" fmla="*/ 21600 w 32951"/>
                  <a:gd name="T5" fmla="*/ 21600 h 26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51" h="26214" fill="none" extrusionOk="0">
                    <a:moveTo>
                      <a:pt x="498" y="26214"/>
                    </a:moveTo>
                    <a:cubicBezTo>
                      <a:pt x="167" y="24698"/>
                      <a:pt x="0" y="2315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9" y="0"/>
                      <a:pt x="29539" y="1115"/>
                      <a:pt x="32951" y="3222"/>
                    </a:cubicBezTo>
                  </a:path>
                  <a:path w="32951" h="26214" stroke="0" extrusionOk="0">
                    <a:moveTo>
                      <a:pt x="498" y="26214"/>
                    </a:moveTo>
                    <a:cubicBezTo>
                      <a:pt x="167" y="24698"/>
                      <a:pt x="0" y="2315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9" y="0"/>
                      <a:pt x="29539" y="1115"/>
                      <a:pt x="32951" y="322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6" name="Arc 46"/>
              <p:cNvSpPr>
                <a:spLocks/>
              </p:cNvSpPr>
              <p:nvPr/>
            </p:nvSpPr>
            <p:spPr bwMode="auto">
              <a:xfrm>
                <a:off x="1241" y="2467"/>
                <a:ext cx="593" cy="270"/>
              </a:xfrm>
              <a:custGeom>
                <a:avLst/>
                <a:gdLst>
                  <a:gd name="G0" fmla="+- 21600 0 0"/>
                  <a:gd name="G1" fmla="+- 1034 0 0"/>
                  <a:gd name="G2" fmla="+- 21600 0 0"/>
                  <a:gd name="T0" fmla="*/ 32148 w 32148"/>
                  <a:gd name="T1" fmla="*/ 19883 h 22634"/>
                  <a:gd name="T2" fmla="*/ 25 w 32148"/>
                  <a:gd name="T3" fmla="*/ 0 h 22634"/>
                  <a:gd name="T4" fmla="*/ 21600 w 32148"/>
                  <a:gd name="T5" fmla="*/ 1034 h 22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48" h="22634" fill="none" extrusionOk="0">
                    <a:moveTo>
                      <a:pt x="32148" y="19883"/>
                    </a:moveTo>
                    <a:cubicBezTo>
                      <a:pt x="28925" y="21686"/>
                      <a:pt x="25293" y="22634"/>
                      <a:pt x="21600" y="22634"/>
                    </a:cubicBezTo>
                    <a:cubicBezTo>
                      <a:pt x="9670" y="22634"/>
                      <a:pt x="0" y="12963"/>
                      <a:pt x="0" y="1034"/>
                    </a:cubicBezTo>
                    <a:cubicBezTo>
                      <a:pt x="0" y="689"/>
                      <a:pt x="8" y="344"/>
                      <a:pt x="24" y="-1"/>
                    </a:cubicBezTo>
                  </a:path>
                  <a:path w="32148" h="22634" stroke="0" extrusionOk="0">
                    <a:moveTo>
                      <a:pt x="32148" y="19883"/>
                    </a:moveTo>
                    <a:cubicBezTo>
                      <a:pt x="28925" y="21686"/>
                      <a:pt x="25293" y="22634"/>
                      <a:pt x="21600" y="22634"/>
                    </a:cubicBezTo>
                    <a:cubicBezTo>
                      <a:pt x="9670" y="22634"/>
                      <a:pt x="0" y="12963"/>
                      <a:pt x="0" y="1034"/>
                    </a:cubicBezTo>
                    <a:cubicBezTo>
                      <a:pt x="0" y="689"/>
                      <a:pt x="8" y="344"/>
                      <a:pt x="24" y="-1"/>
                    </a:cubicBezTo>
                    <a:lnTo>
                      <a:pt x="21600" y="1034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7" name="Arc 47"/>
              <p:cNvSpPr>
                <a:spLocks/>
              </p:cNvSpPr>
              <p:nvPr/>
            </p:nvSpPr>
            <p:spPr bwMode="auto">
              <a:xfrm>
                <a:off x="1246" y="2467"/>
                <a:ext cx="585" cy="265"/>
              </a:xfrm>
              <a:custGeom>
                <a:avLst/>
                <a:gdLst>
                  <a:gd name="G0" fmla="+- 21600 0 0"/>
                  <a:gd name="G1" fmla="+- 1041 0 0"/>
                  <a:gd name="G2" fmla="+- 21600 0 0"/>
                  <a:gd name="T0" fmla="*/ 32092 w 32092"/>
                  <a:gd name="T1" fmla="*/ 19922 h 22641"/>
                  <a:gd name="T2" fmla="*/ 25 w 32092"/>
                  <a:gd name="T3" fmla="*/ 0 h 22641"/>
                  <a:gd name="T4" fmla="*/ 21600 w 32092"/>
                  <a:gd name="T5" fmla="*/ 1041 h 22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92" h="22641" fill="none" extrusionOk="0">
                    <a:moveTo>
                      <a:pt x="32091" y="19921"/>
                    </a:moveTo>
                    <a:cubicBezTo>
                      <a:pt x="28882" y="21705"/>
                      <a:pt x="25271" y="22641"/>
                      <a:pt x="21600" y="22641"/>
                    </a:cubicBezTo>
                    <a:cubicBezTo>
                      <a:pt x="9670" y="22641"/>
                      <a:pt x="0" y="12970"/>
                      <a:pt x="0" y="1041"/>
                    </a:cubicBezTo>
                    <a:cubicBezTo>
                      <a:pt x="0" y="693"/>
                      <a:pt x="8" y="346"/>
                      <a:pt x="25" y="0"/>
                    </a:cubicBezTo>
                  </a:path>
                  <a:path w="32092" h="22641" stroke="0" extrusionOk="0">
                    <a:moveTo>
                      <a:pt x="32091" y="19921"/>
                    </a:moveTo>
                    <a:cubicBezTo>
                      <a:pt x="28882" y="21705"/>
                      <a:pt x="25271" y="22641"/>
                      <a:pt x="21600" y="22641"/>
                    </a:cubicBezTo>
                    <a:cubicBezTo>
                      <a:pt x="9670" y="22641"/>
                      <a:pt x="0" y="12970"/>
                      <a:pt x="0" y="1041"/>
                    </a:cubicBezTo>
                    <a:cubicBezTo>
                      <a:pt x="0" y="693"/>
                      <a:pt x="8" y="346"/>
                      <a:pt x="25" y="0"/>
                    </a:cubicBezTo>
                    <a:lnTo>
                      <a:pt x="21600" y="1041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8" name="Arc 48"/>
              <p:cNvSpPr>
                <a:spLocks/>
              </p:cNvSpPr>
              <p:nvPr/>
            </p:nvSpPr>
            <p:spPr bwMode="auto">
              <a:xfrm>
                <a:off x="2833" y="1700"/>
                <a:ext cx="446" cy="333"/>
              </a:xfrm>
              <a:custGeom>
                <a:avLst/>
                <a:gdLst>
                  <a:gd name="G0" fmla="+- 4390 0 0"/>
                  <a:gd name="G1" fmla="+- 21600 0 0"/>
                  <a:gd name="G2" fmla="+- 21600 0 0"/>
                  <a:gd name="T0" fmla="*/ 0 w 25990"/>
                  <a:gd name="T1" fmla="*/ 451 h 32381"/>
                  <a:gd name="T2" fmla="*/ 23107 w 25990"/>
                  <a:gd name="T3" fmla="*/ 32381 h 32381"/>
                  <a:gd name="T4" fmla="*/ 4390 w 25990"/>
                  <a:gd name="T5" fmla="*/ 21600 h 3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90" h="32381" fill="none" extrusionOk="0">
                    <a:moveTo>
                      <a:pt x="-1" y="450"/>
                    </a:moveTo>
                    <a:cubicBezTo>
                      <a:pt x="1444" y="151"/>
                      <a:pt x="2915" y="0"/>
                      <a:pt x="4390" y="0"/>
                    </a:cubicBezTo>
                    <a:cubicBezTo>
                      <a:pt x="16319" y="0"/>
                      <a:pt x="25990" y="9670"/>
                      <a:pt x="25990" y="21600"/>
                    </a:cubicBezTo>
                    <a:cubicBezTo>
                      <a:pt x="25990" y="25384"/>
                      <a:pt x="24995" y="29101"/>
                      <a:pt x="23107" y="32381"/>
                    </a:cubicBezTo>
                  </a:path>
                  <a:path w="25990" h="32381" stroke="0" extrusionOk="0">
                    <a:moveTo>
                      <a:pt x="-1" y="450"/>
                    </a:moveTo>
                    <a:cubicBezTo>
                      <a:pt x="1444" y="151"/>
                      <a:pt x="2915" y="0"/>
                      <a:pt x="4390" y="0"/>
                    </a:cubicBezTo>
                    <a:cubicBezTo>
                      <a:pt x="16319" y="0"/>
                      <a:pt x="25990" y="9670"/>
                      <a:pt x="25990" y="21600"/>
                    </a:cubicBezTo>
                    <a:cubicBezTo>
                      <a:pt x="25990" y="25384"/>
                      <a:pt x="24995" y="29101"/>
                      <a:pt x="23107" y="32381"/>
                    </a:cubicBezTo>
                    <a:lnTo>
                      <a:pt x="4390" y="2160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29" name="Arc 49"/>
              <p:cNvSpPr>
                <a:spLocks/>
              </p:cNvSpPr>
              <p:nvPr/>
            </p:nvSpPr>
            <p:spPr bwMode="auto">
              <a:xfrm>
                <a:off x="2834" y="1705"/>
                <a:ext cx="440" cy="326"/>
              </a:xfrm>
              <a:custGeom>
                <a:avLst/>
                <a:gdLst>
                  <a:gd name="G0" fmla="+- 4351 0 0"/>
                  <a:gd name="G1" fmla="+- 21600 0 0"/>
                  <a:gd name="G2" fmla="+- 21600 0 0"/>
                  <a:gd name="T0" fmla="*/ 0 w 25951"/>
                  <a:gd name="T1" fmla="*/ 443 h 32456"/>
                  <a:gd name="T2" fmla="*/ 23025 w 25951"/>
                  <a:gd name="T3" fmla="*/ 32456 h 32456"/>
                  <a:gd name="T4" fmla="*/ 4351 w 25951"/>
                  <a:gd name="T5" fmla="*/ 21600 h 32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51" h="32456" fill="none" extrusionOk="0">
                    <a:moveTo>
                      <a:pt x="-1" y="442"/>
                    </a:moveTo>
                    <a:cubicBezTo>
                      <a:pt x="1431" y="148"/>
                      <a:pt x="2889" y="0"/>
                      <a:pt x="4351" y="0"/>
                    </a:cubicBezTo>
                    <a:cubicBezTo>
                      <a:pt x="16280" y="0"/>
                      <a:pt x="25951" y="9670"/>
                      <a:pt x="25951" y="21600"/>
                    </a:cubicBezTo>
                    <a:cubicBezTo>
                      <a:pt x="25951" y="25413"/>
                      <a:pt x="24941" y="29159"/>
                      <a:pt x="23024" y="32455"/>
                    </a:cubicBezTo>
                  </a:path>
                  <a:path w="25951" h="32456" stroke="0" extrusionOk="0">
                    <a:moveTo>
                      <a:pt x="-1" y="442"/>
                    </a:moveTo>
                    <a:cubicBezTo>
                      <a:pt x="1431" y="148"/>
                      <a:pt x="2889" y="0"/>
                      <a:pt x="4351" y="0"/>
                    </a:cubicBezTo>
                    <a:cubicBezTo>
                      <a:pt x="16280" y="0"/>
                      <a:pt x="25951" y="9670"/>
                      <a:pt x="25951" y="21600"/>
                    </a:cubicBezTo>
                    <a:cubicBezTo>
                      <a:pt x="25951" y="25413"/>
                      <a:pt x="24941" y="29159"/>
                      <a:pt x="23024" y="32455"/>
                    </a:cubicBezTo>
                    <a:lnTo>
                      <a:pt x="4351" y="21600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0" name="Arc 50"/>
              <p:cNvSpPr>
                <a:spLocks/>
              </p:cNvSpPr>
              <p:nvPr/>
            </p:nvSpPr>
            <p:spPr bwMode="auto">
              <a:xfrm>
                <a:off x="2958" y="2027"/>
                <a:ext cx="427" cy="329"/>
              </a:xfrm>
              <a:custGeom>
                <a:avLst/>
                <a:gdLst>
                  <a:gd name="G0" fmla="+- 0 0 0"/>
                  <a:gd name="G1" fmla="+- 16832 0 0"/>
                  <a:gd name="G2" fmla="+- 21600 0 0"/>
                  <a:gd name="T0" fmla="*/ 13537 w 21600"/>
                  <a:gd name="T1" fmla="*/ 0 h 29488"/>
                  <a:gd name="T2" fmla="*/ 17504 w 21600"/>
                  <a:gd name="T3" fmla="*/ 29488 h 29488"/>
                  <a:gd name="T4" fmla="*/ 0 w 21600"/>
                  <a:gd name="T5" fmla="*/ 16832 h 29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488" fill="none" extrusionOk="0">
                    <a:moveTo>
                      <a:pt x="13536" y="0"/>
                    </a:moveTo>
                    <a:cubicBezTo>
                      <a:pt x="18634" y="4100"/>
                      <a:pt x="21600" y="10289"/>
                      <a:pt x="21600" y="16832"/>
                    </a:cubicBezTo>
                    <a:cubicBezTo>
                      <a:pt x="21600" y="21376"/>
                      <a:pt x="20166" y="25805"/>
                      <a:pt x="17503" y="29487"/>
                    </a:cubicBezTo>
                  </a:path>
                  <a:path w="21600" h="29488" stroke="0" extrusionOk="0">
                    <a:moveTo>
                      <a:pt x="13536" y="0"/>
                    </a:moveTo>
                    <a:cubicBezTo>
                      <a:pt x="18634" y="4100"/>
                      <a:pt x="21600" y="10289"/>
                      <a:pt x="21600" y="16832"/>
                    </a:cubicBezTo>
                    <a:cubicBezTo>
                      <a:pt x="21600" y="21376"/>
                      <a:pt x="20166" y="25805"/>
                      <a:pt x="17503" y="29487"/>
                    </a:cubicBezTo>
                    <a:lnTo>
                      <a:pt x="0" y="1683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1" name="Arc 51"/>
              <p:cNvSpPr>
                <a:spLocks/>
              </p:cNvSpPr>
              <p:nvPr/>
            </p:nvSpPr>
            <p:spPr bwMode="auto">
              <a:xfrm>
                <a:off x="2958" y="2030"/>
                <a:ext cx="422" cy="324"/>
              </a:xfrm>
              <a:custGeom>
                <a:avLst/>
                <a:gdLst>
                  <a:gd name="G0" fmla="+- 0 0 0"/>
                  <a:gd name="G1" fmla="+- 16892 0 0"/>
                  <a:gd name="G2" fmla="+- 21600 0 0"/>
                  <a:gd name="T0" fmla="*/ 13461 w 21600"/>
                  <a:gd name="T1" fmla="*/ 0 h 29624"/>
                  <a:gd name="T2" fmla="*/ 17448 w 21600"/>
                  <a:gd name="T3" fmla="*/ 29624 h 29624"/>
                  <a:gd name="T4" fmla="*/ 0 w 21600"/>
                  <a:gd name="T5" fmla="*/ 16892 h 29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624" fill="none" extrusionOk="0">
                    <a:moveTo>
                      <a:pt x="13461" y="-1"/>
                    </a:moveTo>
                    <a:cubicBezTo>
                      <a:pt x="18604" y="4097"/>
                      <a:pt x="21600" y="10315"/>
                      <a:pt x="21600" y="16892"/>
                    </a:cubicBezTo>
                    <a:cubicBezTo>
                      <a:pt x="21600" y="21468"/>
                      <a:pt x="20146" y="25927"/>
                      <a:pt x="17448" y="29624"/>
                    </a:cubicBezTo>
                  </a:path>
                  <a:path w="21600" h="29624" stroke="0" extrusionOk="0">
                    <a:moveTo>
                      <a:pt x="13461" y="-1"/>
                    </a:moveTo>
                    <a:cubicBezTo>
                      <a:pt x="18604" y="4097"/>
                      <a:pt x="21600" y="10315"/>
                      <a:pt x="21600" y="16892"/>
                    </a:cubicBezTo>
                    <a:cubicBezTo>
                      <a:pt x="21600" y="21468"/>
                      <a:pt x="20146" y="25927"/>
                      <a:pt x="17448" y="29624"/>
                    </a:cubicBezTo>
                    <a:lnTo>
                      <a:pt x="0" y="16892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2" name="Arc 52"/>
              <p:cNvSpPr>
                <a:spLocks/>
              </p:cNvSpPr>
              <p:nvPr/>
            </p:nvSpPr>
            <p:spPr bwMode="auto">
              <a:xfrm>
                <a:off x="2819" y="2351"/>
                <a:ext cx="498" cy="472"/>
              </a:xfrm>
              <a:custGeom>
                <a:avLst/>
                <a:gdLst>
                  <a:gd name="G0" fmla="+- 6996 0 0"/>
                  <a:gd name="G1" fmla="+- 6176 0 0"/>
                  <a:gd name="G2" fmla="+- 21600 0 0"/>
                  <a:gd name="T0" fmla="*/ 27694 w 28596"/>
                  <a:gd name="T1" fmla="*/ 0 h 27776"/>
                  <a:gd name="T2" fmla="*/ 0 w 28596"/>
                  <a:gd name="T3" fmla="*/ 26612 h 27776"/>
                  <a:gd name="T4" fmla="*/ 6996 w 28596"/>
                  <a:gd name="T5" fmla="*/ 6176 h 27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596" h="27776" fill="none" extrusionOk="0">
                    <a:moveTo>
                      <a:pt x="27694" y="-1"/>
                    </a:moveTo>
                    <a:cubicBezTo>
                      <a:pt x="28292" y="2004"/>
                      <a:pt x="28596" y="4084"/>
                      <a:pt x="28596" y="6176"/>
                    </a:cubicBezTo>
                    <a:cubicBezTo>
                      <a:pt x="28596" y="18105"/>
                      <a:pt x="18925" y="27776"/>
                      <a:pt x="6996" y="27776"/>
                    </a:cubicBezTo>
                    <a:cubicBezTo>
                      <a:pt x="4615" y="27776"/>
                      <a:pt x="2251" y="27382"/>
                      <a:pt x="0" y="26611"/>
                    </a:cubicBezTo>
                  </a:path>
                  <a:path w="28596" h="27776" stroke="0" extrusionOk="0">
                    <a:moveTo>
                      <a:pt x="27694" y="-1"/>
                    </a:moveTo>
                    <a:cubicBezTo>
                      <a:pt x="28292" y="2004"/>
                      <a:pt x="28596" y="4084"/>
                      <a:pt x="28596" y="6176"/>
                    </a:cubicBezTo>
                    <a:cubicBezTo>
                      <a:pt x="28596" y="18105"/>
                      <a:pt x="18925" y="27776"/>
                      <a:pt x="6996" y="27776"/>
                    </a:cubicBezTo>
                    <a:cubicBezTo>
                      <a:pt x="4615" y="27776"/>
                      <a:pt x="2251" y="27382"/>
                      <a:pt x="0" y="26611"/>
                    </a:cubicBezTo>
                    <a:lnTo>
                      <a:pt x="6996" y="6176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3" name="Arc 53"/>
              <p:cNvSpPr>
                <a:spLocks/>
              </p:cNvSpPr>
              <p:nvPr/>
            </p:nvSpPr>
            <p:spPr bwMode="auto">
              <a:xfrm>
                <a:off x="2821" y="2352"/>
                <a:ext cx="492" cy="466"/>
              </a:xfrm>
              <a:custGeom>
                <a:avLst/>
                <a:gdLst>
                  <a:gd name="G0" fmla="+- 6994 0 0"/>
                  <a:gd name="G1" fmla="+- 6178 0 0"/>
                  <a:gd name="G2" fmla="+- 21600 0 0"/>
                  <a:gd name="T0" fmla="*/ 27692 w 28594"/>
                  <a:gd name="T1" fmla="*/ 0 h 27778"/>
                  <a:gd name="T2" fmla="*/ 0 w 28594"/>
                  <a:gd name="T3" fmla="*/ 26614 h 27778"/>
                  <a:gd name="T4" fmla="*/ 6994 w 28594"/>
                  <a:gd name="T5" fmla="*/ 6178 h 27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594" h="27778" fill="none" extrusionOk="0">
                    <a:moveTo>
                      <a:pt x="27691" y="0"/>
                    </a:moveTo>
                    <a:cubicBezTo>
                      <a:pt x="28290" y="2004"/>
                      <a:pt x="28594" y="4085"/>
                      <a:pt x="28594" y="6178"/>
                    </a:cubicBezTo>
                    <a:cubicBezTo>
                      <a:pt x="28594" y="18107"/>
                      <a:pt x="18923" y="27778"/>
                      <a:pt x="6994" y="27778"/>
                    </a:cubicBezTo>
                    <a:cubicBezTo>
                      <a:pt x="4614" y="27778"/>
                      <a:pt x="2251" y="27384"/>
                      <a:pt x="-1" y="26614"/>
                    </a:cubicBezTo>
                  </a:path>
                  <a:path w="28594" h="27778" stroke="0" extrusionOk="0">
                    <a:moveTo>
                      <a:pt x="27691" y="0"/>
                    </a:moveTo>
                    <a:cubicBezTo>
                      <a:pt x="28290" y="2004"/>
                      <a:pt x="28594" y="4085"/>
                      <a:pt x="28594" y="6178"/>
                    </a:cubicBezTo>
                    <a:cubicBezTo>
                      <a:pt x="28594" y="18107"/>
                      <a:pt x="18923" y="27778"/>
                      <a:pt x="6994" y="27778"/>
                    </a:cubicBezTo>
                    <a:cubicBezTo>
                      <a:pt x="4614" y="27778"/>
                      <a:pt x="2251" y="27384"/>
                      <a:pt x="-1" y="26614"/>
                    </a:cubicBezTo>
                    <a:lnTo>
                      <a:pt x="6994" y="6178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4" name="Arc 54"/>
              <p:cNvSpPr>
                <a:spLocks/>
              </p:cNvSpPr>
              <p:nvPr/>
            </p:nvSpPr>
            <p:spPr bwMode="auto">
              <a:xfrm>
                <a:off x="1091" y="2025"/>
                <a:ext cx="272" cy="450"/>
              </a:xfrm>
              <a:custGeom>
                <a:avLst/>
                <a:gdLst>
                  <a:gd name="G0" fmla="+- 21600 0 0"/>
                  <a:gd name="G1" fmla="+- 21558 0 0"/>
                  <a:gd name="G2" fmla="+- 21600 0 0"/>
                  <a:gd name="T0" fmla="*/ 12806 w 21600"/>
                  <a:gd name="T1" fmla="*/ 41287 h 41287"/>
                  <a:gd name="T2" fmla="*/ 20253 w 21600"/>
                  <a:gd name="T3" fmla="*/ 0 h 41287"/>
                  <a:gd name="T4" fmla="*/ 21600 w 21600"/>
                  <a:gd name="T5" fmla="*/ 21558 h 4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1287" fill="none" extrusionOk="0">
                    <a:moveTo>
                      <a:pt x="12806" y="41286"/>
                    </a:moveTo>
                    <a:cubicBezTo>
                      <a:pt x="5017" y="37815"/>
                      <a:pt x="0" y="30085"/>
                      <a:pt x="0" y="21558"/>
                    </a:cubicBezTo>
                    <a:cubicBezTo>
                      <a:pt x="0" y="10151"/>
                      <a:pt x="8868" y="711"/>
                      <a:pt x="20253" y="0"/>
                    </a:cubicBezTo>
                  </a:path>
                  <a:path w="21600" h="41287" stroke="0" extrusionOk="0">
                    <a:moveTo>
                      <a:pt x="12806" y="41286"/>
                    </a:moveTo>
                    <a:cubicBezTo>
                      <a:pt x="5017" y="37815"/>
                      <a:pt x="0" y="30085"/>
                      <a:pt x="0" y="21558"/>
                    </a:cubicBezTo>
                    <a:cubicBezTo>
                      <a:pt x="0" y="10151"/>
                      <a:pt x="8868" y="711"/>
                      <a:pt x="20253" y="0"/>
                    </a:cubicBezTo>
                    <a:lnTo>
                      <a:pt x="21600" y="21558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5" name="Arc 55"/>
              <p:cNvSpPr>
                <a:spLocks/>
              </p:cNvSpPr>
              <p:nvPr/>
            </p:nvSpPr>
            <p:spPr bwMode="auto">
              <a:xfrm>
                <a:off x="1096" y="2030"/>
                <a:ext cx="267" cy="441"/>
              </a:xfrm>
              <a:custGeom>
                <a:avLst/>
                <a:gdLst>
                  <a:gd name="G0" fmla="+- 21600 0 0"/>
                  <a:gd name="G1" fmla="+- 21558 0 0"/>
                  <a:gd name="G2" fmla="+- 21600 0 0"/>
                  <a:gd name="T0" fmla="*/ 12827 w 21600"/>
                  <a:gd name="T1" fmla="*/ 41296 h 41296"/>
                  <a:gd name="T2" fmla="*/ 20257 w 21600"/>
                  <a:gd name="T3" fmla="*/ 0 h 41296"/>
                  <a:gd name="T4" fmla="*/ 21600 w 21600"/>
                  <a:gd name="T5" fmla="*/ 21558 h 41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1296" fill="none" extrusionOk="0">
                    <a:moveTo>
                      <a:pt x="12826" y="41296"/>
                    </a:moveTo>
                    <a:cubicBezTo>
                      <a:pt x="5026" y="37829"/>
                      <a:pt x="0" y="30093"/>
                      <a:pt x="0" y="21558"/>
                    </a:cubicBezTo>
                    <a:cubicBezTo>
                      <a:pt x="0" y="10150"/>
                      <a:pt x="8871" y="709"/>
                      <a:pt x="20256" y="-1"/>
                    </a:cubicBezTo>
                  </a:path>
                  <a:path w="21600" h="41296" stroke="0" extrusionOk="0">
                    <a:moveTo>
                      <a:pt x="12826" y="41296"/>
                    </a:moveTo>
                    <a:cubicBezTo>
                      <a:pt x="5026" y="37829"/>
                      <a:pt x="0" y="30093"/>
                      <a:pt x="0" y="21558"/>
                    </a:cubicBezTo>
                    <a:cubicBezTo>
                      <a:pt x="0" y="10150"/>
                      <a:pt x="8871" y="709"/>
                      <a:pt x="20256" y="-1"/>
                    </a:cubicBezTo>
                    <a:lnTo>
                      <a:pt x="21600" y="21558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6" name="Arc 56"/>
              <p:cNvSpPr>
                <a:spLocks/>
              </p:cNvSpPr>
              <p:nvPr/>
            </p:nvSpPr>
            <p:spPr bwMode="auto">
              <a:xfrm>
                <a:off x="1812" y="2637"/>
                <a:ext cx="1021" cy="274"/>
              </a:xfrm>
              <a:custGeom>
                <a:avLst/>
                <a:gdLst>
                  <a:gd name="G0" fmla="+- 21153 0 0"/>
                  <a:gd name="G1" fmla="+- 0 0 0"/>
                  <a:gd name="G2" fmla="+- 21600 0 0"/>
                  <a:gd name="T0" fmla="*/ 38866 w 38866"/>
                  <a:gd name="T1" fmla="*/ 12362 h 21600"/>
                  <a:gd name="T2" fmla="*/ 0 w 38866"/>
                  <a:gd name="T3" fmla="*/ 4373 h 21600"/>
                  <a:gd name="T4" fmla="*/ 21153 w 38866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866" h="21600" fill="none" extrusionOk="0">
                    <a:moveTo>
                      <a:pt x="38865" y="12361"/>
                    </a:moveTo>
                    <a:cubicBezTo>
                      <a:pt x="34825" y="18150"/>
                      <a:pt x="28212" y="21600"/>
                      <a:pt x="21153" y="21600"/>
                    </a:cubicBezTo>
                    <a:cubicBezTo>
                      <a:pt x="10909" y="21600"/>
                      <a:pt x="2074" y="14404"/>
                      <a:pt x="0" y="4372"/>
                    </a:cubicBezTo>
                  </a:path>
                  <a:path w="38866" h="21600" stroke="0" extrusionOk="0">
                    <a:moveTo>
                      <a:pt x="38865" y="12361"/>
                    </a:moveTo>
                    <a:cubicBezTo>
                      <a:pt x="34825" y="18150"/>
                      <a:pt x="28212" y="21600"/>
                      <a:pt x="21153" y="21600"/>
                    </a:cubicBezTo>
                    <a:cubicBezTo>
                      <a:pt x="10909" y="21600"/>
                      <a:pt x="2074" y="14404"/>
                      <a:pt x="0" y="4372"/>
                    </a:cubicBezTo>
                    <a:lnTo>
                      <a:pt x="21153" y="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37" name="Arc 57"/>
              <p:cNvSpPr>
                <a:spLocks/>
              </p:cNvSpPr>
              <p:nvPr/>
            </p:nvSpPr>
            <p:spPr bwMode="auto">
              <a:xfrm>
                <a:off x="1817" y="2637"/>
                <a:ext cx="1010" cy="269"/>
              </a:xfrm>
              <a:custGeom>
                <a:avLst/>
                <a:gdLst>
                  <a:gd name="G0" fmla="+- 21144 0 0"/>
                  <a:gd name="G1" fmla="+- 0 0 0"/>
                  <a:gd name="G2" fmla="+- 21600 0 0"/>
                  <a:gd name="T0" fmla="*/ 38801 w 38801"/>
                  <a:gd name="T1" fmla="*/ 12442 h 21600"/>
                  <a:gd name="T2" fmla="*/ 0 w 38801"/>
                  <a:gd name="T3" fmla="*/ 4413 h 21600"/>
                  <a:gd name="T4" fmla="*/ 21144 w 3880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801" h="21600" fill="none" extrusionOk="0">
                    <a:moveTo>
                      <a:pt x="38800" y="12441"/>
                    </a:moveTo>
                    <a:cubicBezTo>
                      <a:pt x="34754" y="18184"/>
                      <a:pt x="28168" y="21600"/>
                      <a:pt x="21144" y="21600"/>
                    </a:cubicBezTo>
                    <a:cubicBezTo>
                      <a:pt x="10915" y="21600"/>
                      <a:pt x="2089" y="14425"/>
                      <a:pt x="-1" y="4413"/>
                    </a:cubicBezTo>
                  </a:path>
                  <a:path w="38801" h="21600" stroke="0" extrusionOk="0">
                    <a:moveTo>
                      <a:pt x="38800" y="12441"/>
                    </a:moveTo>
                    <a:cubicBezTo>
                      <a:pt x="34754" y="18184"/>
                      <a:pt x="28168" y="21600"/>
                      <a:pt x="21144" y="21600"/>
                    </a:cubicBezTo>
                    <a:cubicBezTo>
                      <a:pt x="10915" y="21600"/>
                      <a:pt x="2089" y="14425"/>
                      <a:pt x="-1" y="4413"/>
                    </a:cubicBezTo>
                    <a:lnTo>
                      <a:pt x="21144" y="0"/>
                    </a:lnTo>
                    <a:close/>
                  </a:path>
                </a:pathLst>
              </a:custGeom>
              <a:solidFill>
                <a:schemeClr val="hlink"/>
              </a:solidFill>
              <a:ln w="17463">
                <a:solidFill>
                  <a:srgbClr val="6C8F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/>
              </a:p>
            </p:txBody>
          </p:sp>
        </p:grpSp>
        <p:pic>
          <p:nvPicPr>
            <p:cNvPr id="199738" name="Picture 58" descr="icon_c_router_pp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4" y="2064"/>
              <a:ext cx="371" cy="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739" name="Picture 59" descr="icon_c_router_pp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0" y="2064"/>
              <a:ext cx="371" cy="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9740" name="AutoShape 60"/>
            <p:cNvCxnSpPr>
              <a:cxnSpLocks noChangeShapeType="1"/>
              <a:stCxn id="199738" idx="1"/>
              <a:endCxn id="199803" idx="3"/>
            </p:cNvCxnSpPr>
            <p:nvPr/>
          </p:nvCxnSpPr>
          <p:spPr bwMode="auto">
            <a:xfrm flipH="1">
              <a:off x="1836" y="2251"/>
              <a:ext cx="31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9741" name="AutoShape 61"/>
            <p:cNvCxnSpPr>
              <a:cxnSpLocks noChangeShapeType="1"/>
              <a:stCxn id="199804" idx="1"/>
              <a:endCxn id="199739" idx="3"/>
            </p:cNvCxnSpPr>
            <p:nvPr/>
          </p:nvCxnSpPr>
          <p:spPr bwMode="auto">
            <a:xfrm flipH="1">
              <a:off x="3841" y="2251"/>
              <a:ext cx="173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9742" name="Text Box 62"/>
            <p:cNvSpPr txBox="1">
              <a:spLocks noChangeArrowheads="1"/>
            </p:cNvSpPr>
            <p:nvPr/>
          </p:nvSpPr>
          <p:spPr bwMode="auto">
            <a:xfrm>
              <a:off x="2471" y="2614"/>
              <a:ext cx="98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IPv6 Edge (6PE)</a:t>
              </a:r>
            </a:p>
          </p:txBody>
        </p:sp>
      </p:grpSp>
      <p:grpSp>
        <p:nvGrpSpPr>
          <p:cNvPr id="199743" name="Group 63"/>
          <p:cNvGrpSpPr>
            <a:grpSpLocks/>
          </p:cNvGrpSpPr>
          <p:nvPr/>
        </p:nvGrpSpPr>
        <p:grpSpPr bwMode="auto">
          <a:xfrm>
            <a:off x="2250282" y="1114425"/>
            <a:ext cx="4751785" cy="3563541"/>
            <a:chOff x="930" y="845"/>
            <a:chExt cx="3991" cy="2993"/>
          </a:xfrm>
        </p:grpSpPr>
        <p:sp>
          <p:nvSpPr>
            <p:cNvPr id="199744" name="Line 64"/>
            <p:cNvSpPr>
              <a:spLocks noChangeShapeType="1"/>
            </p:cNvSpPr>
            <p:nvPr/>
          </p:nvSpPr>
          <p:spPr bwMode="auto">
            <a:xfrm>
              <a:off x="930" y="845"/>
              <a:ext cx="0" cy="29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45" name="Line 65"/>
            <p:cNvSpPr>
              <a:spLocks noChangeShapeType="1"/>
            </p:cNvSpPr>
            <p:nvPr/>
          </p:nvSpPr>
          <p:spPr bwMode="auto">
            <a:xfrm>
              <a:off x="1565" y="845"/>
              <a:ext cx="0" cy="29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46" name="Line 66"/>
            <p:cNvSpPr>
              <a:spLocks noChangeShapeType="1"/>
            </p:cNvSpPr>
            <p:nvPr/>
          </p:nvSpPr>
          <p:spPr bwMode="auto">
            <a:xfrm>
              <a:off x="4286" y="845"/>
              <a:ext cx="0" cy="29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47" name="Line 67"/>
            <p:cNvSpPr>
              <a:spLocks noChangeShapeType="1"/>
            </p:cNvSpPr>
            <p:nvPr/>
          </p:nvSpPr>
          <p:spPr bwMode="auto">
            <a:xfrm>
              <a:off x="4921" y="845"/>
              <a:ext cx="0" cy="29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50"/>
            </a:p>
          </p:txBody>
        </p:sp>
      </p:grpSp>
      <p:sp>
        <p:nvSpPr>
          <p:cNvPr id="199748" name="Rectangle 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6PE </a:t>
            </a:r>
            <a:r>
              <a:rPr lang="en-GB" altLang="en-US" i="1" dirty="0"/>
              <a:t>(IPv</a:t>
            </a:r>
            <a:r>
              <a:rPr lang="en-GB" altLang="en-US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GB" altLang="en-US" i="1" dirty="0"/>
              <a:t> </a:t>
            </a:r>
            <a:r>
              <a:rPr lang="en-GB" altLang="en-US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GB" altLang="en-US" i="1" dirty="0"/>
              <a:t>rovider </a:t>
            </a:r>
            <a:r>
              <a:rPr lang="en-GB" altLang="en-US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GB" altLang="en-US" i="1" dirty="0"/>
              <a:t>dge)</a:t>
            </a:r>
            <a:r>
              <a:rPr lang="en-GB" altLang="en-US" dirty="0"/>
              <a:t> Architecture</a:t>
            </a:r>
            <a:br>
              <a:rPr lang="en-GB" altLang="en-US" dirty="0"/>
            </a:br>
            <a:r>
              <a:rPr lang="en-GB" altLang="en-US" sz="1500" i="1" dirty="0"/>
              <a:t>(RFC4798)</a:t>
            </a:r>
          </a:p>
        </p:txBody>
      </p:sp>
      <p:grpSp>
        <p:nvGrpSpPr>
          <p:cNvPr id="199749" name="Group 69"/>
          <p:cNvGrpSpPr>
            <a:grpSpLocks/>
          </p:cNvGrpSpPr>
          <p:nvPr/>
        </p:nvGrpSpPr>
        <p:grpSpPr bwMode="auto">
          <a:xfrm>
            <a:off x="736998" y="2328862"/>
            <a:ext cx="1512093" cy="701279"/>
            <a:chOff x="1075" y="1536"/>
            <a:chExt cx="2310" cy="1375"/>
          </a:xfrm>
        </p:grpSpPr>
        <p:grpSp>
          <p:nvGrpSpPr>
            <p:cNvPr id="199750" name="Group 70"/>
            <p:cNvGrpSpPr>
              <a:grpSpLocks/>
            </p:cNvGrpSpPr>
            <p:nvPr/>
          </p:nvGrpSpPr>
          <p:grpSpPr bwMode="auto">
            <a:xfrm>
              <a:off x="1075" y="1541"/>
              <a:ext cx="2287" cy="1365"/>
              <a:chOff x="1707" y="1245"/>
              <a:chExt cx="2287" cy="1365"/>
            </a:xfrm>
          </p:grpSpPr>
          <p:sp>
            <p:nvSpPr>
              <p:cNvPr id="199751" name="Oval 71"/>
              <p:cNvSpPr>
                <a:spLocks noChangeArrowheads="1"/>
              </p:cNvSpPr>
              <p:nvPr/>
            </p:nvSpPr>
            <p:spPr bwMode="auto">
              <a:xfrm>
                <a:off x="2488" y="1245"/>
                <a:ext cx="997" cy="565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2" name="Oval 72"/>
              <p:cNvSpPr>
                <a:spLocks noChangeArrowheads="1"/>
              </p:cNvSpPr>
              <p:nvPr/>
            </p:nvSpPr>
            <p:spPr bwMode="auto">
              <a:xfrm>
                <a:off x="1940" y="1393"/>
                <a:ext cx="764" cy="565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3" name="Oval 73"/>
              <p:cNvSpPr>
                <a:spLocks noChangeArrowheads="1"/>
              </p:cNvSpPr>
              <p:nvPr/>
            </p:nvSpPr>
            <p:spPr bwMode="auto">
              <a:xfrm>
                <a:off x="1707" y="1733"/>
                <a:ext cx="515" cy="460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4" name="Oval 74"/>
              <p:cNvSpPr>
                <a:spLocks noChangeArrowheads="1"/>
              </p:cNvSpPr>
              <p:nvPr/>
            </p:nvSpPr>
            <p:spPr bwMode="auto">
              <a:xfrm>
                <a:off x="1862" y="1936"/>
                <a:ext cx="776" cy="498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5" name="Oval 75"/>
              <p:cNvSpPr>
                <a:spLocks noChangeArrowheads="1"/>
              </p:cNvSpPr>
              <p:nvPr/>
            </p:nvSpPr>
            <p:spPr bwMode="auto">
              <a:xfrm>
                <a:off x="2410" y="2018"/>
                <a:ext cx="1158" cy="592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6" name="Oval 76"/>
              <p:cNvSpPr>
                <a:spLocks noChangeArrowheads="1"/>
              </p:cNvSpPr>
              <p:nvPr/>
            </p:nvSpPr>
            <p:spPr bwMode="auto">
              <a:xfrm>
                <a:off x="3147" y="1410"/>
                <a:ext cx="742" cy="444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7" name="Oval 77"/>
              <p:cNvSpPr>
                <a:spLocks noChangeArrowheads="1"/>
              </p:cNvSpPr>
              <p:nvPr/>
            </p:nvSpPr>
            <p:spPr bwMode="auto">
              <a:xfrm>
                <a:off x="3258" y="1695"/>
                <a:ext cx="736" cy="443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8" name="Oval 78"/>
              <p:cNvSpPr>
                <a:spLocks noChangeArrowheads="1"/>
              </p:cNvSpPr>
              <p:nvPr/>
            </p:nvSpPr>
            <p:spPr bwMode="auto">
              <a:xfrm>
                <a:off x="3191" y="1788"/>
                <a:ext cx="731" cy="728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59" name="Oval 79"/>
              <p:cNvSpPr>
                <a:spLocks noChangeArrowheads="1"/>
              </p:cNvSpPr>
              <p:nvPr/>
            </p:nvSpPr>
            <p:spPr bwMode="auto">
              <a:xfrm>
                <a:off x="2122" y="1569"/>
                <a:ext cx="1485" cy="728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</p:grpSp>
        <p:sp>
          <p:nvSpPr>
            <p:cNvPr id="199760" name="Arc 80"/>
            <p:cNvSpPr>
              <a:spLocks/>
            </p:cNvSpPr>
            <p:nvPr/>
          </p:nvSpPr>
          <p:spPr bwMode="auto">
            <a:xfrm>
              <a:off x="1898" y="1536"/>
              <a:ext cx="946" cy="285"/>
            </a:xfrm>
            <a:custGeom>
              <a:avLst/>
              <a:gdLst>
                <a:gd name="G0" fmla="+- 20475 0 0"/>
                <a:gd name="G1" fmla="+- 21600 0 0"/>
                <a:gd name="G2" fmla="+- 21600 0 0"/>
                <a:gd name="T0" fmla="*/ 0 w 40533"/>
                <a:gd name="T1" fmla="*/ 14720 h 21600"/>
                <a:gd name="T2" fmla="*/ 40533 w 40533"/>
                <a:gd name="T3" fmla="*/ 13586 h 21600"/>
                <a:gd name="T4" fmla="*/ 20475 w 4053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533" h="21600" fill="none" extrusionOk="0">
                  <a:moveTo>
                    <a:pt x="0" y="14720"/>
                  </a:moveTo>
                  <a:cubicBezTo>
                    <a:pt x="2955" y="5925"/>
                    <a:pt x="11196" y="0"/>
                    <a:pt x="20475" y="0"/>
                  </a:cubicBezTo>
                  <a:cubicBezTo>
                    <a:pt x="29310" y="0"/>
                    <a:pt x="37255" y="5381"/>
                    <a:pt x="40533" y="13585"/>
                  </a:cubicBezTo>
                </a:path>
                <a:path w="40533" h="21600" stroke="0" extrusionOk="0">
                  <a:moveTo>
                    <a:pt x="0" y="14720"/>
                  </a:moveTo>
                  <a:cubicBezTo>
                    <a:pt x="2955" y="5925"/>
                    <a:pt x="11196" y="0"/>
                    <a:pt x="20475" y="0"/>
                  </a:cubicBezTo>
                  <a:cubicBezTo>
                    <a:pt x="29310" y="0"/>
                    <a:pt x="37255" y="5381"/>
                    <a:pt x="40533" y="13585"/>
                  </a:cubicBezTo>
                  <a:lnTo>
                    <a:pt x="20475" y="21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1" name="Arc 81"/>
            <p:cNvSpPr>
              <a:spLocks/>
            </p:cNvSpPr>
            <p:nvPr/>
          </p:nvSpPr>
          <p:spPr bwMode="auto">
            <a:xfrm>
              <a:off x="1903" y="1541"/>
              <a:ext cx="936" cy="280"/>
            </a:xfrm>
            <a:custGeom>
              <a:avLst/>
              <a:gdLst>
                <a:gd name="G0" fmla="+- 20459 0 0"/>
                <a:gd name="G1" fmla="+- 21600 0 0"/>
                <a:gd name="G2" fmla="+- 21600 0 0"/>
                <a:gd name="T0" fmla="*/ 0 w 40496"/>
                <a:gd name="T1" fmla="*/ 14672 h 21600"/>
                <a:gd name="T2" fmla="*/ 40496 w 40496"/>
                <a:gd name="T3" fmla="*/ 13532 h 21600"/>
                <a:gd name="T4" fmla="*/ 20459 w 4049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496" h="21600" fill="none" extrusionOk="0">
                  <a:moveTo>
                    <a:pt x="0" y="14672"/>
                  </a:moveTo>
                  <a:cubicBezTo>
                    <a:pt x="2970" y="5901"/>
                    <a:pt x="11199" y="0"/>
                    <a:pt x="20459" y="0"/>
                  </a:cubicBezTo>
                  <a:cubicBezTo>
                    <a:pt x="29273" y="0"/>
                    <a:pt x="37203" y="5355"/>
                    <a:pt x="40495" y="13532"/>
                  </a:cubicBezTo>
                </a:path>
                <a:path w="40496" h="21600" stroke="0" extrusionOk="0">
                  <a:moveTo>
                    <a:pt x="0" y="14672"/>
                  </a:moveTo>
                  <a:cubicBezTo>
                    <a:pt x="2970" y="5901"/>
                    <a:pt x="11199" y="0"/>
                    <a:pt x="20459" y="0"/>
                  </a:cubicBezTo>
                  <a:cubicBezTo>
                    <a:pt x="29273" y="0"/>
                    <a:pt x="37203" y="5355"/>
                    <a:pt x="40495" y="13532"/>
                  </a:cubicBezTo>
                  <a:lnTo>
                    <a:pt x="20459" y="2160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2" name="Arc 82"/>
            <p:cNvSpPr>
              <a:spLocks/>
            </p:cNvSpPr>
            <p:nvPr/>
          </p:nvSpPr>
          <p:spPr bwMode="auto">
            <a:xfrm>
              <a:off x="1324" y="1684"/>
              <a:ext cx="588" cy="34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94 w 32989"/>
                <a:gd name="T1" fmla="*/ 26194 h 26194"/>
                <a:gd name="T2" fmla="*/ 32989 w 32989"/>
                <a:gd name="T3" fmla="*/ 3246 h 26194"/>
                <a:gd name="T4" fmla="*/ 21600 w 32989"/>
                <a:gd name="T5" fmla="*/ 21600 h 26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89" h="26194" fill="none" extrusionOk="0">
                  <a:moveTo>
                    <a:pt x="494" y="26193"/>
                  </a:moveTo>
                  <a:cubicBezTo>
                    <a:pt x="165" y="24684"/>
                    <a:pt x="0" y="2314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24" y="0"/>
                    <a:pt x="29569" y="1124"/>
                    <a:pt x="32988" y="3246"/>
                  </a:cubicBezTo>
                </a:path>
                <a:path w="32989" h="26194" stroke="0" extrusionOk="0">
                  <a:moveTo>
                    <a:pt x="494" y="26193"/>
                  </a:moveTo>
                  <a:cubicBezTo>
                    <a:pt x="165" y="24684"/>
                    <a:pt x="0" y="2314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24" y="0"/>
                    <a:pt x="29569" y="1124"/>
                    <a:pt x="32988" y="3246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3" name="Arc 83"/>
            <p:cNvSpPr>
              <a:spLocks/>
            </p:cNvSpPr>
            <p:nvPr/>
          </p:nvSpPr>
          <p:spPr bwMode="auto">
            <a:xfrm>
              <a:off x="1329" y="1689"/>
              <a:ext cx="580" cy="34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99 w 32951"/>
                <a:gd name="T1" fmla="*/ 26214 h 26214"/>
                <a:gd name="T2" fmla="*/ 32951 w 32951"/>
                <a:gd name="T3" fmla="*/ 3223 h 26214"/>
                <a:gd name="T4" fmla="*/ 21600 w 32951"/>
                <a:gd name="T5" fmla="*/ 21600 h 26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51" h="26214" fill="none" extrusionOk="0">
                  <a:moveTo>
                    <a:pt x="498" y="26214"/>
                  </a:moveTo>
                  <a:cubicBezTo>
                    <a:pt x="167" y="24698"/>
                    <a:pt x="0" y="2315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09" y="0"/>
                    <a:pt x="29539" y="1115"/>
                    <a:pt x="32951" y="3222"/>
                  </a:cubicBezTo>
                </a:path>
                <a:path w="32951" h="26214" stroke="0" extrusionOk="0">
                  <a:moveTo>
                    <a:pt x="498" y="26214"/>
                  </a:moveTo>
                  <a:cubicBezTo>
                    <a:pt x="167" y="24698"/>
                    <a:pt x="0" y="2315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09" y="0"/>
                    <a:pt x="29539" y="1115"/>
                    <a:pt x="32951" y="3222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4" name="Arc 84"/>
            <p:cNvSpPr>
              <a:spLocks/>
            </p:cNvSpPr>
            <p:nvPr/>
          </p:nvSpPr>
          <p:spPr bwMode="auto">
            <a:xfrm>
              <a:off x="1241" y="2467"/>
              <a:ext cx="593" cy="270"/>
            </a:xfrm>
            <a:custGeom>
              <a:avLst/>
              <a:gdLst>
                <a:gd name="G0" fmla="+- 21600 0 0"/>
                <a:gd name="G1" fmla="+- 1034 0 0"/>
                <a:gd name="G2" fmla="+- 21600 0 0"/>
                <a:gd name="T0" fmla="*/ 32148 w 32148"/>
                <a:gd name="T1" fmla="*/ 19883 h 22634"/>
                <a:gd name="T2" fmla="*/ 25 w 32148"/>
                <a:gd name="T3" fmla="*/ 0 h 22634"/>
                <a:gd name="T4" fmla="*/ 21600 w 32148"/>
                <a:gd name="T5" fmla="*/ 1034 h 22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48" h="22634" fill="none" extrusionOk="0">
                  <a:moveTo>
                    <a:pt x="32148" y="19883"/>
                  </a:moveTo>
                  <a:cubicBezTo>
                    <a:pt x="28925" y="21686"/>
                    <a:pt x="25293" y="22634"/>
                    <a:pt x="21600" y="22634"/>
                  </a:cubicBezTo>
                  <a:cubicBezTo>
                    <a:pt x="9670" y="22634"/>
                    <a:pt x="0" y="12963"/>
                    <a:pt x="0" y="1034"/>
                  </a:cubicBezTo>
                  <a:cubicBezTo>
                    <a:pt x="0" y="689"/>
                    <a:pt x="8" y="344"/>
                    <a:pt x="24" y="-1"/>
                  </a:cubicBezTo>
                </a:path>
                <a:path w="32148" h="22634" stroke="0" extrusionOk="0">
                  <a:moveTo>
                    <a:pt x="32148" y="19883"/>
                  </a:moveTo>
                  <a:cubicBezTo>
                    <a:pt x="28925" y="21686"/>
                    <a:pt x="25293" y="22634"/>
                    <a:pt x="21600" y="22634"/>
                  </a:cubicBezTo>
                  <a:cubicBezTo>
                    <a:pt x="9670" y="22634"/>
                    <a:pt x="0" y="12963"/>
                    <a:pt x="0" y="1034"/>
                  </a:cubicBezTo>
                  <a:cubicBezTo>
                    <a:pt x="0" y="689"/>
                    <a:pt x="8" y="344"/>
                    <a:pt x="24" y="-1"/>
                  </a:cubicBezTo>
                  <a:lnTo>
                    <a:pt x="21600" y="103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5" name="Arc 85"/>
            <p:cNvSpPr>
              <a:spLocks/>
            </p:cNvSpPr>
            <p:nvPr/>
          </p:nvSpPr>
          <p:spPr bwMode="auto">
            <a:xfrm>
              <a:off x="1246" y="2467"/>
              <a:ext cx="585" cy="265"/>
            </a:xfrm>
            <a:custGeom>
              <a:avLst/>
              <a:gdLst>
                <a:gd name="G0" fmla="+- 21600 0 0"/>
                <a:gd name="G1" fmla="+- 1041 0 0"/>
                <a:gd name="G2" fmla="+- 21600 0 0"/>
                <a:gd name="T0" fmla="*/ 32092 w 32092"/>
                <a:gd name="T1" fmla="*/ 19922 h 22641"/>
                <a:gd name="T2" fmla="*/ 25 w 32092"/>
                <a:gd name="T3" fmla="*/ 0 h 22641"/>
                <a:gd name="T4" fmla="*/ 21600 w 32092"/>
                <a:gd name="T5" fmla="*/ 1041 h 2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092" h="22641" fill="none" extrusionOk="0">
                  <a:moveTo>
                    <a:pt x="32091" y="19921"/>
                  </a:moveTo>
                  <a:cubicBezTo>
                    <a:pt x="28882" y="21705"/>
                    <a:pt x="25271" y="22641"/>
                    <a:pt x="21600" y="22641"/>
                  </a:cubicBezTo>
                  <a:cubicBezTo>
                    <a:pt x="9670" y="22641"/>
                    <a:pt x="0" y="12970"/>
                    <a:pt x="0" y="1041"/>
                  </a:cubicBezTo>
                  <a:cubicBezTo>
                    <a:pt x="0" y="693"/>
                    <a:pt x="8" y="346"/>
                    <a:pt x="25" y="0"/>
                  </a:cubicBezTo>
                </a:path>
                <a:path w="32092" h="22641" stroke="0" extrusionOk="0">
                  <a:moveTo>
                    <a:pt x="32091" y="19921"/>
                  </a:moveTo>
                  <a:cubicBezTo>
                    <a:pt x="28882" y="21705"/>
                    <a:pt x="25271" y="22641"/>
                    <a:pt x="21600" y="22641"/>
                  </a:cubicBezTo>
                  <a:cubicBezTo>
                    <a:pt x="9670" y="22641"/>
                    <a:pt x="0" y="12970"/>
                    <a:pt x="0" y="1041"/>
                  </a:cubicBezTo>
                  <a:cubicBezTo>
                    <a:pt x="0" y="693"/>
                    <a:pt x="8" y="346"/>
                    <a:pt x="25" y="0"/>
                  </a:cubicBezTo>
                  <a:lnTo>
                    <a:pt x="21600" y="1041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6" name="Arc 86"/>
            <p:cNvSpPr>
              <a:spLocks/>
            </p:cNvSpPr>
            <p:nvPr/>
          </p:nvSpPr>
          <p:spPr bwMode="auto">
            <a:xfrm>
              <a:off x="2833" y="1700"/>
              <a:ext cx="446" cy="333"/>
            </a:xfrm>
            <a:custGeom>
              <a:avLst/>
              <a:gdLst>
                <a:gd name="G0" fmla="+- 4390 0 0"/>
                <a:gd name="G1" fmla="+- 21600 0 0"/>
                <a:gd name="G2" fmla="+- 21600 0 0"/>
                <a:gd name="T0" fmla="*/ 0 w 25990"/>
                <a:gd name="T1" fmla="*/ 451 h 32381"/>
                <a:gd name="T2" fmla="*/ 23107 w 25990"/>
                <a:gd name="T3" fmla="*/ 32381 h 32381"/>
                <a:gd name="T4" fmla="*/ 4390 w 25990"/>
                <a:gd name="T5" fmla="*/ 21600 h 3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90" h="32381" fill="none" extrusionOk="0">
                  <a:moveTo>
                    <a:pt x="-1" y="450"/>
                  </a:moveTo>
                  <a:cubicBezTo>
                    <a:pt x="1444" y="151"/>
                    <a:pt x="2915" y="0"/>
                    <a:pt x="4390" y="0"/>
                  </a:cubicBezTo>
                  <a:cubicBezTo>
                    <a:pt x="16319" y="0"/>
                    <a:pt x="25990" y="9670"/>
                    <a:pt x="25990" y="21600"/>
                  </a:cubicBezTo>
                  <a:cubicBezTo>
                    <a:pt x="25990" y="25384"/>
                    <a:pt x="24995" y="29101"/>
                    <a:pt x="23107" y="32381"/>
                  </a:cubicBezTo>
                </a:path>
                <a:path w="25990" h="32381" stroke="0" extrusionOk="0">
                  <a:moveTo>
                    <a:pt x="-1" y="450"/>
                  </a:moveTo>
                  <a:cubicBezTo>
                    <a:pt x="1444" y="151"/>
                    <a:pt x="2915" y="0"/>
                    <a:pt x="4390" y="0"/>
                  </a:cubicBezTo>
                  <a:cubicBezTo>
                    <a:pt x="16319" y="0"/>
                    <a:pt x="25990" y="9670"/>
                    <a:pt x="25990" y="21600"/>
                  </a:cubicBezTo>
                  <a:cubicBezTo>
                    <a:pt x="25990" y="25384"/>
                    <a:pt x="24995" y="29101"/>
                    <a:pt x="23107" y="32381"/>
                  </a:cubicBezTo>
                  <a:lnTo>
                    <a:pt x="4390" y="21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7" name="Arc 87"/>
            <p:cNvSpPr>
              <a:spLocks/>
            </p:cNvSpPr>
            <p:nvPr/>
          </p:nvSpPr>
          <p:spPr bwMode="auto">
            <a:xfrm>
              <a:off x="2834" y="1705"/>
              <a:ext cx="440" cy="326"/>
            </a:xfrm>
            <a:custGeom>
              <a:avLst/>
              <a:gdLst>
                <a:gd name="G0" fmla="+- 4351 0 0"/>
                <a:gd name="G1" fmla="+- 21600 0 0"/>
                <a:gd name="G2" fmla="+- 21600 0 0"/>
                <a:gd name="T0" fmla="*/ 0 w 25951"/>
                <a:gd name="T1" fmla="*/ 443 h 32456"/>
                <a:gd name="T2" fmla="*/ 23025 w 25951"/>
                <a:gd name="T3" fmla="*/ 32456 h 32456"/>
                <a:gd name="T4" fmla="*/ 4351 w 25951"/>
                <a:gd name="T5" fmla="*/ 21600 h 3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51" h="32456" fill="none" extrusionOk="0">
                  <a:moveTo>
                    <a:pt x="-1" y="442"/>
                  </a:moveTo>
                  <a:cubicBezTo>
                    <a:pt x="1431" y="148"/>
                    <a:pt x="2889" y="0"/>
                    <a:pt x="4351" y="0"/>
                  </a:cubicBezTo>
                  <a:cubicBezTo>
                    <a:pt x="16280" y="0"/>
                    <a:pt x="25951" y="9670"/>
                    <a:pt x="25951" y="21600"/>
                  </a:cubicBezTo>
                  <a:cubicBezTo>
                    <a:pt x="25951" y="25413"/>
                    <a:pt x="24941" y="29159"/>
                    <a:pt x="23024" y="32455"/>
                  </a:cubicBezTo>
                </a:path>
                <a:path w="25951" h="32456" stroke="0" extrusionOk="0">
                  <a:moveTo>
                    <a:pt x="-1" y="442"/>
                  </a:moveTo>
                  <a:cubicBezTo>
                    <a:pt x="1431" y="148"/>
                    <a:pt x="2889" y="0"/>
                    <a:pt x="4351" y="0"/>
                  </a:cubicBezTo>
                  <a:cubicBezTo>
                    <a:pt x="16280" y="0"/>
                    <a:pt x="25951" y="9670"/>
                    <a:pt x="25951" y="21600"/>
                  </a:cubicBezTo>
                  <a:cubicBezTo>
                    <a:pt x="25951" y="25413"/>
                    <a:pt x="24941" y="29159"/>
                    <a:pt x="23024" y="32455"/>
                  </a:cubicBezTo>
                  <a:lnTo>
                    <a:pt x="4351" y="2160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8" name="Arc 88"/>
            <p:cNvSpPr>
              <a:spLocks/>
            </p:cNvSpPr>
            <p:nvPr/>
          </p:nvSpPr>
          <p:spPr bwMode="auto">
            <a:xfrm>
              <a:off x="2958" y="2027"/>
              <a:ext cx="427" cy="329"/>
            </a:xfrm>
            <a:custGeom>
              <a:avLst/>
              <a:gdLst>
                <a:gd name="G0" fmla="+- 0 0 0"/>
                <a:gd name="G1" fmla="+- 16832 0 0"/>
                <a:gd name="G2" fmla="+- 21600 0 0"/>
                <a:gd name="T0" fmla="*/ 13537 w 21600"/>
                <a:gd name="T1" fmla="*/ 0 h 29488"/>
                <a:gd name="T2" fmla="*/ 17504 w 21600"/>
                <a:gd name="T3" fmla="*/ 29488 h 29488"/>
                <a:gd name="T4" fmla="*/ 0 w 21600"/>
                <a:gd name="T5" fmla="*/ 16832 h 29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488" fill="none" extrusionOk="0">
                  <a:moveTo>
                    <a:pt x="13536" y="0"/>
                  </a:moveTo>
                  <a:cubicBezTo>
                    <a:pt x="18634" y="4100"/>
                    <a:pt x="21600" y="10289"/>
                    <a:pt x="21600" y="16832"/>
                  </a:cubicBezTo>
                  <a:cubicBezTo>
                    <a:pt x="21600" y="21376"/>
                    <a:pt x="20166" y="25805"/>
                    <a:pt x="17503" y="29487"/>
                  </a:cubicBezTo>
                </a:path>
                <a:path w="21600" h="29488" stroke="0" extrusionOk="0">
                  <a:moveTo>
                    <a:pt x="13536" y="0"/>
                  </a:moveTo>
                  <a:cubicBezTo>
                    <a:pt x="18634" y="4100"/>
                    <a:pt x="21600" y="10289"/>
                    <a:pt x="21600" y="16832"/>
                  </a:cubicBezTo>
                  <a:cubicBezTo>
                    <a:pt x="21600" y="21376"/>
                    <a:pt x="20166" y="25805"/>
                    <a:pt x="17503" y="29487"/>
                  </a:cubicBezTo>
                  <a:lnTo>
                    <a:pt x="0" y="1683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69" name="Arc 89"/>
            <p:cNvSpPr>
              <a:spLocks/>
            </p:cNvSpPr>
            <p:nvPr/>
          </p:nvSpPr>
          <p:spPr bwMode="auto">
            <a:xfrm>
              <a:off x="2958" y="2030"/>
              <a:ext cx="422" cy="324"/>
            </a:xfrm>
            <a:custGeom>
              <a:avLst/>
              <a:gdLst>
                <a:gd name="G0" fmla="+- 0 0 0"/>
                <a:gd name="G1" fmla="+- 16892 0 0"/>
                <a:gd name="G2" fmla="+- 21600 0 0"/>
                <a:gd name="T0" fmla="*/ 13461 w 21600"/>
                <a:gd name="T1" fmla="*/ 0 h 29624"/>
                <a:gd name="T2" fmla="*/ 17448 w 21600"/>
                <a:gd name="T3" fmla="*/ 29624 h 29624"/>
                <a:gd name="T4" fmla="*/ 0 w 21600"/>
                <a:gd name="T5" fmla="*/ 16892 h 29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624" fill="none" extrusionOk="0">
                  <a:moveTo>
                    <a:pt x="13461" y="-1"/>
                  </a:moveTo>
                  <a:cubicBezTo>
                    <a:pt x="18604" y="4097"/>
                    <a:pt x="21600" y="10315"/>
                    <a:pt x="21600" y="16892"/>
                  </a:cubicBezTo>
                  <a:cubicBezTo>
                    <a:pt x="21600" y="21468"/>
                    <a:pt x="20146" y="25927"/>
                    <a:pt x="17448" y="29624"/>
                  </a:cubicBezTo>
                </a:path>
                <a:path w="21600" h="29624" stroke="0" extrusionOk="0">
                  <a:moveTo>
                    <a:pt x="13461" y="-1"/>
                  </a:moveTo>
                  <a:cubicBezTo>
                    <a:pt x="18604" y="4097"/>
                    <a:pt x="21600" y="10315"/>
                    <a:pt x="21600" y="16892"/>
                  </a:cubicBezTo>
                  <a:cubicBezTo>
                    <a:pt x="21600" y="21468"/>
                    <a:pt x="20146" y="25927"/>
                    <a:pt x="17448" y="29624"/>
                  </a:cubicBezTo>
                  <a:lnTo>
                    <a:pt x="0" y="16892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70" name="Arc 90"/>
            <p:cNvSpPr>
              <a:spLocks/>
            </p:cNvSpPr>
            <p:nvPr/>
          </p:nvSpPr>
          <p:spPr bwMode="auto">
            <a:xfrm>
              <a:off x="2819" y="2351"/>
              <a:ext cx="498" cy="472"/>
            </a:xfrm>
            <a:custGeom>
              <a:avLst/>
              <a:gdLst>
                <a:gd name="G0" fmla="+- 6996 0 0"/>
                <a:gd name="G1" fmla="+- 6176 0 0"/>
                <a:gd name="G2" fmla="+- 21600 0 0"/>
                <a:gd name="T0" fmla="*/ 27694 w 28596"/>
                <a:gd name="T1" fmla="*/ 0 h 27776"/>
                <a:gd name="T2" fmla="*/ 0 w 28596"/>
                <a:gd name="T3" fmla="*/ 26612 h 27776"/>
                <a:gd name="T4" fmla="*/ 6996 w 28596"/>
                <a:gd name="T5" fmla="*/ 6176 h 27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96" h="27776" fill="none" extrusionOk="0">
                  <a:moveTo>
                    <a:pt x="27694" y="-1"/>
                  </a:moveTo>
                  <a:cubicBezTo>
                    <a:pt x="28292" y="2004"/>
                    <a:pt x="28596" y="4084"/>
                    <a:pt x="28596" y="6176"/>
                  </a:cubicBezTo>
                  <a:cubicBezTo>
                    <a:pt x="28596" y="18105"/>
                    <a:pt x="18925" y="27776"/>
                    <a:pt x="6996" y="27776"/>
                  </a:cubicBezTo>
                  <a:cubicBezTo>
                    <a:pt x="4615" y="27776"/>
                    <a:pt x="2251" y="27382"/>
                    <a:pt x="0" y="26611"/>
                  </a:cubicBezTo>
                </a:path>
                <a:path w="28596" h="27776" stroke="0" extrusionOk="0">
                  <a:moveTo>
                    <a:pt x="27694" y="-1"/>
                  </a:moveTo>
                  <a:cubicBezTo>
                    <a:pt x="28292" y="2004"/>
                    <a:pt x="28596" y="4084"/>
                    <a:pt x="28596" y="6176"/>
                  </a:cubicBezTo>
                  <a:cubicBezTo>
                    <a:pt x="28596" y="18105"/>
                    <a:pt x="18925" y="27776"/>
                    <a:pt x="6996" y="27776"/>
                  </a:cubicBezTo>
                  <a:cubicBezTo>
                    <a:pt x="4615" y="27776"/>
                    <a:pt x="2251" y="27382"/>
                    <a:pt x="0" y="26611"/>
                  </a:cubicBezTo>
                  <a:lnTo>
                    <a:pt x="6996" y="617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71" name="Arc 91"/>
            <p:cNvSpPr>
              <a:spLocks/>
            </p:cNvSpPr>
            <p:nvPr/>
          </p:nvSpPr>
          <p:spPr bwMode="auto">
            <a:xfrm>
              <a:off x="2821" y="2352"/>
              <a:ext cx="492" cy="466"/>
            </a:xfrm>
            <a:custGeom>
              <a:avLst/>
              <a:gdLst>
                <a:gd name="G0" fmla="+- 6994 0 0"/>
                <a:gd name="G1" fmla="+- 6178 0 0"/>
                <a:gd name="G2" fmla="+- 21600 0 0"/>
                <a:gd name="T0" fmla="*/ 27692 w 28594"/>
                <a:gd name="T1" fmla="*/ 0 h 27778"/>
                <a:gd name="T2" fmla="*/ 0 w 28594"/>
                <a:gd name="T3" fmla="*/ 26614 h 27778"/>
                <a:gd name="T4" fmla="*/ 6994 w 28594"/>
                <a:gd name="T5" fmla="*/ 6178 h 27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94" h="27778" fill="none" extrusionOk="0">
                  <a:moveTo>
                    <a:pt x="27691" y="0"/>
                  </a:moveTo>
                  <a:cubicBezTo>
                    <a:pt x="28290" y="2004"/>
                    <a:pt x="28594" y="4085"/>
                    <a:pt x="28594" y="6178"/>
                  </a:cubicBezTo>
                  <a:cubicBezTo>
                    <a:pt x="28594" y="18107"/>
                    <a:pt x="18923" y="27778"/>
                    <a:pt x="6994" y="27778"/>
                  </a:cubicBezTo>
                  <a:cubicBezTo>
                    <a:pt x="4614" y="27778"/>
                    <a:pt x="2251" y="27384"/>
                    <a:pt x="-1" y="26614"/>
                  </a:cubicBezTo>
                </a:path>
                <a:path w="28594" h="27778" stroke="0" extrusionOk="0">
                  <a:moveTo>
                    <a:pt x="27691" y="0"/>
                  </a:moveTo>
                  <a:cubicBezTo>
                    <a:pt x="28290" y="2004"/>
                    <a:pt x="28594" y="4085"/>
                    <a:pt x="28594" y="6178"/>
                  </a:cubicBezTo>
                  <a:cubicBezTo>
                    <a:pt x="28594" y="18107"/>
                    <a:pt x="18923" y="27778"/>
                    <a:pt x="6994" y="27778"/>
                  </a:cubicBezTo>
                  <a:cubicBezTo>
                    <a:pt x="4614" y="27778"/>
                    <a:pt x="2251" y="27384"/>
                    <a:pt x="-1" y="26614"/>
                  </a:cubicBezTo>
                  <a:lnTo>
                    <a:pt x="6994" y="6178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72" name="Arc 92"/>
            <p:cNvSpPr>
              <a:spLocks/>
            </p:cNvSpPr>
            <p:nvPr/>
          </p:nvSpPr>
          <p:spPr bwMode="auto">
            <a:xfrm>
              <a:off x="1091" y="2025"/>
              <a:ext cx="272" cy="450"/>
            </a:xfrm>
            <a:custGeom>
              <a:avLst/>
              <a:gdLst>
                <a:gd name="G0" fmla="+- 21600 0 0"/>
                <a:gd name="G1" fmla="+- 21558 0 0"/>
                <a:gd name="G2" fmla="+- 21600 0 0"/>
                <a:gd name="T0" fmla="*/ 12806 w 21600"/>
                <a:gd name="T1" fmla="*/ 41287 h 41287"/>
                <a:gd name="T2" fmla="*/ 20253 w 21600"/>
                <a:gd name="T3" fmla="*/ 0 h 41287"/>
                <a:gd name="T4" fmla="*/ 21600 w 21600"/>
                <a:gd name="T5" fmla="*/ 21558 h 4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1287" fill="none" extrusionOk="0">
                  <a:moveTo>
                    <a:pt x="12806" y="41286"/>
                  </a:moveTo>
                  <a:cubicBezTo>
                    <a:pt x="5017" y="37815"/>
                    <a:pt x="0" y="30085"/>
                    <a:pt x="0" y="21558"/>
                  </a:cubicBezTo>
                  <a:cubicBezTo>
                    <a:pt x="0" y="10151"/>
                    <a:pt x="8868" y="711"/>
                    <a:pt x="20253" y="0"/>
                  </a:cubicBezTo>
                </a:path>
                <a:path w="21600" h="41287" stroke="0" extrusionOk="0">
                  <a:moveTo>
                    <a:pt x="12806" y="41286"/>
                  </a:moveTo>
                  <a:cubicBezTo>
                    <a:pt x="5017" y="37815"/>
                    <a:pt x="0" y="30085"/>
                    <a:pt x="0" y="21558"/>
                  </a:cubicBezTo>
                  <a:cubicBezTo>
                    <a:pt x="0" y="10151"/>
                    <a:pt x="8868" y="711"/>
                    <a:pt x="20253" y="0"/>
                  </a:cubicBezTo>
                  <a:lnTo>
                    <a:pt x="21600" y="2155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73" name="Arc 93"/>
            <p:cNvSpPr>
              <a:spLocks/>
            </p:cNvSpPr>
            <p:nvPr/>
          </p:nvSpPr>
          <p:spPr bwMode="auto">
            <a:xfrm>
              <a:off x="1096" y="2030"/>
              <a:ext cx="267" cy="441"/>
            </a:xfrm>
            <a:custGeom>
              <a:avLst/>
              <a:gdLst>
                <a:gd name="G0" fmla="+- 21600 0 0"/>
                <a:gd name="G1" fmla="+- 21558 0 0"/>
                <a:gd name="G2" fmla="+- 21600 0 0"/>
                <a:gd name="T0" fmla="*/ 12827 w 21600"/>
                <a:gd name="T1" fmla="*/ 41296 h 41296"/>
                <a:gd name="T2" fmla="*/ 20257 w 21600"/>
                <a:gd name="T3" fmla="*/ 0 h 41296"/>
                <a:gd name="T4" fmla="*/ 21600 w 21600"/>
                <a:gd name="T5" fmla="*/ 21558 h 4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1296" fill="none" extrusionOk="0">
                  <a:moveTo>
                    <a:pt x="12826" y="41296"/>
                  </a:moveTo>
                  <a:cubicBezTo>
                    <a:pt x="5026" y="37829"/>
                    <a:pt x="0" y="30093"/>
                    <a:pt x="0" y="21558"/>
                  </a:cubicBezTo>
                  <a:cubicBezTo>
                    <a:pt x="0" y="10150"/>
                    <a:pt x="8871" y="709"/>
                    <a:pt x="20256" y="-1"/>
                  </a:cubicBezTo>
                </a:path>
                <a:path w="21600" h="41296" stroke="0" extrusionOk="0">
                  <a:moveTo>
                    <a:pt x="12826" y="41296"/>
                  </a:moveTo>
                  <a:cubicBezTo>
                    <a:pt x="5026" y="37829"/>
                    <a:pt x="0" y="30093"/>
                    <a:pt x="0" y="21558"/>
                  </a:cubicBezTo>
                  <a:cubicBezTo>
                    <a:pt x="0" y="10150"/>
                    <a:pt x="8871" y="709"/>
                    <a:pt x="20256" y="-1"/>
                  </a:cubicBezTo>
                  <a:lnTo>
                    <a:pt x="21600" y="21558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74" name="Arc 94"/>
            <p:cNvSpPr>
              <a:spLocks/>
            </p:cNvSpPr>
            <p:nvPr/>
          </p:nvSpPr>
          <p:spPr bwMode="auto">
            <a:xfrm>
              <a:off x="1812" y="2637"/>
              <a:ext cx="1021" cy="274"/>
            </a:xfrm>
            <a:custGeom>
              <a:avLst/>
              <a:gdLst>
                <a:gd name="G0" fmla="+- 21153 0 0"/>
                <a:gd name="G1" fmla="+- 0 0 0"/>
                <a:gd name="G2" fmla="+- 21600 0 0"/>
                <a:gd name="T0" fmla="*/ 38866 w 38866"/>
                <a:gd name="T1" fmla="*/ 12362 h 21600"/>
                <a:gd name="T2" fmla="*/ 0 w 38866"/>
                <a:gd name="T3" fmla="*/ 4373 h 21600"/>
                <a:gd name="T4" fmla="*/ 21153 w 38866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66" h="21600" fill="none" extrusionOk="0">
                  <a:moveTo>
                    <a:pt x="38865" y="12361"/>
                  </a:moveTo>
                  <a:cubicBezTo>
                    <a:pt x="34825" y="18150"/>
                    <a:pt x="28212" y="21600"/>
                    <a:pt x="21153" y="21600"/>
                  </a:cubicBezTo>
                  <a:cubicBezTo>
                    <a:pt x="10909" y="21600"/>
                    <a:pt x="2074" y="14404"/>
                    <a:pt x="0" y="4372"/>
                  </a:cubicBezTo>
                </a:path>
                <a:path w="38866" h="21600" stroke="0" extrusionOk="0">
                  <a:moveTo>
                    <a:pt x="38865" y="12361"/>
                  </a:moveTo>
                  <a:cubicBezTo>
                    <a:pt x="34825" y="18150"/>
                    <a:pt x="28212" y="21600"/>
                    <a:pt x="21153" y="21600"/>
                  </a:cubicBezTo>
                  <a:cubicBezTo>
                    <a:pt x="10909" y="21600"/>
                    <a:pt x="2074" y="14404"/>
                    <a:pt x="0" y="4372"/>
                  </a:cubicBezTo>
                  <a:lnTo>
                    <a:pt x="21153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75" name="Arc 95"/>
            <p:cNvSpPr>
              <a:spLocks/>
            </p:cNvSpPr>
            <p:nvPr/>
          </p:nvSpPr>
          <p:spPr bwMode="auto">
            <a:xfrm>
              <a:off x="1817" y="2637"/>
              <a:ext cx="1010" cy="269"/>
            </a:xfrm>
            <a:custGeom>
              <a:avLst/>
              <a:gdLst>
                <a:gd name="G0" fmla="+- 21144 0 0"/>
                <a:gd name="G1" fmla="+- 0 0 0"/>
                <a:gd name="G2" fmla="+- 21600 0 0"/>
                <a:gd name="T0" fmla="*/ 38801 w 38801"/>
                <a:gd name="T1" fmla="*/ 12442 h 21600"/>
                <a:gd name="T2" fmla="*/ 0 w 38801"/>
                <a:gd name="T3" fmla="*/ 4413 h 21600"/>
                <a:gd name="T4" fmla="*/ 21144 w 38801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01" h="21600" fill="none" extrusionOk="0">
                  <a:moveTo>
                    <a:pt x="38800" y="12441"/>
                  </a:moveTo>
                  <a:cubicBezTo>
                    <a:pt x="34754" y="18184"/>
                    <a:pt x="28168" y="21600"/>
                    <a:pt x="21144" y="21600"/>
                  </a:cubicBezTo>
                  <a:cubicBezTo>
                    <a:pt x="10915" y="21600"/>
                    <a:pt x="2089" y="14425"/>
                    <a:pt x="-1" y="4413"/>
                  </a:cubicBezTo>
                </a:path>
                <a:path w="38801" h="21600" stroke="0" extrusionOk="0">
                  <a:moveTo>
                    <a:pt x="38800" y="12441"/>
                  </a:moveTo>
                  <a:cubicBezTo>
                    <a:pt x="34754" y="18184"/>
                    <a:pt x="28168" y="21600"/>
                    <a:pt x="21144" y="21600"/>
                  </a:cubicBezTo>
                  <a:cubicBezTo>
                    <a:pt x="10915" y="21600"/>
                    <a:pt x="2089" y="14425"/>
                    <a:pt x="-1" y="4413"/>
                  </a:cubicBezTo>
                  <a:lnTo>
                    <a:pt x="21144" y="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</p:grpSp>
      <p:grpSp>
        <p:nvGrpSpPr>
          <p:cNvPr id="199776" name="Group 96"/>
          <p:cNvGrpSpPr>
            <a:grpSpLocks/>
          </p:cNvGrpSpPr>
          <p:nvPr/>
        </p:nvGrpSpPr>
        <p:grpSpPr bwMode="auto">
          <a:xfrm>
            <a:off x="6948488" y="2437210"/>
            <a:ext cx="1566862" cy="701278"/>
            <a:chOff x="1075" y="1536"/>
            <a:chExt cx="2310" cy="1375"/>
          </a:xfrm>
        </p:grpSpPr>
        <p:grpSp>
          <p:nvGrpSpPr>
            <p:cNvPr id="199777" name="Group 97"/>
            <p:cNvGrpSpPr>
              <a:grpSpLocks/>
            </p:cNvGrpSpPr>
            <p:nvPr/>
          </p:nvGrpSpPr>
          <p:grpSpPr bwMode="auto">
            <a:xfrm>
              <a:off x="1075" y="1541"/>
              <a:ext cx="2287" cy="1365"/>
              <a:chOff x="1707" y="1245"/>
              <a:chExt cx="2287" cy="1365"/>
            </a:xfrm>
          </p:grpSpPr>
          <p:sp>
            <p:nvSpPr>
              <p:cNvPr id="199778" name="Oval 98"/>
              <p:cNvSpPr>
                <a:spLocks noChangeArrowheads="1"/>
              </p:cNvSpPr>
              <p:nvPr/>
            </p:nvSpPr>
            <p:spPr bwMode="auto">
              <a:xfrm>
                <a:off x="2488" y="1245"/>
                <a:ext cx="997" cy="565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79" name="Oval 99"/>
              <p:cNvSpPr>
                <a:spLocks noChangeArrowheads="1"/>
              </p:cNvSpPr>
              <p:nvPr/>
            </p:nvSpPr>
            <p:spPr bwMode="auto">
              <a:xfrm>
                <a:off x="1940" y="1393"/>
                <a:ext cx="764" cy="565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0" name="Oval 100"/>
              <p:cNvSpPr>
                <a:spLocks noChangeArrowheads="1"/>
              </p:cNvSpPr>
              <p:nvPr/>
            </p:nvSpPr>
            <p:spPr bwMode="auto">
              <a:xfrm>
                <a:off x="1707" y="1733"/>
                <a:ext cx="515" cy="460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1" name="Oval 101"/>
              <p:cNvSpPr>
                <a:spLocks noChangeArrowheads="1"/>
              </p:cNvSpPr>
              <p:nvPr/>
            </p:nvSpPr>
            <p:spPr bwMode="auto">
              <a:xfrm>
                <a:off x="1862" y="1936"/>
                <a:ext cx="776" cy="498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2" name="Oval 102"/>
              <p:cNvSpPr>
                <a:spLocks noChangeArrowheads="1"/>
              </p:cNvSpPr>
              <p:nvPr/>
            </p:nvSpPr>
            <p:spPr bwMode="auto">
              <a:xfrm>
                <a:off x="2410" y="2018"/>
                <a:ext cx="1158" cy="592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3" name="Oval 103"/>
              <p:cNvSpPr>
                <a:spLocks noChangeArrowheads="1"/>
              </p:cNvSpPr>
              <p:nvPr/>
            </p:nvSpPr>
            <p:spPr bwMode="auto">
              <a:xfrm>
                <a:off x="3147" y="1410"/>
                <a:ext cx="742" cy="444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4" name="Oval 104"/>
              <p:cNvSpPr>
                <a:spLocks noChangeArrowheads="1"/>
              </p:cNvSpPr>
              <p:nvPr/>
            </p:nvSpPr>
            <p:spPr bwMode="auto">
              <a:xfrm>
                <a:off x="3258" y="1695"/>
                <a:ext cx="736" cy="443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5" name="Oval 105"/>
              <p:cNvSpPr>
                <a:spLocks noChangeArrowheads="1"/>
              </p:cNvSpPr>
              <p:nvPr/>
            </p:nvSpPr>
            <p:spPr bwMode="auto">
              <a:xfrm>
                <a:off x="3191" y="1788"/>
                <a:ext cx="731" cy="728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  <p:sp>
            <p:nvSpPr>
              <p:cNvPr id="199786" name="Oval 106"/>
              <p:cNvSpPr>
                <a:spLocks noChangeArrowheads="1"/>
              </p:cNvSpPr>
              <p:nvPr/>
            </p:nvSpPr>
            <p:spPr bwMode="auto">
              <a:xfrm>
                <a:off x="2122" y="1569"/>
                <a:ext cx="1485" cy="728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050"/>
              </a:p>
            </p:txBody>
          </p:sp>
        </p:grpSp>
        <p:sp>
          <p:nvSpPr>
            <p:cNvPr id="199787" name="Arc 107"/>
            <p:cNvSpPr>
              <a:spLocks/>
            </p:cNvSpPr>
            <p:nvPr/>
          </p:nvSpPr>
          <p:spPr bwMode="auto">
            <a:xfrm>
              <a:off x="1898" y="1536"/>
              <a:ext cx="946" cy="285"/>
            </a:xfrm>
            <a:custGeom>
              <a:avLst/>
              <a:gdLst>
                <a:gd name="G0" fmla="+- 20475 0 0"/>
                <a:gd name="G1" fmla="+- 21600 0 0"/>
                <a:gd name="G2" fmla="+- 21600 0 0"/>
                <a:gd name="T0" fmla="*/ 0 w 40533"/>
                <a:gd name="T1" fmla="*/ 14720 h 21600"/>
                <a:gd name="T2" fmla="*/ 40533 w 40533"/>
                <a:gd name="T3" fmla="*/ 13586 h 21600"/>
                <a:gd name="T4" fmla="*/ 20475 w 4053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533" h="21600" fill="none" extrusionOk="0">
                  <a:moveTo>
                    <a:pt x="0" y="14720"/>
                  </a:moveTo>
                  <a:cubicBezTo>
                    <a:pt x="2955" y="5925"/>
                    <a:pt x="11196" y="0"/>
                    <a:pt x="20475" y="0"/>
                  </a:cubicBezTo>
                  <a:cubicBezTo>
                    <a:pt x="29310" y="0"/>
                    <a:pt x="37255" y="5381"/>
                    <a:pt x="40533" y="13585"/>
                  </a:cubicBezTo>
                </a:path>
                <a:path w="40533" h="21600" stroke="0" extrusionOk="0">
                  <a:moveTo>
                    <a:pt x="0" y="14720"/>
                  </a:moveTo>
                  <a:cubicBezTo>
                    <a:pt x="2955" y="5925"/>
                    <a:pt x="11196" y="0"/>
                    <a:pt x="20475" y="0"/>
                  </a:cubicBezTo>
                  <a:cubicBezTo>
                    <a:pt x="29310" y="0"/>
                    <a:pt x="37255" y="5381"/>
                    <a:pt x="40533" y="13585"/>
                  </a:cubicBezTo>
                  <a:lnTo>
                    <a:pt x="20475" y="21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88" name="Arc 108"/>
            <p:cNvSpPr>
              <a:spLocks/>
            </p:cNvSpPr>
            <p:nvPr/>
          </p:nvSpPr>
          <p:spPr bwMode="auto">
            <a:xfrm>
              <a:off x="1903" y="1541"/>
              <a:ext cx="936" cy="280"/>
            </a:xfrm>
            <a:custGeom>
              <a:avLst/>
              <a:gdLst>
                <a:gd name="G0" fmla="+- 20459 0 0"/>
                <a:gd name="G1" fmla="+- 21600 0 0"/>
                <a:gd name="G2" fmla="+- 21600 0 0"/>
                <a:gd name="T0" fmla="*/ 0 w 40496"/>
                <a:gd name="T1" fmla="*/ 14672 h 21600"/>
                <a:gd name="T2" fmla="*/ 40496 w 40496"/>
                <a:gd name="T3" fmla="*/ 13532 h 21600"/>
                <a:gd name="T4" fmla="*/ 20459 w 4049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496" h="21600" fill="none" extrusionOk="0">
                  <a:moveTo>
                    <a:pt x="0" y="14672"/>
                  </a:moveTo>
                  <a:cubicBezTo>
                    <a:pt x="2970" y="5901"/>
                    <a:pt x="11199" y="0"/>
                    <a:pt x="20459" y="0"/>
                  </a:cubicBezTo>
                  <a:cubicBezTo>
                    <a:pt x="29273" y="0"/>
                    <a:pt x="37203" y="5355"/>
                    <a:pt x="40495" y="13532"/>
                  </a:cubicBezTo>
                </a:path>
                <a:path w="40496" h="21600" stroke="0" extrusionOk="0">
                  <a:moveTo>
                    <a:pt x="0" y="14672"/>
                  </a:moveTo>
                  <a:cubicBezTo>
                    <a:pt x="2970" y="5901"/>
                    <a:pt x="11199" y="0"/>
                    <a:pt x="20459" y="0"/>
                  </a:cubicBezTo>
                  <a:cubicBezTo>
                    <a:pt x="29273" y="0"/>
                    <a:pt x="37203" y="5355"/>
                    <a:pt x="40495" y="13532"/>
                  </a:cubicBezTo>
                  <a:lnTo>
                    <a:pt x="20459" y="2160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89" name="Arc 109"/>
            <p:cNvSpPr>
              <a:spLocks/>
            </p:cNvSpPr>
            <p:nvPr/>
          </p:nvSpPr>
          <p:spPr bwMode="auto">
            <a:xfrm>
              <a:off x="1324" y="1684"/>
              <a:ext cx="588" cy="34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94 w 32989"/>
                <a:gd name="T1" fmla="*/ 26194 h 26194"/>
                <a:gd name="T2" fmla="*/ 32989 w 32989"/>
                <a:gd name="T3" fmla="*/ 3246 h 26194"/>
                <a:gd name="T4" fmla="*/ 21600 w 32989"/>
                <a:gd name="T5" fmla="*/ 21600 h 26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89" h="26194" fill="none" extrusionOk="0">
                  <a:moveTo>
                    <a:pt x="494" y="26193"/>
                  </a:moveTo>
                  <a:cubicBezTo>
                    <a:pt x="165" y="24684"/>
                    <a:pt x="0" y="2314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24" y="0"/>
                    <a:pt x="29569" y="1124"/>
                    <a:pt x="32988" y="3246"/>
                  </a:cubicBezTo>
                </a:path>
                <a:path w="32989" h="26194" stroke="0" extrusionOk="0">
                  <a:moveTo>
                    <a:pt x="494" y="26193"/>
                  </a:moveTo>
                  <a:cubicBezTo>
                    <a:pt x="165" y="24684"/>
                    <a:pt x="0" y="2314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24" y="0"/>
                    <a:pt x="29569" y="1124"/>
                    <a:pt x="32988" y="3246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0" name="Arc 110"/>
            <p:cNvSpPr>
              <a:spLocks/>
            </p:cNvSpPr>
            <p:nvPr/>
          </p:nvSpPr>
          <p:spPr bwMode="auto">
            <a:xfrm>
              <a:off x="1329" y="1689"/>
              <a:ext cx="580" cy="34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99 w 32951"/>
                <a:gd name="T1" fmla="*/ 26214 h 26214"/>
                <a:gd name="T2" fmla="*/ 32951 w 32951"/>
                <a:gd name="T3" fmla="*/ 3223 h 26214"/>
                <a:gd name="T4" fmla="*/ 21600 w 32951"/>
                <a:gd name="T5" fmla="*/ 21600 h 26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51" h="26214" fill="none" extrusionOk="0">
                  <a:moveTo>
                    <a:pt x="498" y="26214"/>
                  </a:moveTo>
                  <a:cubicBezTo>
                    <a:pt x="167" y="24698"/>
                    <a:pt x="0" y="2315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09" y="0"/>
                    <a:pt x="29539" y="1115"/>
                    <a:pt x="32951" y="3222"/>
                  </a:cubicBezTo>
                </a:path>
                <a:path w="32951" h="26214" stroke="0" extrusionOk="0">
                  <a:moveTo>
                    <a:pt x="498" y="26214"/>
                  </a:moveTo>
                  <a:cubicBezTo>
                    <a:pt x="167" y="24698"/>
                    <a:pt x="0" y="2315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609" y="0"/>
                    <a:pt x="29539" y="1115"/>
                    <a:pt x="32951" y="3222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1" name="Arc 111"/>
            <p:cNvSpPr>
              <a:spLocks/>
            </p:cNvSpPr>
            <p:nvPr/>
          </p:nvSpPr>
          <p:spPr bwMode="auto">
            <a:xfrm>
              <a:off x="1241" y="2467"/>
              <a:ext cx="593" cy="270"/>
            </a:xfrm>
            <a:custGeom>
              <a:avLst/>
              <a:gdLst>
                <a:gd name="G0" fmla="+- 21600 0 0"/>
                <a:gd name="G1" fmla="+- 1034 0 0"/>
                <a:gd name="G2" fmla="+- 21600 0 0"/>
                <a:gd name="T0" fmla="*/ 32148 w 32148"/>
                <a:gd name="T1" fmla="*/ 19883 h 22634"/>
                <a:gd name="T2" fmla="*/ 25 w 32148"/>
                <a:gd name="T3" fmla="*/ 0 h 22634"/>
                <a:gd name="T4" fmla="*/ 21600 w 32148"/>
                <a:gd name="T5" fmla="*/ 1034 h 22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48" h="22634" fill="none" extrusionOk="0">
                  <a:moveTo>
                    <a:pt x="32148" y="19883"/>
                  </a:moveTo>
                  <a:cubicBezTo>
                    <a:pt x="28925" y="21686"/>
                    <a:pt x="25293" y="22634"/>
                    <a:pt x="21600" y="22634"/>
                  </a:cubicBezTo>
                  <a:cubicBezTo>
                    <a:pt x="9670" y="22634"/>
                    <a:pt x="0" y="12963"/>
                    <a:pt x="0" y="1034"/>
                  </a:cubicBezTo>
                  <a:cubicBezTo>
                    <a:pt x="0" y="689"/>
                    <a:pt x="8" y="344"/>
                    <a:pt x="24" y="-1"/>
                  </a:cubicBezTo>
                </a:path>
                <a:path w="32148" h="22634" stroke="0" extrusionOk="0">
                  <a:moveTo>
                    <a:pt x="32148" y="19883"/>
                  </a:moveTo>
                  <a:cubicBezTo>
                    <a:pt x="28925" y="21686"/>
                    <a:pt x="25293" y="22634"/>
                    <a:pt x="21600" y="22634"/>
                  </a:cubicBezTo>
                  <a:cubicBezTo>
                    <a:pt x="9670" y="22634"/>
                    <a:pt x="0" y="12963"/>
                    <a:pt x="0" y="1034"/>
                  </a:cubicBezTo>
                  <a:cubicBezTo>
                    <a:pt x="0" y="689"/>
                    <a:pt x="8" y="344"/>
                    <a:pt x="24" y="-1"/>
                  </a:cubicBezTo>
                  <a:lnTo>
                    <a:pt x="21600" y="103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2" name="Arc 112"/>
            <p:cNvSpPr>
              <a:spLocks/>
            </p:cNvSpPr>
            <p:nvPr/>
          </p:nvSpPr>
          <p:spPr bwMode="auto">
            <a:xfrm>
              <a:off x="1246" y="2467"/>
              <a:ext cx="585" cy="265"/>
            </a:xfrm>
            <a:custGeom>
              <a:avLst/>
              <a:gdLst>
                <a:gd name="G0" fmla="+- 21600 0 0"/>
                <a:gd name="G1" fmla="+- 1041 0 0"/>
                <a:gd name="G2" fmla="+- 21600 0 0"/>
                <a:gd name="T0" fmla="*/ 32092 w 32092"/>
                <a:gd name="T1" fmla="*/ 19922 h 22641"/>
                <a:gd name="T2" fmla="*/ 25 w 32092"/>
                <a:gd name="T3" fmla="*/ 0 h 22641"/>
                <a:gd name="T4" fmla="*/ 21600 w 32092"/>
                <a:gd name="T5" fmla="*/ 1041 h 2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092" h="22641" fill="none" extrusionOk="0">
                  <a:moveTo>
                    <a:pt x="32091" y="19921"/>
                  </a:moveTo>
                  <a:cubicBezTo>
                    <a:pt x="28882" y="21705"/>
                    <a:pt x="25271" y="22641"/>
                    <a:pt x="21600" y="22641"/>
                  </a:cubicBezTo>
                  <a:cubicBezTo>
                    <a:pt x="9670" y="22641"/>
                    <a:pt x="0" y="12970"/>
                    <a:pt x="0" y="1041"/>
                  </a:cubicBezTo>
                  <a:cubicBezTo>
                    <a:pt x="0" y="693"/>
                    <a:pt x="8" y="346"/>
                    <a:pt x="25" y="0"/>
                  </a:cubicBezTo>
                </a:path>
                <a:path w="32092" h="22641" stroke="0" extrusionOk="0">
                  <a:moveTo>
                    <a:pt x="32091" y="19921"/>
                  </a:moveTo>
                  <a:cubicBezTo>
                    <a:pt x="28882" y="21705"/>
                    <a:pt x="25271" y="22641"/>
                    <a:pt x="21600" y="22641"/>
                  </a:cubicBezTo>
                  <a:cubicBezTo>
                    <a:pt x="9670" y="22641"/>
                    <a:pt x="0" y="12970"/>
                    <a:pt x="0" y="1041"/>
                  </a:cubicBezTo>
                  <a:cubicBezTo>
                    <a:pt x="0" y="693"/>
                    <a:pt x="8" y="346"/>
                    <a:pt x="25" y="0"/>
                  </a:cubicBezTo>
                  <a:lnTo>
                    <a:pt x="21600" y="1041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3" name="Arc 113"/>
            <p:cNvSpPr>
              <a:spLocks/>
            </p:cNvSpPr>
            <p:nvPr/>
          </p:nvSpPr>
          <p:spPr bwMode="auto">
            <a:xfrm>
              <a:off x="2833" y="1700"/>
              <a:ext cx="446" cy="333"/>
            </a:xfrm>
            <a:custGeom>
              <a:avLst/>
              <a:gdLst>
                <a:gd name="G0" fmla="+- 4390 0 0"/>
                <a:gd name="G1" fmla="+- 21600 0 0"/>
                <a:gd name="G2" fmla="+- 21600 0 0"/>
                <a:gd name="T0" fmla="*/ 0 w 25990"/>
                <a:gd name="T1" fmla="*/ 451 h 32381"/>
                <a:gd name="T2" fmla="*/ 23107 w 25990"/>
                <a:gd name="T3" fmla="*/ 32381 h 32381"/>
                <a:gd name="T4" fmla="*/ 4390 w 25990"/>
                <a:gd name="T5" fmla="*/ 21600 h 3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90" h="32381" fill="none" extrusionOk="0">
                  <a:moveTo>
                    <a:pt x="-1" y="450"/>
                  </a:moveTo>
                  <a:cubicBezTo>
                    <a:pt x="1444" y="151"/>
                    <a:pt x="2915" y="0"/>
                    <a:pt x="4390" y="0"/>
                  </a:cubicBezTo>
                  <a:cubicBezTo>
                    <a:pt x="16319" y="0"/>
                    <a:pt x="25990" y="9670"/>
                    <a:pt x="25990" y="21600"/>
                  </a:cubicBezTo>
                  <a:cubicBezTo>
                    <a:pt x="25990" y="25384"/>
                    <a:pt x="24995" y="29101"/>
                    <a:pt x="23107" y="32381"/>
                  </a:cubicBezTo>
                </a:path>
                <a:path w="25990" h="32381" stroke="0" extrusionOk="0">
                  <a:moveTo>
                    <a:pt x="-1" y="450"/>
                  </a:moveTo>
                  <a:cubicBezTo>
                    <a:pt x="1444" y="151"/>
                    <a:pt x="2915" y="0"/>
                    <a:pt x="4390" y="0"/>
                  </a:cubicBezTo>
                  <a:cubicBezTo>
                    <a:pt x="16319" y="0"/>
                    <a:pt x="25990" y="9670"/>
                    <a:pt x="25990" y="21600"/>
                  </a:cubicBezTo>
                  <a:cubicBezTo>
                    <a:pt x="25990" y="25384"/>
                    <a:pt x="24995" y="29101"/>
                    <a:pt x="23107" y="32381"/>
                  </a:cubicBezTo>
                  <a:lnTo>
                    <a:pt x="4390" y="21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4" name="Arc 114"/>
            <p:cNvSpPr>
              <a:spLocks/>
            </p:cNvSpPr>
            <p:nvPr/>
          </p:nvSpPr>
          <p:spPr bwMode="auto">
            <a:xfrm>
              <a:off x="2834" y="1705"/>
              <a:ext cx="440" cy="326"/>
            </a:xfrm>
            <a:custGeom>
              <a:avLst/>
              <a:gdLst>
                <a:gd name="G0" fmla="+- 4351 0 0"/>
                <a:gd name="G1" fmla="+- 21600 0 0"/>
                <a:gd name="G2" fmla="+- 21600 0 0"/>
                <a:gd name="T0" fmla="*/ 0 w 25951"/>
                <a:gd name="T1" fmla="*/ 443 h 32456"/>
                <a:gd name="T2" fmla="*/ 23025 w 25951"/>
                <a:gd name="T3" fmla="*/ 32456 h 32456"/>
                <a:gd name="T4" fmla="*/ 4351 w 25951"/>
                <a:gd name="T5" fmla="*/ 21600 h 3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51" h="32456" fill="none" extrusionOk="0">
                  <a:moveTo>
                    <a:pt x="-1" y="442"/>
                  </a:moveTo>
                  <a:cubicBezTo>
                    <a:pt x="1431" y="148"/>
                    <a:pt x="2889" y="0"/>
                    <a:pt x="4351" y="0"/>
                  </a:cubicBezTo>
                  <a:cubicBezTo>
                    <a:pt x="16280" y="0"/>
                    <a:pt x="25951" y="9670"/>
                    <a:pt x="25951" y="21600"/>
                  </a:cubicBezTo>
                  <a:cubicBezTo>
                    <a:pt x="25951" y="25413"/>
                    <a:pt x="24941" y="29159"/>
                    <a:pt x="23024" y="32455"/>
                  </a:cubicBezTo>
                </a:path>
                <a:path w="25951" h="32456" stroke="0" extrusionOk="0">
                  <a:moveTo>
                    <a:pt x="-1" y="442"/>
                  </a:moveTo>
                  <a:cubicBezTo>
                    <a:pt x="1431" y="148"/>
                    <a:pt x="2889" y="0"/>
                    <a:pt x="4351" y="0"/>
                  </a:cubicBezTo>
                  <a:cubicBezTo>
                    <a:pt x="16280" y="0"/>
                    <a:pt x="25951" y="9670"/>
                    <a:pt x="25951" y="21600"/>
                  </a:cubicBezTo>
                  <a:cubicBezTo>
                    <a:pt x="25951" y="25413"/>
                    <a:pt x="24941" y="29159"/>
                    <a:pt x="23024" y="32455"/>
                  </a:cubicBezTo>
                  <a:lnTo>
                    <a:pt x="4351" y="2160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5" name="Arc 115"/>
            <p:cNvSpPr>
              <a:spLocks/>
            </p:cNvSpPr>
            <p:nvPr/>
          </p:nvSpPr>
          <p:spPr bwMode="auto">
            <a:xfrm>
              <a:off x="2958" y="2027"/>
              <a:ext cx="427" cy="329"/>
            </a:xfrm>
            <a:custGeom>
              <a:avLst/>
              <a:gdLst>
                <a:gd name="G0" fmla="+- 0 0 0"/>
                <a:gd name="G1" fmla="+- 16832 0 0"/>
                <a:gd name="G2" fmla="+- 21600 0 0"/>
                <a:gd name="T0" fmla="*/ 13537 w 21600"/>
                <a:gd name="T1" fmla="*/ 0 h 29488"/>
                <a:gd name="T2" fmla="*/ 17504 w 21600"/>
                <a:gd name="T3" fmla="*/ 29488 h 29488"/>
                <a:gd name="T4" fmla="*/ 0 w 21600"/>
                <a:gd name="T5" fmla="*/ 16832 h 29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488" fill="none" extrusionOk="0">
                  <a:moveTo>
                    <a:pt x="13536" y="0"/>
                  </a:moveTo>
                  <a:cubicBezTo>
                    <a:pt x="18634" y="4100"/>
                    <a:pt x="21600" y="10289"/>
                    <a:pt x="21600" y="16832"/>
                  </a:cubicBezTo>
                  <a:cubicBezTo>
                    <a:pt x="21600" y="21376"/>
                    <a:pt x="20166" y="25805"/>
                    <a:pt x="17503" y="29487"/>
                  </a:cubicBezTo>
                </a:path>
                <a:path w="21600" h="29488" stroke="0" extrusionOk="0">
                  <a:moveTo>
                    <a:pt x="13536" y="0"/>
                  </a:moveTo>
                  <a:cubicBezTo>
                    <a:pt x="18634" y="4100"/>
                    <a:pt x="21600" y="10289"/>
                    <a:pt x="21600" y="16832"/>
                  </a:cubicBezTo>
                  <a:cubicBezTo>
                    <a:pt x="21600" y="21376"/>
                    <a:pt x="20166" y="25805"/>
                    <a:pt x="17503" y="29487"/>
                  </a:cubicBezTo>
                  <a:lnTo>
                    <a:pt x="0" y="1683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6" name="Arc 116"/>
            <p:cNvSpPr>
              <a:spLocks/>
            </p:cNvSpPr>
            <p:nvPr/>
          </p:nvSpPr>
          <p:spPr bwMode="auto">
            <a:xfrm>
              <a:off x="2958" y="2030"/>
              <a:ext cx="422" cy="324"/>
            </a:xfrm>
            <a:custGeom>
              <a:avLst/>
              <a:gdLst>
                <a:gd name="G0" fmla="+- 0 0 0"/>
                <a:gd name="G1" fmla="+- 16892 0 0"/>
                <a:gd name="G2" fmla="+- 21600 0 0"/>
                <a:gd name="T0" fmla="*/ 13461 w 21600"/>
                <a:gd name="T1" fmla="*/ 0 h 29624"/>
                <a:gd name="T2" fmla="*/ 17448 w 21600"/>
                <a:gd name="T3" fmla="*/ 29624 h 29624"/>
                <a:gd name="T4" fmla="*/ 0 w 21600"/>
                <a:gd name="T5" fmla="*/ 16892 h 29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624" fill="none" extrusionOk="0">
                  <a:moveTo>
                    <a:pt x="13461" y="-1"/>
                  </a:moveTo>
                  <a:cubicBezTo>
                    <a:pt x="18604" y="4097"/>
                    <a:pt x="21600" y="10315"/>
                    <a:pt x="21600" y="16892"/>
                  </a:cubicBezTo>
                  <a:cubicBezTo>
                    <a:pt x="21600" y="21468"/>
                    <a:pt x="20146" y="25927"/>
                    <a:pt x="17448" y="29624"/>
                  </a:cubicBezTo>
                </a:path>
                <a:path w="21600" h="29624" stroke="0" extrusionOk="0">
                  <a:moveTo>
                    <a:pt x="13461" y="-1"/>
                  </a:moveTo>
                  <a:cubicBezTo>
                    <a:pt x="18604" y="4097"/>
                    <a:pt x="21600" y="10315"/>
                    <a:pt x="21600" y="16892"/>
                  </a:cubicBezTo>
                  <a:cubicBezTo>
                    <a:pt x="21600" y="21468"/>
                    <a:pt x="20146" y="25927"/>
                    <a:pt x="17448" y="29624"/>
                  </a:cubicBezTo>
                  <a:lnTo>
                    <a:pt x="0" y="16892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7" name="Arc 117"/>
            <p:cNvSpPr>
              <a:spLocks/>
            </p:cNvSpPr>
            <p:nvPr/>
          </p:nvSpPr>
          <p:spPr bwMode="auto">
            <a:xfrm>
              <a:off x="2819" y="2351"/>
              <a:ext cx="498" cy="472"/>
            </a:xfrm>
            <a:custGeom>
              <a:avLst/>
              <a:gdLst>
                <a:gd name="G0" fmla="+- 6996 0 0"/>
                <a:gd name="G1" fmla="+- 6176 0 0"/>
                <a:gd name="G2" fmla="+- 21600 0 0"/>
                <a:gd name="T0" fmla="*/ 27694 w 28596"/>
                <a:gd name="T1" fmla="*/ 0 h 27776"/>
                <a:gd name="T2" fmla="*/ 0 w 28596"/>
                <a:gd name="T3" fmla="*/ 26612 h 27776"/>
                <a:gd name="T4" fmla="*/ 6996 w 28596"/>
                <a:gd name="T5" fmla="*/ 6176 h 27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96" h="27776" fill="none" extrusionOk="0">
                  <a:moveTo>
                    <a:pt x="27694" y="-1"/>
                  </a:moveTo>
                  <a:cubicBezTo>
                    <a:pt x="28292" y="2004"/>
                    <a:pt x="28596" y="4084"/>
                    <a:pt x="28596" y="6176"/>
                  </a:cubicBezTo>
                  <a:cubicBezTo>
                    <a:pt x="28596" y="18105"/>
                    <a:pt x="18925" y="27776"/>
                    <a:pt x="6996" y="27776"/>
                  </a:cubicBezTo>
                  <a:cubicBezTo>
                    <a:pt x="4615" y="27776"/>
                    <a:pt x="2251" y="27382"/>
                    <a:pt x="0" y="26611"/>
                  </a:cubicBezTo>
                </a:path>
                <a:path w="28596" h="27776" stroke="0" extrusionOk="0">
                  <a:moveTo>
                    <a:pt x="27694" y="-1"/>
                  </a:moveTo>
                  <a:cubicBezTo>
                    <a:pt x="28292" y="2004"/>
                    <a:pt x="28596" y="4084"/>
                    <a:pt x="28596" y="6176"/>
                  </a:cubicBezTo>
                  <a:cubicBezTo>
                    <a:pt x="28596" y="18105"/>
                    <a:pt x="18925" y="27776"/>
                    <a:pt x="6996" y="27776"/>
                  </a:cubicBezTo>
                  <a:cubicBezTo>
                    <a:pt x="4615" y="27776"/>
                    <a:pt x="2251" y="27382"/>
                    <a:pt x="0" y="26611"/>
                  </a:cubicBezTo>
                  <a:lnTo>
                    <a:pt x="6996" y="617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8" name="Arc 118"/>
            <p:cNvSpPr>
              <a:spLocks/>
            </p:cNvSpPr>
            <p:nvPr/>
          </p:nvSpPr>
          <p:spPr bwMode="auto">
            <a:xfrm>
              <a:off x="2821" y="2352"/>
              <a:ext cx="492" cy="466"/>
            </a:xfrm>
            <a:custGeom>
              <a:avLst/>
              <a:gdLst>
                <a:gd name="G0" fmla="+- 6994 0 0"/>
                <a:gd name="G1" fmla="+- 6178 0 0"/>
                <a:gd name="G2" fmla="+- 21600 0 0"/>
                <a:gd name="T0" fmla="*/ 27692 w 28594"/>
                <a:gd name="T1" fmla="*/ 0 h 27778"/>
                <a:gd name="T2" fmla="*/ 0 w 28594"/>
                <a:gd name="T3" fmla="*/ 26614 h 27778"/>
                <a:gd name="T4" fmla="*/ 6994 w 28594"/>
                <a:gd name="T5" fmla="*/ 6178 h 27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94" h="27778" fill="none" extrusionOk="0">
                  <a:moveTo>
                    <a:pt x="27691" y="0"/>
                  </a:moveTo>
                  <a:cubicBezTo>
                    <a:pt x="28290" y="2004"/>
                    <a:pt x="28594" y="4085"/>
                    <a:pt x="28594" y="6178"/>
                  </a:cubicBezTo>
                  <a:cubicBezTo>
                    <a:pt x="28594" y="18107"/>
                    <a:pt x="18923" y="27778"/>
                    <a:pt x="6994" y="27778"/>
                  </a:cubicBezTo>
                  <a:cubicBezTo>
                    <a:pt x="4614" y="27778"/>
                    <a:pt x="2251" y="27384"/>
                    <a:pt x="-1" y="26614"/>
                  </a:cubicBezTo>
                </a:path>
                <a:path w="28594" h="27778" stroke="0" extrusionOk="0">
                  <a:moveTo>
                    <a:pt x="27691" y="0"/>
                  </a:moveTo>
                  <a:cubicBezTo>
                    <a:pt x="28290" y="2004"/>
                    <a:pt x="28594" y="4085"/>
                    <a:pt x="28594" y="6178"/>
                  </a:cubicBezTo>
                  <a:cubicBezTo>
                    <a:pt x="28594" y="18107"/>
                    <a:pt x="18923" y="27778"/>
                    <a:pt x="6994" y="27778"/>
                  </a:cubicBezTo>
                  <a:cubicBezTo>
                    <a:pt x="4614" y="27778"/>
                    <a:pt x="2251" y="27384"/>
                    <a:pt x="-1" y="26614"/>
                  </a:cubicBezTo>
                  <a:lnTo>
                    <a:pt x="6994" y="6178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799" name="Arc 119"/>
            <p:cNvSpPr>
              <a:spLocks/>
            </p:cNvSpPr>
            <p:nvPr/>
          </p:nvSpPr>
          <p:spPr bwMode="auto">
            <a:xfrm>
              <a:off x="1091" y="2025"/>
              <a:ext cx="272" cy="450"/>
            </a:xfrm>
            <a:custGeom>
              <a:avLst/>
              <a:gdLst>
                <a:gd name="G0" fmla="+- 21600 0 0"/>
                <a:gd name="G1" fmla="+- 21558 0 0"/>
                <a:gd name="G2" fmla="+- 21600 0 0"/>
                <a:gd name="T0" fmla="*/ 12806 w 21600"/>
                <a:gd name="T1" fmla="*/ 41287 h 41287"/>
                <a:gd name="T2" fmla="*/ 20253 w 21600"/>
                <a:gd name="T3" fmla="*/ 0 h 41287"/>
                <a:gd name="T4" fmla="*/ 21600 w 21600"/>
                <a:gd name="T5" fmla="*/ 21558 h 4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1287" fill="none" extrusionOk="0">
                  <a:moveTo>
                    <a:pt x="12806" y="41286"/>
                  </a:moveTo>
                  <a:cubicBezTo>
                    <a:pt x="5017" y="37815"/>
                    <a:pt x="0" y="30085"/>
                    <a:pt x="0" y="21558"/>
                  </a:cubicBezTo>
                  <a:cubicBezTo>
                    <a:pt x="0" y="10151"/>
                    <a:pt x="8868" y="711"/>
                    <a:pt x="20253" y="0"/>
                  </a:cubicBezTo>
                </a:path>
                <a:path w="21600" h="41287" stroke="0" extrusionOk="0">
                  <a:moveTo>
                    <a:pt x="12806" y="41286"/>
                  </a:moveTo>
                  <a:cubicBezTo>
                    <a:pt x="5017" y="37815"/>
                    <a:pt x="0" y="30085"/>
                    <a:pt x="0" y="21558"/>
                  </a:cubicBezTo>
                  <a:cubicBezTo>
                    <a:pt x="0" y="10151"/>
                    <a:pt x="8868" y="711"/>
                    <a:pt x="20253" y="0"/>
                  </a:cubicBezTo>
                  <a:lnTo>
                    <a:pt x="21600" y="2155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800" name="Arc 120"/>
            <p:cNvSpPr>
              <a:spLocks/>
            </p:cNvSpPr>
            <p:nvPr/>
          </p:nvSpPr>
          <p:spPr bwMode="auto">
            <a:xfrm>
              <a:off x="1096" y="2030"/>
              <a:ext cx="267" cy="441"/>
            </a:xfrm>
            <a:custGeom>
              <a:avLst/>
              <a:gdLst>
                <a:gd name="G0" fmla="+- 21600 0 0"/>
                <a:gd name="G1" fmla="+- 21558 0 0"/>
                <a:gd name="G2" fmla="+- 21600 0 0"/>
                <a:gd name="T0" fmla="*/ 12827 w 21600"/>
                <a:gd name="T1" fmla="*/ 41296 h 41296"/>
                <a:gd name="T2" fmla="*/ 20257 w 21600"/>
                <a:gd name="T3" fmla="*/ 0 h 41296"/>
                <a:gd name="T4" fmla="*/ 21600 w 21600"/>
                <a:gd name="T5" fmla="*/ 21558 h 4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1296" fill="none" extrusionOk="0">
                  <a:moveTo>
                    <a:pt x="12826" y="41296"/>
                  </a:moveTo>
                  <a:cubicBezTo>
                    <a:pt x="5026" y="37829"/>
                    <a:pt x="0" y="30093"/>
                    <a:pt x="0" y="21558"/>
                  </a:cubicBezTo>
                  <a:cubicBezTo>
                    <a:pt x="0" y="10150"/>
                    <a:pt x="8871" y="709"/>
                    <a:pt x="20256" y="-1"/>
                  </a:cubicBezTo>
                </a:path>
                <a:path w="21600" h="41296" stroke="0" extrusionOk="0">
                  <a:moveTo>
                    <a:pt x="12826" y="41296"/>
                  </a:moveTo>
                  <a:cubicBezTo>
                    <a:pt x="5026" y="37829"/>
                    <a:pt x="0" y="30093"/>
                    <a:pt x="0" y="21558"/>
                  </a:cubicBezTo>
                  <a:cubicBezTo>
                    <a:pt x="0" y="10150"/>
                    <a:pt x="8871" y="709"/>
                    <a:pt x="20256" y="-1"/>
                  </a:cubicBezTo>
                  <a:lnTo>
                    <a:pt x="21600" y="21558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801" name="Arc 121"/>
            <p:cNvSpPr>
              <a:spLocks/>
            </p:cNvSpPr>
            <p:nvPr/>
          </p:nvSpPr>
          <p:spPr bwMode="auto">
            <a:xfrm>
              <a:off x="1812" y="2637"/>
              <a:ext cx="1021" cy="274"/>
            </a:xfrm>
            <a:custGeom>
              <a:avLst/>
              <a:gdLst>
                <a:gd name="G0" fmla="+- 21153 0 0"/>
                <a:gd name="G1" fmla="+- 0 0 0"/>
                <a:gd name="G2" fmla="+- 21600 0 0"/>
                <a:gd name="T0" fmla="*/ 38866 w 38866"/>
                <a:gd name="T1" fmla="*/ 12362 h 21600"/>
                <a:gd name="T2" fmla="*/ 0 w 38866"/>
                <a:gd name="T3" fmla="*/ 4373 h 21600"/>
                <a:gd name="T4" fmla="*/ 21153 w 38866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66" h="21600" fill="none" extrusionOk="0">
                  <a:moveTo>
                    <a:pt x="38865" y="12361"/>
                  </a:moveTo>
                  <a:cubicBezTo>
                    <a:pt x="34825" y="18150"/>
                    <a:pt x="28212" y="21600"/>
                    <a:pt x="21153" y="21600"/>
                  </a:cubicBezTo>
                  <a:cubicBezTo>
                    <a:pt x="10909" y="21600"/>
                    <a:pt x="2074" y="14404"/>
                    <a:pt x="0" y="4372"/>
                  </a:cubicBezTo>
                </a:path>
                <a:path w="38866" h="21600" stroke="0" extrusionOk="0">
                  <a:moveTo>
                    <a:pt x="38865" y="12361"/>
                  </a:moveTo>
                  <a:cubicBezTo>
                    <a:pt x="34825" y="18150"/>
                    <a:pt x="28212" y="21600"/>
                    <a:pt x="21153" y="21600"/>
                  </a:cubicBezTo>
                  <a:cubicBezTo>
                    <a:pt x="10909" y="21600"/>
                    <a:pt x="2074" y="14404"/>
                    <a:pt x="0" y="4372"/>
                  </a:cubicBezTo>
                  <a:lnTo>
                    <a:pt x="21153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050"/>
            </a:p>
          </p:txBody>
        </p:sp>
        <p:sp>
          <p:nvSpPr>
            <p:cNvPr id="199802" name="Arc 122"/>
            <p:cNvSpPr>
              <a:spLocks/>
            </p:cNvSpPr>
            <p:nvPr/>
          </p:nvSpPr>
          <p:spPr bwMode="auto">
            <a:xfrm>
              <a:off x="1817" y="2637"/>
              <a:ext cx="1010" cy="269"/>
            </a:xfrm>
            <a:custGeom>
              <a:avLst/>
              <a:gdLst>
                <a:gd name="G0" fmla="+- 21144 0 0"/>
                <a:gd name="G1" fmla="+- 0 0 0"/>
                <a:gd name="G2" fmla="+- 21600 0 0"/>
                <a:gd name="T0" fmla="*/ 38801 w 38801"/>
                <a:gd name="T1" fmla="*/ 12442 h 21600"/>
                <a:gd name="T2" fmla="*/ 0 w 38801"/>
                <a:gd name="T3" fmla="*/ 4413 h 21600"/>
                <a:gd name="T4" fmla="*/ 21144 w 38801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01" h="21600" fill="none" extrusionOk="0">
                  <a:moveTo>
                    <a:pt x="38800" y="12441"/>
                  </a:moveTo>
                  <a:cubicBezTo>
                    <a:pt x="34754" y="18184"/>
                    <a:pt x="28168" y="21600"/>
                    <a:pt x="21144" y="21600"/>
                  </a:cubicBezTo>
                  <a:cubicBezTo>
                    <a:pt x="10915" y="21600"/>
                    <a:pt x="2089" y="14425"/>
                    <a:pt x="-1" y="4413"/>
                  </a:cubicBezTo>
                </a:path>
                <a:path w="38801" h="21600" stroke="0" extrusionOk="0">
                  <a:moveTo>
                    <a:pt x="38800" y="12441"/>
                  </a:moveTo>
                  <a:cubicBezTo>
                    <a:pt x="34754" y="18184"/>
                    <a:pt x="28168" y="21600"/>
                    <a:pt x="21144" y="21600"/>
                  </a:cubicBezTo>
                  <a:cubicBezTo>
                    <a:pt x="10915" y="21600"/>
                    <a:pt x="2089" y="14425"/>
                    <a:pt x="-1" y="4413"/>
                  </a:cubicBezTo>
                  <a:lnTo>
                    <a:pt x="21144" y="0"/>
                  </a:lnTo>
                  <a:close/>
                </a:path>
              </a:pathLst>
            </a:custGeom>
            <a:solidFill>
              <a:srgbClr val="EAEAEA"/>
            </a:solidFill>
            <a:ln w="17463">
              <a:solidFill>
                <a:srgbClr val="6C8F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50"/>
            </a:p>
          </p:txBody>
        </p:sp>
      </p:grpSp>
      <p:pic>
        <p:nvPicPr>
          <p:cNvPr id="199803" name="Picture 1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635" y="2626519"/>
            <a:ext cx="53935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804" name="Picture 1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169" y="2626519"/>
            <a:ext cx="539354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805" name="Picture 12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10" y="2646760"/>
            <a:ext cx="445294" cy="28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806" name="Picture 1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794" y="2646760"/>
            <a:ext cx="445294" cy="28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9807" name="AutoShape 127"/>
          <p:cNvCxnSpPr>
            <a:cxnSpLocks noChangeShapeType="1"/>
            <a:stCxn id="199805" idx="3"/>
            <a:endCxn id="199803" idx="1"/>
          </p:cNvCxnSpPr>
          <p:nvPr/>
        </p:nvCxnSpPr>
        <p:spPr bwMode="auto">
          <a:xfrm>
            <a:off x="2425304" y="2788444"/>
            <a:ext cx="364331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808" name="AutoShape 128"/>
          <p:cNvCxnSpPr>
            <a:cxnSpLocks noChangeShapeType="1"/>
            <a:stCxn id="199804" idx="3"/>
            <a:endCxn id="199806" idx="1"/>
          </p:cNvCxnSpPr>
          <p:nvPr/>
        </p:nvCxnSpPr>
        <p:spPr bwMode="auto">
          <a:xfrm>
            <a:off x="6461522" y="2788444"/>
            <a:ext cx="270272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809" name="Text Box 129"/>
          <p:cNvSpPr txBox="1">
            <a:spLocks noChangeArrowheads="1"/>
          </p:cNvSpPr>
          <p:nvPr/>
        </p:nvSpPr>
        <p:spPr bwMode="auto">
          <a:xfrm>
            <a:off x="1013554" y="2424776"/>
            <a:ext cx="883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IPv6</a:t>
            </a:r>
          </a:p>
          <a:p>
            <a:pPr algn="r"/>
            <a:r>
              <a:rPr lang="en-GB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customer</a:t>
            </a:r>
          </a:p>
        </p:txBody>
      </p:sp>
      <p:sp>
        <p:nvSpPr>
          <p:cNvPr id="199810" name="Text Box 130"/>
          <p:cNvSpPr txBox="1">
            <a:spLocks noChangeArrowheads="1"/>
          </p:cNvSpPr>
          <p:nvPr/>
        </p:nvSpPr>
        <p:spPr bwMode="auto">
          <a:xfrm>
            <a:off x="7225413" y="2555607"/>
            <a:ext cx="1204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IPv6</a:t>
            </a:r>
          </a:p>
          <a:p>
            <a:r>
              <a:rPr lang="en-GB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customer</a:t>
            </a:r>
          </a:p>
        </p:txBody>
      </p:sp>
      <p:sp>
        <p:nvSpPr>
          <p:cNvPr id="199811" name="AutoShape 131"/>
          <p:cNvSpPr>
            <a:spLocks noChangeArrowheads="1"/>
          </p:cNvSpPr>
          <p:nvPr/>
        </p:nvSpPr>
        <p:spPr bwMode="auto">
          <a:xfrm>
            <a:off x="2250282" y="3436144"/>
            <a:ext cx="756047" cy="1241822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EBGP</a:t>
            </a:r>
          </a:p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between</a:t>
            </a:r>
          </a:p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IPv6</a:t>
            </a:r>
          </a:p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endpoints</a:t>
            </a:r>
          </a:p>
        </p:txBody>
      </p:sp>
      <p:sp>
        <p:nvSpPr>
          <p:cNvPr id="199812" name="AutoShape 132"/>
          <p:cNvSpPr>
            <a:spLocks noChangeArrowheads="1"/>
          </p:cNvSpPr>
          <p:nvPr/>
        </p:nvSpPr>
        <p:spPr bwMode="auto">
          <a:xfrm>
            <a:off x="6246019" y="3436144"/>
            <a:ext cx="756047" cy="1241822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EBGP</a:t>
            </a:r>
          </a:p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betwen</a:t>
            </a:r>
          </a:p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IPv6</a:t>
            </a:r>
          </a:p>
          <a:p>
            <a:pPr algn="ctr"/>
            <a:r>
              <a:rPr lang="en-GB" altLang="en-US" sz="900" b="1">
                <a:solidFill>
                  <a:schemeClr val="bg1"/>
                </a:solidFill>
              </a:rPr>
              <a:t>endpoints</a:t>
            </a:r>
          </a:p>
        </p:txBody>
      </p:sp>
      <p:sp>
        <p:nvSpPr>
          <p:cNvPr id="199813" name="AutoShape 133"/>
          <p:cNvSpPr>
            <a:spLocks noChangeArrowheads="1"/>
          </p:cNvSpPr>
          <p:nvPr/>
        </p:nvSpPr>
        <p:spPr bwMode="auto">
          <a:xfrm>
            <a:off x="2250282" y="1329928"/>
            <a:ext cx="756047" cy="594122"/>
          </a:xfrm>
          <a:prstGeom prst="leftRightArrow">
            <a:avLst>
              <a:gd name="adj1" fmla="val 50000"/>
              <a:gd name="adj2" fmla="val 25451"/>
            </a:avLst>
          </a:prstGeom>
          <a:solidFill>
            <a:srgbClr val="C8FF2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/>
              <a:t>IPv6</a:t>
            </a:r>
          </a:p>
        </p:txBody>
      </p:sp>
      <p:sp>
        <p:nvSpPr>
          <p:cNvPr id="199814" name="AutoShape 134"/>
          <p:cNvSpPr>
            <a:spLocks noChangeArrowheads="1"/>
          </p:cNvSpPr>
          <p:nvPr/>
        </p:nvSpPr>
        <p:spPr bwMode="auto">
          <a:xfrm>
            <a:off x="6246019" y="1329928"/>
            <a:ext cx="756047" cy="594122"/>
          </a:xfrm>
          <a:prstGeom prst="leftRightArrow">
            <a:avLst>
              <a:gd name="adj1" fmla="val 50000"/>
              <a:gd name="adj2" fmla="val 25451"/>
            </a:avLst>
          </a:prstGeom>
          <a:solidFill>
            <a:srgbClr val="C8FF2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/>
              <a:t>IPv6</a:t>
            </a:r>
          </a:p>
        </p:txBody>
      </p:sp>
      <p:sp>
        <p:nvSpPr>
          <p:cNvPr id="199815" name="Text Box 135"/>
          <p:cNvSpPr txBox="1">
            <a:spLocks noChangeArrowheads="1"/>
          </p:cNvSpPr>
          <p:nvPr/>
        </p:nvSpPr>
        <p:spPr bwMode="auto">
          <a:xfrm rot="-5400000">
            <a:off x="1410090" y="1695428"/>
            <a:ext cx="141487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350"/>
              <a:t>Forwarding plane</a:t>
            </a:r>
          </a:p>
        </p:txBody>
      </p:sp>
      <p:sp>
        <p:nvSpPr>
          <p:cNvPr id="199816" name="Text Box 136"/>
          <p:cNvSpPr txBox="1">
            <a:spLocks noChangeArrowheads="1"/>
          </p:cNvSpPr>
          <p:nvPr/>
        </p:nvSpPr>
        <p:spPr bwMode="auto">
          <a:xfrm rot="-5400000">
            <a:off x="1548910" y="3594475"/>
            <a:ext cx="113723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1350"/>
              <a:t>Control plane</a:t>
            </a:r>
          </a:p>
        </p:txBody>
      </p:sp>
      <p:sp>
        <p:nvSpPr>
          <p:cNvPr id="199817" name="AutoShape 137"/>
          <p:cNvSpPr>
            <a:spLocks noChangeArrowheads="1"/>
          </p:cNvSpPr>
          <p:nvPr/>
        </p:nvSpPr>
        <p:spPr bwMode="auto">
          <a:xfrm>
            <a:off x="3275410" y="1653778"/>
            <a:ext cx="2755106" cy="432197"/>
          </a:xfrm>
          <a:prstGeom prst="leftRightArrow">
            <a:avLst>
              <a:gd name="adj1" fmla="val 50065"/>
              <a:gd name="adj2" fmla="val 28804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/>
              <a:t>IPv4</a:t>
            </a:r>
          </a:p>
        </p:txBody>
      </p:sp>
      <p:cxnSp>
        <p:nvCxnSpPr>
          <p:cNvPr id="199818" name="AutoShape 138"/>
          <p:cNvCxnSpPr>
            <a:cxnSpLocks noChangeShapeType="1"/>
            <a:stCxn id="199820" idx="3"/>
            <a:endCxn id="199817" idx="3"/>
          </p:cNvCxnSpPr>
          <p:nvPr/>
        </p:nvCxnSpPr>
        <p:spPr bwMode="auto">
          <a:xfrm rot="10800000" flipH="1" flipV="1">
            <a:off x="3006329" y="1384697"/>
            <a:ext cx="269081" cy="485775"/>
          </a:xfrm>
          <a:prstGeom prst="bentConnector3">
            <a:avLst>
              <a:gd name="adj1" fmla="val 42477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819" name="AutoShape 139"/>
          <p:cNvCxnSpPr>
            <a:cxnSpLocks noChangeShapeType="1"/>
            <a:stCxn id="199820" idx="7"/>
            <a:endCxn id="199817" idx="7"/>
          </p:cNvCxnSpPr>
          <p:nvPr/>
        </p:nvCxnSpPr>
        <p:spPr bwMode="auto">
          <a:xfrm flipH="1">
            <a:off x="6030516" y="1384697"/>
            <a:ext cx="215503" cy="485775"/>
          </a:xfrm>
          <a:prstGeom prst="bentConnector3">
            <a:avLst>
              <a:gd name="adj1" fmla="val 5082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820" name="AutoShape 140"/>
          <p:cNvSpPr>
            <a:spLocks noChangeArrowheads="1"/>
          </p:cNvSpPr>
          <p:nvPr/>
        </p:nvSpPr>
        <p:spPr bwMode="auto">
          <a:xfrm>
            <a:off x="3006329" y="1168003"/>
            <a:ext cx="3239690" cy="432197"/>
          </a:xfrm>
          <a:prstGeom prst="leftRightArrow">
            <a:avLst>
              <a:gd name="adj1" fmla="val 50065"/>
              <a:gd name="adj2" fmla="val 33870"/>
            </a:avLst>
          </a:prstGeom>
          <a:solidFill>
            <a:srgbClr val="FFC1C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/>
              <a:t>MPLS</a:t>
            </a:r>
          </a:p>
        </p:txBody>
      </p:sp>
      <p:sp>
        <p:nvSpPr>
          <p:cNvPr id="199821" name="AutoShape 141"/>
          <p:cNvSpPr>
            <a:spLocks noChangeArrowheads="1"/>
          </p:cNvSpPr>
          <p:nvPr/>
        </p:nvSpPr>
        <p:spPr bwMode="auto">
          <a:xfrm>
            <a:off x="3006329" y="4407694"/>
            <a:ext cx="3239690" cy="432197"/>
          </a:xfrm>
          <a:prstGeom prst="leftRightArrow">
            <a:avLst>
              <a:gd name="adj1" fmla="val 50065"/>
              <a:gd name="adj2" fmla="val 338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>
                <a:solidFill>
                  <a:schemeClr val="bg1"/>
                </a:solidFill>
              </a:rPr>
              <a:t>MP-iBGP - between IPv4 endpoints</a:t>
            </a:r>
          </a:p>
        </p:txBody>
      </p:sp>
      <p:sp>
        <p:nvSpPr>
          <p:cNvPr id="199822" name="AutoShape 142"/>
          <p:cNvSpPr>
            <a:spLocks noChangeArrowheads="1"/>
          </p:cNvSpPr>
          <p:nvPr/>
        </p:nvSpPr>
        <p:spPr bwMode="auto">
          <a:xfrm>
            <a:off x="3006329" y="3921919"/>
            <a:ext cx="3239690" cy="432197"/>
          </a:xfrm>
          <a:prstGeom prst="leftRightArrow">
            <a:avLst>
              <a:gd name="adj1" fmla="val 50065"/>
              <a:gd name="adj2" fmla="val 338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>
                <a:solidFill>
                  <a:schemeClr val="bg1"/>
                </a:solidFill>
              </a:rPr>
              <a:t>LDP (or RSVP) - between IPv4 endpoints</a:t>
            </a:r>
          </a:p>
        </p:txBody>
      </p:sp>
      <p:sp>
        <p:nvSpPr>
          <p:cNvPr id="199823" name="AutoShape 143"/>
          <p:cNvSpPr>
            <a:spLocks noChangeArrowheads="1"/>
          </p:cNvSpPr>
          <p:nvPr/>
        </p:nvSpPr>
        <p:spPr bwMode="auto">
          <a:xfrm>
            <a:off x="3006329" y="3436144"/>
            <a:ext cx="3239690" cy="432197"/>
          </a:xfrm>
          <a:prstGeom prst="leftRightArrow">
            <a:avLst>
              <a:gd name="adj1" fmla="val 50065"/>
              <a:gd name="adj2" fmla="val 3387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050" b="1">
                <a:solidFill>
                  <a:schemeClr val="bg1"/>
                </a:solidFill>
              </a:rPr>
              <a:t>IGPv4 (OSPF, IS-IS etc.)</a:t>
            </a:r>
          </a:p>
        </p:txBody>
      </p:sp>
    </p:spTree>
    <p:extLst>
      <p:ext uri="{BB962C8B-B14F-4D97-AF65-F5344CB8AC3E}">
        <p14:creationId xmlns:p14="http://schemas.microsoft.com/office/powerpoint/2010/main" val="211030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9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9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19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99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9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99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/>
                                        <p:tgtEl>
                                          <p:spTgt spid="19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19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500"/>
                                        <p:tgtEl>
                                          <p:spTgt spid="19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199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1000"/>
                                        <p:tgtEl>
                                          <p:spTgt spid="199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1000"/>
                                        <p:tgtEl>
                                          <p:spTgt spid="199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9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2" grpId="0" animBg="1"/>
      <p:bldP spid="199811" grpId="0" animBg="1"/>
      <p:bldP spid="199812" grpId="0" animBg="1"/>
      <p:bldP spid="199813" grpId="0" animBg="1"/>
      <p:bldP spid="199814" grpId="0" animBg="1"/>
      <p:bldP spid="199815" grpId="0"/>
      <p:bldP spid="199816" grpId="0"/>
      <p:bldP spid="199817" grpId="0" animBg="1"/>
      <p:bldP spid="199820" grpId="0" animBg="1"/>
      <p:bldP spid="199821" grpId="0" animBg="1"/>
      <p:bldP spid="199822" grpId="0" animBg="1"/>
      <p:bldP spid="1998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4025" y="198120"/>
            <a:ext cx="8223250" cy="59598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But what if we pull the IPv4 plug ???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0511-1011-1512-1041_Pulling_the_Plug_on_the_Television_clipart_image.jpg (350×342)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854" y="1024346"/>
            <a:ext cx="4381591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2194" y="2873829"/>
            <a:ext cx="619566" cy="323087"/>
          </a:xfrm>
          <a:prstGeom prst="rect">
            <a:avLst/>
          </a:prstGeom>
          <a:ln>
            <a:noFill/>
          </a:ln>
        </p:spPr>
        <p:txBody>
          <a:bodyPr wrap="none" lIns="45643" tIns="22821" rIns="45643" bIns="22821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IPv4</a:t>
            </a:r>
          </a:p>
        </p:txBody>
      </p:sp>
    </p:spTree>
    <p:extLst>
      <p:ext uri="{BB962C8B-B14F-4D97-AF65-F5344CB8AC3E}">
        <p14:creationId xmlns:p14="http://schemas.microsoft.com/office/powerpoint/2010/main" val="269484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Pull the IPv4 Plug?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Running an IPv6-only core – why not?</a:t>
            </a:r>
          </a:p>
          <a:p>
            <a:r>
              <a:rPr lang="en-US" dirty="0" smtClean="0"/>
              <a:t>IPv4 can move to the edges (4PE </a:t>
            </a:r>
            <a:r>
              <a:rPr lang="en-US" dirty="0"/>
              <a:t>instead of 6PE).</a:t>
            </a:r>
          </a:p>
          <a:p>
            <a:r>
              <a:rPr lang="en-US" dirty="0" smtClean="0"/>
              <a:t>Trials </a:t>
            </a:r>
            <a:r>
              <a:rPr lang="en-US" dirty="0"/>
              <a:t>done in the past – e.g. Peter </a:t>
            </a:r>
            <a:r>
              <a:rPr lang="en-US" dirty="0" err="1"/>
              <a:t>Lothberg’s</a:t>
            </a:r>
            <a:r>
              <a:rPr lang="en-US" dirty="0"/>
              <a:t> </a:t>
            </a:r>
            <a:r>
              <a:rPr lang="en-US" dirty="0" err="1"/>
              <a:t>TeraStream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hlinkClick r:id="rId2"/>
              </a:rPr>
              <a:t>https://ripe67.ripe.net/presentations/131-ripe2-2.pdf</a:t>
            </a:r>
            <a:r>
              <a:rPr lang="en-US" dirty="0"/>
              <a:t> </a:t>
            </a:r>
          </a:p>
          <a:p>
            <a:r>
              <a:rPr lang="en-US" dirty="0" smtClean="0"/>
              <a:t>Operationally simple:</a:t>
            </a:r>
          </a:p>
          <a:p>
            <a:pPr lvl="1"/>
            <a:r>
              <a:rPr lang="en-US" sz="1600" dirty="0" smtClean="0"/>
              <a:t>Maintain only one set of ACLs.</a:t>
            </a:r>
          </a:p>
          <a:p>
            <a:pPr lvl="1"/>
            <a:r>
              <a:rPr lang="en-US" sz="1600" dirty="0" smtClean="0"/>
              <a:t>Manage it only via IPv6</a:t>
            </a:r>
          </a:p>
          <a:p>
            <a:pPr lvl="1"/>
            <a:r>
              <a:rPr lang="en-US" sz="1600" dirty="0" smtClean="0"/>
              <a:t>Avoid overlaps on management IP addresses – e.g. for zillions CPEs ...</a:t>
            </a:r>
          </a:p>
          <a:p>
            <a:r>
              <a:rPr lang="en-US" dirty="0" smtClean="0"/>
              <a:t>Nice thought ... but nightmare for MPLS!</a:t>
            </a:r>
          </a:p>
        </p:txBody>
      </p:sp>
    </p:spTree>
    <p:extLst>
      <p:ext uri="{BB962C8B-B14F-4D97-AF65-F5344CB8AC3E}">
        <p14:creationId xmlns:p14="http://schemas.microsoft.com/office/powerpoint/2010/main" val="358726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1543"/>
            <a:ext cx="7886700" cy="994172"/>
          </a:xfrm>
        </p:spPr>
        <p:txBody>
          <a:bodyPr/>
          <a:lstStyle/>
          <a:p>
            <a:r>
              <a:rPr lang="en-US" dirty="0" smtClean="0"/>
              <a:t>Test Topology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26514" y="4732148"/>
            <a:ext cx="5690982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with permission of the author Krzysztof Szarkowicz, this example </a:t>
            </a:r>
            <a:r>
              <a:rPr lang="en-US" sz="900" dirty="0" smtClean="0"/>
              <a:t>was taken </a:t>
            </a:r>
            <a:r>
              <a:rPr lang="en-US" sz="900" dirty="0"/>
              <a:t>from the </a:t>
            </a:r>
            <a:r>
              <a:rPr lang="en-US" sz="900" dirty="0" smtClean="0"/>
              <a:t>book (with slight modifications):</a:t>
            </a:r>
            <a:endParaRPr lang="en-US" sz="900" dirty="0"/>
          </a:p>
          <a:p>
            <a:pPr algn="ctr"/>
            <a:r>
              <a:rPr lang="en-US" sz="900" dirty="0" smtClean="0"/>
              <a:t>A. </a:t>
            </a:r>
            <a:r>
              <a:rPr lang="en-US" sz="900" dirty="0" err="1" smtClean="0"/>
              <a:t>Sánchez-Monge</a:t>
            </a:r>
            <a:r>
              <a:rPr lang="en-US" sz="900" dirty="0" smtClean="0"/>
              <a:t> </a:t>
            </a:r>
            <a:r>
              <a:rPr lang="en-US" sz="900" dirty="0"/>
              <a:t>and K. Szarkowicz, </a:t>
            </a:r>
            <a:r>
              <a:rPr lang="en-US" sz="900" b="1" i="1" dirty="0"/>
              <a:t>MPLS in the SDN era</a:t>
            </a:r>
            <a:r>
              <a:rPr lang="en-US" sz="900" dirty="0"/>
              <a:t>, 1st ed. O'Reilly Media </a:t>
            </a:r>
            <a:r>
              <a:rPr lang="en-US" sz="900" dirty="0" err="1"/>
              <a:t>Inc</a:t>
            </a:r>
            <a:r>
              <a:rPr lang="en-US" sz="900" dirty="0"/>
              <a:t>, 2015</a:t>
            </a:r>
            <a:r>
              <a:rPr lang="en-US" sz="900" dirty="0" smtClean="0"/>
              <a:t>.</a:t>
            </a:r>
            <a:endParaRPr lang="en-US" sz="900" dirty="0"/>
          </a:p>
        </p:txBody>
      </p:sp>
      <p:pic>
        <p:nvPicPr>
          <p:cNvPr id="5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890" y="1879451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72" y="1879451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038" y="2705919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73" y="3576726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889" y="3576726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850" y="1879451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849" y="3576726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333" y="2705918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23" y="1879451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717" y="1879451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23" y="3576726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43" descr="icon_c_router_ppt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715" y="3576726"/>
            <a:ext cx="485284" cy="5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stCxn id="6" idx="2"/>
            <a:endCxn id="8" idx="0"/>
          </p:cNvCxnSpPr>
          <p:nvPr/>
        </p:nvCxnSpPr>
        <p:spPr>
          <a:xfrm>
            <a:off x="4713214" y="2404237"/>
            <a:ext cx="1" cy="1172488"/>
          </a:xfrm>
          <a:prstGeom prst="line">
            <a:avLst/>
          </a:prstGeom>
          <a:ln w="1143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955856" y="2141844"/>
            <a:ext cx="17999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241134" y="2141844"/>
            <a:ext cx="10215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2"/>
            <a:endCxn id="11" idx="0"/>
          </p:cNvCxnSpPr>
          <p:nvPr/>
        </p:nvCxnSpPr>
        <p:spPr>
          <a:xfrm flipH="1">
            <a:off x="6998492" y="2404237"/>
            <a:ext cx="1" cy="117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955857" y="3839118"/>
            <a:ext cx="17999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712173" y="3839118"/>
            <a:ext cx="1758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205307" y="3839118"/>
            <a:ext cx="10215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3" idx="3"/>
            <a:endCxn id="9" idx="1"/>
          </p:cNvCxnSpPr>
          <p:nvPr/>
        </p:nvCxnSpPr>
        <p:spPr>
          <a:xfrm>
            <a:off x="1205307" y="2141845"/>
            <a:ext cx="1021582" cy="1697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5" idx="3"/>
            <a:endCxn id="5" idx="1"/>
          </p:cNvCxnSpPr>
          <p:nvPr/>
        </p:nvCxnSpPr>
        <p:spPr>
          <a:xfrm flipV="1">
            <a:off x="1205307" y="2141845"/>
            <a:ext cx="1021583" cy="16972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205307" y="2141844"/>
            <a:ext cx="10215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12174" y="2141844"/>
            <a:ext cx="17583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7" idx="3"/>
            <a:endCxn id="6" idx="1"/>
          </p:cNvCxnSpPr>
          <p:nvPr/>
        </p:nvCxnSpPr>
        <p:spPr>
          <a:xfrm flipV="1">
            <a:off x="3842322" y="2141845"/>
            <a:ext cx="628250" cy="8264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3"/>
            <a:endCxn id="8" idx="1"/>
          </p:cNvCxnSpPr>
          <p:nvPr/>
        </p:nvCxnSpPr>
        <p:spPr>
          <a:xfrm>
            <a:off x="3842322" y="2968313"/>
            <a:ext cx="628251" cy="8708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" idx="3"/>
            <a:endCxn id="12" idx="1"/>
          </p:cNvCxnSpPr>
          <p:nvPr/>
        </p:nvCxnSpPr>
        <p:spPr>
          <a:xfrm>
            <a:off x="4955856" y="2141845"/>
            <a:ext cx="661478" cy="8264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3"/>
            <a:endCxn id="12" idx="1"/>
          </p:cNvCxnSpPr>
          <p:nvPr/>
        </p:nvCxnSpPr>
        <p:spPr>
          <a:xfrm flipV="1">
            <a:off x="4955857" y="2968312"/>
            <a:ext cx="661477" cy="870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241133" y="3839118"/>
            <a:ext cx="10215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c 32"/>
          <p:cNvSpPr/>
          <p:nvPr/>
        </p:nvSpPr>
        <p:spPr>
          <a:xfrm>
            <a:off x="3848052" y="2814104"/>
            <a:ext cx="1766769" cy="363702"/>
          </a:xfrm>
          <a:prstGeom prst="arc">
            <a:avLst>
              <a:gd name="adj1" fmla="val 10884865"/>
              <a:gd name="adj2" fmla="val 2156303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4" name="TextBox 33"/>
          <p:cNvSpPr txBox="1"/>
          <p:nvPr/>
        </p:nvSpPr>
        <p:spPr>
          <a:xfrm>
            <a:off x="720024" y="1518732"/>
            <a:ext cx="574151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cpe1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0024" y="4075302"/>
            <a:ext cx="574151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cpe2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234660" y="1550756"/>
            <a:ext cx="574151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cpe3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254964" y="4065835"/>
            <a:ext cx="574151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cpe4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28645" y="1542093"/>
            <a:ext cx="560787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pre1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93422" y="4075302"/>
            <a:ext cx="560787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pre2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57542" y="1555394"/>
            <a:ext cx="560787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pre3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22320" y="4088602"/>
            <a:ext cx="560787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pre4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469896" y="1521801"/>
            <a:ext cx="44958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cr1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34675" y="4055010"/>
            <a:ext cx="44958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cr2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02653" y="2384757"/>
            <a:ext cx="438258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rr1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82921" y="2390730"/>
            <a:ext cx="438258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rr2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7777432" y="1884924"/>
            <a:ext cx="16882" cy="22220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9" idx="0"/>
            <a:endCxn id="5" idx="2"/>
          </p:cNvCxnSpPr>
          <p:nvPr/>
        </p:nvCxnSpPr>
        <p:spPr>
          <a:xfrm flipV="1">
            <a:off x="2469532" y="2404237"/>
            <a:ext cx="1" cy="117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5" idx="0"/>
            <a:endCxn id="13" idx="2"/>
          </p:cNvCxnSpPr>
          <p:nvPr/>
        </p:nvCxnSpPr>
        <p:spPr>
          <a:xfrm flipV="1">
            <a:off x="962666" y="2404237"/>
            <a:ext cx="0" cy="117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44657" y="2774677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38333" y="1820835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70394" y="3823401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4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96935" y="2275285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5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97079" y="3074607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6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254702" y="2774677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7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50064" y="1857856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8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75348" y="3789848"/>
            <a:ext cx="300475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9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400121" y="3002109"/>
            <a:ext cx="38352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10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21459" y="3002109"/>
            <a:ext cx="375368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8685556">
            <a:off x="3880096" y="2320376"/>
            <a:ext cx="381070" cy="326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8685556">
            <a:off x="5188081" y="3340341"/>
            <a:ext cx="381070" cy="326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15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3076437">
            <a:off x="3853906" y="3313190"/>
            <a:ext cx="381070" cy="326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3076437">
            <a:off x="5176926" y="2281099"/>
            <a:ext cx="381070" cy="326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14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21329700">
            <a:off x="4113810" y="2565347"/>
            <a:ext cx="38352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16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11600" y="2787800"/>
            <a:ext cx="38352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17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13524" y="1820835"/>
            <a:ext cx="38352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18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14739" y="3820879"/>
            <a:ext cx="38352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19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732808" y="2777696"/>
            <a:ext cx="383522" cy="324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20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8650" y="588629"/>
            <a:ext cx="3907101" cy="620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n = circuit number</a:t>
            </a:r>
          </a:p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IPv6 P2P: 2001:8:8:hex(n)::/64</a:t>
            </a:r>
            <a:endParaRPr lang="en-US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880432" y="588629"/>
            <a:ext cx="3907101" cy="6117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r = router number</a:t>
            </a:r>
          </a:p>
          <a:p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IPv6 P2P: 2001:8:0::hex(r)/128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44919" y="1399606"/>
            <a:ext cx="235491" cy="179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71" name="Rectangle 70"/>
          <p:cNvSpPr/>
          <p:nvPr/>
        </p:nvSpPr>
        <p:spPr>
          <a:xfrm>
            <a:off x="861400" y="4337695"/>
            <a:ext cx="235491" cy="179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370541" y="1443369"/>
            <a:ext cx="377458" cy="152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12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366355" y="4345782"/>
            <a:ext cx="360977" cy="209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13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68584" y="1435184"/>
            <a:ext cx="377458" cy="152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4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64399" y="4337597"/>
            <a:ext cx="360977" cy="209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5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817194" y="1471012"/>
            <a:ext cx="377458" cy="152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10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813008" y="4373425"/>
            <a:ext cx="360977" cy="209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11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491069" y="1435184"/>
            <a:ext cx="377458" cy="152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6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486883" y="4337597"/>
            <a:ext cx="360977" cy="209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7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387917" y="2248442"/>
            <a:ext cx="360977" cy="209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8</a:t>
            </a:r>
          </a:p>
        </p:txBody>
      </p:sp>
      <p:sp>
        <p:nvSpPr>
          <p:cNvPr id="81" name="Rectangle 80"/>
          <p:cNvSpPr/>
          <p:nvPr/>
        </p:nvSpPr>
        <p:spPr>
          <a:xfrm>
            <a:off x="5679052" y="2270680"/>
            <a:ext cx="360977" cy="209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9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 flipH="1" flipV="1">
            <a:off x="4880432" y="1511490"/>
            <a:ext cx="487027" cy="7242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354786" y="1232565"/>
            <a:ext cx="332563" cy="54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</a:t>
            </a:r>
            <a:endParaRPr lang="en-US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84" name="Straight Arrow Connector 83"/>
          <p:cNvCxnSpPr>
            <a:endCxn id="55" idx="0"/>
          </p:cNvCxnSpPr>
          <p:nvPr/>
        </p:nvCxnSpPr>
        <p:spPr>
          <a:xfrm>
            <a:off x="3207675" y="1695033"/>
            <a:ext cx="392627" cy="1628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920203" y="1437341"/>
            <a:ext cx="398621" cy="54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38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53901"/>
            <a:ext cx="7886700" cy="248464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Intro – the IPv6 prelude and the MPLS fugue ...</a:t>
            </a:r>
          </a:p>
          <a:p>
            <a:r>
              <a:rPr lang="en-US" sz="1800" dirty="0" smtClean="0"/>
              <a:t>IPv6 and MPLS – current solutions for the </a:t>
            </a:r>
            <a:r>
              <a:rPr lang="en-US" sz="1800" b="1" dirty="0" smtClean="0">
                <a:solidFill>
                  <a:srgbClr val="FF0000"/>
                </a:solidFill>
              </a:rPr>
              <a:t>IPv6 edge</a:t>
            </a:r>
            <a:r>
              <a:rPr lang="en-US" sz="1800" b="1" dirty="0" smtClean="0"/>
              <a:t> </a:t>
            </a:r>
            <a:r>
              <a:rPr lang="en-US" sz="1800" dirty="0" smtClean="0"/>
              <a:t>of an </a:t>
            </a:r>
            <a:r>
              <a:rPr lang="en-US" sz="1800" b="1" dirty="0" smtClean="0">
                <a:solidFill>
                  <a:srgbClr val="0070C0"/>
                </a:solidFill>
              </a:rPr>
              <a:t>IPv4 core</a:t>
            </a:r>
            <a:r>
              <a:rPr lang="en-US" sz="1800" dirty="0" smtClean="0"/>
              <a:t>:</a:t>
            </a:r>
          </a:p>
          <a:p>
            <a:pPr lvl="2"/>
            <a:r>
              <a:rPr lang="en-US" sz="1400" dirty="0" smtClean="0"/>
              <a:t>6PE, 6VPE, IPv6-over-TE tunnels ... or native IPv6</a:t>
            </a:r>
          </a:p>
          <a:p>
            <a:r>
              <a:rPr lang="en-US" sz="1800" dirty="0" smtClean="0"/>
              <a:t>MPLS over an </a:t>
            </a:r>
            <a:r>
              <a:rPr lang="en-US" sz="1800" b="1" u="sng" dirty="0" smtClean="0">
                <a:solidFill>
                  <a:srgbClr val="FF0000"/>
                </a:solidFill>
              </a:rPr>
              <a:t>IPv6-only core</a:t>
            </a:r>
            <a:r>
              <a:rPr lang="en-US" sz="1800" dirty="0"/>
              <a:t> </a:t>
            </a:r>
            <a:r>
              <a:rPr lang="en-US" sz="1800" dirty="0" smtClean="0"/>
              <a:t>– MPLS transport challenges: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lvl="2"/>
            <a:r>
              <a:rPr lang="en-US" sz="1300" dirty="0" smtClean="0"/>
              <a:t>LDPv6, RSVP-TEv6, BGP-LU(v6), SPRINGv6</a:t>
            </a:r>
          </a:p>
          <a:p>
            <a:r>
              <a:rPr lang="en-US" sz="1800" dirty="0" smtClean="0"/>
              <a:t>MPLS service challenges in an IPv6 core:</a:t>
            </a:r>
          </a:p>
          <a:p>
            <a:pPr lvl="2"/>
            <a:r>
              <a:rPr lang="en-US" sz="1300" dirty="0" smtClean="0"/>
              <a:t>L3 VPN</a:t>
            </a:r>
          </a:p>
          <a:p>
            <a:pPr lvl="2"/>
            <a:r>
              <a:rPr lang="en-US" sz="1300" dirty="0" smtClean="0"/>
              <a:t>L2 VPN – VPLS/VPWS/EVPN</a:t>
            </a:r>
          </a:p>
          <a:p>
            <a:pPr lvl="2"/>
            <a:r>
              <a:rPr lang="en-US" sz="1300" dirty="0" smtClean="0"/>
              <a:t>MVPN</a:t>
            </a:r>
          </a:p>
        </p:txBody>
      </p:sp>
      <p:sp>
        <p:nvSpPr>
          <p:cNvPr id="4" name="Cloud 3"/>
          <p:cNvSpPr/>
          <p:nvPr/>
        </p:nvSpPr>
        <p:spPr>
          <a:xfrm>
            <a:off x="2083471" y="3556384"/>
            <a:ext cx="4574894" cy="1083349"/>
          </a:xfrm>
          <a:prstGeom prst="cloud">
            <a:avLst/>
          </a:prstGeom>
          <a:solidFill>
            <a:srgbClr val="FFCC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Can we get rid of IPv4 actually ???</a:t>
            </a:r>
            <a:endParaRPr lang="en-US" sz="18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76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Traceroute – IPv6 in Global Routing Table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9528" y="955040"/>
            <a:ext cx="8781143" cy="39408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t"/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beri@cpe2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 show route table inet6.0 terse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 Destination        P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Prf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Metric 1   Metric 2  Next hop        AS path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? 2001:8::/32        B 170        100                             65000 I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             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&gt;2001:8:8:2::2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 2001:222::1/128    D   0                       &gt;lo0.0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? 2001:444::/32      B 170        100                             65000 65444 I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            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&gt;2001:8:8:2::2</a:t>
            </a: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beri@cpe2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 traceroute 2001:444::1 source 2001:222::1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traceroute6 to 2001:444::1 (2001:444::1) from 2001:222::1, 64 hops max, 12 byte packets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  pre2 (2001:8:8:2::2)  141.331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99.055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129.311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2  pre1 (2001:8:8:5::1)  89.134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81.426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56.412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MPLS Label=300160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CoS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 TTL=1 S=0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cr1 (2001:8:8:6::2)  198.055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172.842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184.104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MPLS Label=300448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CoS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 TTL=1 S=0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pre3 (2001:8:8:10::1)  6.077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7.645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5.673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2001:444::1 (2001:444::1)  15.286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8.099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10.956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21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Traceroute – IPv6 in a VPN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9528" y="955040"/>
            <a:ext cx="8781143" cy="39408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t"/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beri@cpe1&gt;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show route table inet6.0 terse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 Destination        P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Prf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Metric 1   Metric 2  Next hop        AS path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? 2001:db9::1/128    D   0                       &gt;lo0.0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? 2001:dba::/32      B 170        100                             65000 65002 I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             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&gt;2001:8:f:1::</a:t>
            </a: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beri@cpe1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 traceroute 2001:dba::1 source 2001:db9::1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traceroute6 to 2001:dba::1 (2001:dba::1) from 2001:db9::1, 64 hops max, 12 byte packets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  2001:8:f:1:: (2001:8:f:1::)  84.542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87.228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70.557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2  pre1 (2001:8:8:5::1)  83.897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57.609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150.652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MPLS Label=300160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CoS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 TTL=1 S=0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MPLS Label=16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CoS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 TTL=1 S=1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3  cr1 (2001:8:8:6::2)  105.846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110.714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107.287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MPLS Label=300448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CoS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 TTL=1 S=0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MPLS Label=16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CoS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 TTL=2 S=1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4  2001:8:f:2:: (2001:8:f:2::)  190.653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190.920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67.796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5  2001:dba::1 (2001:dba::1)  35.943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20.132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11.525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ms</a:t>
            </a: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endParaRPr lang="en-US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21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018903"/>
            <a:ext cx="8615094" cy="3658021"/>
          </a:xfrm>
        </p:spPr>
        <p:txBody>
          <a:bodyPr/>
          <a:lstStyle/>
          <a:p>
            <a:r>
              <a:rPr lang="en-US" dirty="0" smtClean="0"/>
              <a:t>Many things still rely on IPv4</a:t>
            </a:r>
          </a:p>
          <a:p>
            <a:r>
              <a:rPr lang="en-US" dirty="0" smtClean="0"/>
              <a:t>Transport signaling (LDPv6) is resolved, however ...</a:t>
            </a:r>
          </a:p>
          <a:p>
            <a:r>
              <a:rPr lang="en-US" dirty="0" smtClean="0"/>
              <a:t>Service signaling is not:</a:t>
            </a:r>
          </a:p>
          <a:p>
            <a:pPr lvl="1"/>
            <a:r>
              <a:rPr lang="en-US" dirty="0" smtClean="0"/>
              <a:t>None of the vendors support MP-BGP over IPv6 endpoints</a:t>
            </a:r>
          </a:p>
          <a:p>
            <a:pPr lvl="1"/>
            <a:r>
              <a:rPr lang="en-US" dirty="0" smtClean="0"/>
              <a:t>Even for VPNv6 (IPv6 VPN) address family BGP requires IPv4 endpoints!</a:t>
            </a:r>
          </a:p>
          <a:p>
            <a:pPr lvl="1"/>
            <a:r>
              <a:rPr lang="en-US" dirty="0" smtClean="0"/>
              <a:t>L2VPN – both LDP- and BGP-signaled L2VPNs can run over IPv6 infra</a:t>
            </a:r>
          </a:p>
          <a:p>
            <a:pPr lvl="1"/>
            <a:r>
              <a:rPr lang="en-US" dirty="0" smtClean="0"/>
              <a:t>However, most vendors mostly implemented the IPv4-only version.</a:t>
            </a:r>
          </a:p>
          <a:p>
            <a:pPr lvl="1"/>
            <a:r>
              <a:rPr lang="en-US" dirty="0" smtClean="0"/>
              <a:t>MVPN using P2MP LSPs – will require updates for IPv6 ...</a:t>
            </a:r>
          </a:p>
          <a:p>
            <a:r>
              <a:rPr lang="en-US" dirty="0" smtClean="0"/>
              <a:t>Implementation or standards issue?</a:t>
            </a:r>
          </a:p>
          <a:p>
            <a:r>
              <a:rPr lang="en-US" dirty="0" smtClean="0"/>
              <a:t>Well ...</a:t>
            </a:r>
          </a:p>
        </p:txBody>
      </p:sp>
    </p:spTree>
    <p:extLst>
      <p:ext uri="{BB962C8B-B14F-4D97-AF65-F5344CB8AC3E}">
        <p14:creationId xmlns:p14="http://schemas.microsoft.com/office/powerpoint/2010/main" val="97741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RFC7439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345" y="1246188"/>
            <a:ext cx="8213510" cy="1528449"/>
          </a:xfrm>
        </p:spPr>
        <p:txBody>
          <a:bodyPr>
            <a:noAutofit/>
          </a:bodyPr>
          <a:lstStyle/>
          <a:p>
            <a:pPr marL="1245394" indent="-1245394">
              <a:lnSpc>
                <a:spcPct val="125000"/>
              </a:lnSpc>
              <a:buNone/>
            </a:pP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[RFC7439]	George, W., Ed., and C. </a:t>
            </a:r>
            <a:r>
              <a:rPr 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Pignataro</a:t>
            </a: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, Ed.,</a:t>
            </a:r>
            <a:b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50" b="1" dirty="0">
                <a:latin typeface="Courier New" panose="02070309020205020404" pitchFamily="49" charset="0"/>
                <a:cs typeface="Courier New" panose="02070309020205020404" pitchFamily="49" charset="0"/>
              </a:rPr>
              <a:t>Gap Analysis for Operating IPv6-Only MPLS Networks</a:t>
            </a: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650" b="1" dirty="0">
                <a:latin typeface="Courier New" panose="02070309020205020404" pitchFamily="49" charset="0"/>
                <a:cs typeface="Courier New" panose="02070309020205020404" pitchFamily="49" charset="0"/>
              </a:rPr>
              <a:t>RFC 7439</a:t>
            </a: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, DOI 10.17487/RFC7439, January 2015,</a:t>
            </a:r>
            <a:b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&lt;http://www.rfc-editor.org/info/rfc7439&gt;.</a:t>
            </a:r>
          </a:p>
        </p:txBody>
      </p:sp>
    </p:spTree>
    <p:extLst>
      <p:ext uri="{BB962C8B-B14F-4D97-AF65-F5344CB8AC3E}">
        <p14:creationId xmlns:p14="http://schemas.microsoft.com/office/powerpoint/2010/main" val="328488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25" y="420326"/>
            <a:ext cx="8223250" cy="635723"/>
          </a:xfrm>
        </p:spPr>
        <p:txBody>
          <a:bodyPr/>
          <a:lstStyle/>
          <a:p>
            <a:r>
              <a:rPr lang="en-US" dirty="0" smtClean="0"/>
              <a:t>RFC7439</a:t>
            </a:r>
            <a:br>
              <a:rPr lang="en-US" dirty="0" smtClean="0"/>
            </a:br>
            <a:r>
              <a:rPr lang="en-US" dirty="0" smtClean="0"/>
              <a:t>Gap Summary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31382" y="126931"/>
            <a:ext cx="5632156" cy="4768919"/>
          </a:xfrm>
          <a:prstGeom prst="rect">
            <a:avLst/>
          </a:prstGeom>
          <a:ln>
            <a:noFill/>
          </a:ln>
        </p:spPr>
        <p:txBody>
          <a:bodyPr wrap="none" lIns="45643" tIns="22821" rIns="45643" bIns="22821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+---------+---------------------------------------+-----------------+</a:t>
            </a:r>
            <a:endParaRPr lang="en-US" sz="1100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</a:t>
            </a:r>
            <a:r>
              <a:rPr lang="en-US" sz="1100" dirty="0" smtClean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Item  </a:t>
            </a: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|                  Gap                  |   Addressed in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LDP   |   LSP mapping, LDP identifiers, LDP   |    [LDP-IPv6]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S.3.2.1 | discovery, LDP session establishment,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      |     next-hop address, and LDP TTL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      |                security     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</a:t>
            </a:r>
            <a:r>
              <a:rPr lang="en-US" sz="11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mLDP</a:t>
            </a: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|    Inherits gaps from LDP, RFC 6512   |     Inherits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S.3.2.2 |               [RFC6512]               |   [LDP-IPv6],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      |                                       |    additional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      |                                       |    fixes TBD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GMPLS  | RFC 6370 [RFC6370] Node ID derivation |       TBD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S.3.2.6 |                             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L2VPN  |     RFC 6074 [RFC6074] discovery,     |       TBD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S.3.3.1 |               signaling     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L3VPN  |  RFC 4659 [RFC4659] does not define a |       TBD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S.3.3.2 |          method for 4PE/4VPE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OAM   |  RFC 4379 [RFC4379] No IPv6 multipath |    [IPv6-RAO]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S.3.4  |     support, no IPv6 RAO, possible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      |     dropped messages in IP version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      |                mismatch     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 MIB   |   RFC 3811 [RFC3811] no IPv6 textual  |    [MPLS-TC]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Modules |               convention    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|  S.3.5  |                                       |                 |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+---------+---------------------------------------+-----------------+</a:t>
            </a:r>
            <a:endParaRPr lang="en-US" sz="1100" dirty="0" smtClean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0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29" y="1018903"/>
            <a:ext cx="8353837" cy="3658021"/>
          </a:xfrm>
        </p:spPr>
        <p:txBody>
          <a:bodyPr/>
          <a:lstStyle/>
          <a:p>
            <a:r>
              <a:rPr lang="en-US" dirty="0" smtClean="0"/>
              <a:t>If you run MPLS, you’ll still need IPv4 ...</a:t>
            </a:r>
          </a:p>
          <a:p>
            <a:r>
              <a:rPr lang="en-US" dirty="0" smtClean="0"/>
              <a:t>Standards will fill the gaps to run MPLS in IPv6-only networks.</a:t>
            </a:r>
          </a:p>
          <a:p>
            <a:r>
              <a:rPr lang="en-US" dirty="0" smtClean="0"/>
              <a:t>Implementations will certainly follow, but not that quickly.</a:t>
            </a:r>
          </a:p>
          <a:p>
            <a:r>
              <a:rPr lang="en-US" dirty="0" smtClean="0"/>
              <a:t>Will newer technologies (e.g. SPRINGv6 w/ overlay VPNs) phase out MPLS?</a:t>
            </a:r>
          </a:p>
          <a:p>
            <a:r>
              <a:rPr lang="en-US" dirty="0" smtClean="0"/>
              <a:t>Possibly ... but not that fast either 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03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Prelude – IPv6 Takes up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47" y="1181100"/>
            <a:ext cx="8069725" cy="3263504"/>
          </a:xfrm>
        </p:spPr>
        <p:txBody>
          <a:bodyPr/>
          <a:lstStyle/>
          <a:p>
            <a:r>
              <a:rPr lang="en-US" sz="1600" dirty="0" smtClean="0"/>
              <a:t>SPs introduce IPv6 to please the nerds</a:t>
            </a:r>
          </a:p>
          <a:p>
            <a:r>
              <a:rPr lang="en-US" sz="1600" dirty="0" smtClean="0"/>
              <a:t>RFC 6540 - IPv6 Support Required for All IP-Capable Nodes (</a:t>
            </a:r>
            <a:r>
              <a:rPr lang="en-US" sz="1600" b="1" dirty="0" smtClean="0">
                <a:solidFill>
                  <a:srgbClr val="FF0000"/>
                </a:solidFill>
              </a:rPr>
              <a:t>2012</a:t>
            </a:r>
            <a:r>
              <a:rPr lang="en-US" sz="1600" dirty="0" smtClean="0"/>
              <a:t>!)</a:t>
            </a:r>
          </a:p>
          <a:p>
            <a:r>
              <a:rPr lang="en-US" sz="1600" dirty="0" smtClean="0"/>
              <a:t>ripe-554 </a:t>
            </a:r>
            <a:r>
              <a:rPr lang="en-US" sz="1600" dirty="0"/>
              <a:t>- Requirements for IPv6 in ICT </a:t>
            </a:r>
            <a:r>
              <a:rPr lang="en-US" sz="1600" dirty="0" smtClean="0"/>
              <a:t>Equipment (</a:t>
            </a:r>
            <a:r>
              <a:rPr lang="en-US" sz="1600" b="1" dirty="0" smtClean="0">
                <a:solidFill>
                  <a:srgbClr val="FF0000"/>
                </a:solidFill>
              </a:rPr>
              <a:t>2010-2012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IAB Statement on IPv6 (2016):</a:t>
            </a:r>
          </a:p>
          <a:p>
            <a:pPr lvl="1"/>
            <a:r>
              <a:rPr lang="en-US" sz="1400" dirty="0"/>
              <a:t>We recommend that all </a:t>
            </a:r>
            <a:r>
              <a:rPr lang="en-US" sz="1400" dirty="0" smtClean="0"/>
              <a:t>(future) networking </a:t>
            </a:r>
            <a:r>
              <a:rPr lang="en-US" sz="1400" dirty="0"/>
              <a:t>standards assume the use of IPv6,</a:t>
            </a:r>
            <a:br>
              <a:rPr lang="en-US" sz="1400" dirty="0"/>
            </a:br>
            <a:r>
              <a:rPr lang="en-US" sz="1400" dirty="0"/>
              <a:t>and be written so they do not require IPv4.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7645" y="3017335"/>
            <a:ext cx="2823455" cy="2126165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>
            <a:off x="1196164" y="3000971"/>
            <a:ext cx="4574894" cy="1719075"/>
          </a:xfrm>
          <a:prstGeom prst="cloud">
            <a:avLst/>
          </a:prstGeom>
          <a:solidFill>
            <a:srgbClr val="FFCC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Will the Internet world (eventually</a:t>
            </a:r>
            <a:r>
              <a:rPr lang="en-US" sz="1800" b="1" dirty="0">
                <a:solidFill>
                  <a:srgbClr val="000000"/>
                </a:solidFill>
                <a:latin typeface="Comic Sans MS" panose="030F0702030302020204" pitchFamily="66" charset="0"/>
              </a:rPr>
              <a:t>?) default</a:t>
            </a:r>
            <a:br>
              <a:rPr lang="en-US" sz="1800" b="1" dirty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>
              <a:rPr lang="en-US" sz="1800" b="1" dirty="0">
                <a:solidFill>
                  <a:srgbClr val="000000"/>
                </a:solidFill>
                <a:latin typeface="Comic Sans MS" panose="030F0702030302020204" pitchFamily="66" charset="0"/>
              </a:rPr>
              <a:t>to </a:t>
            </a:r>
            <a:r>
              <a:rPr lang="en-US" sz="18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IPv6?</a:t>
            </a:r>
            <a:endParaRPr lang="en-US" sz="18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651247" y="1214245"/>
            <a:ext cx="6433259" cy="239987"/>
            <a:chOff x="2651247" y="1214245"/>
            <a:chExt cx="6433259" cy="239987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651247" y="1334239"/>
              <a:ext cx="1777332" cy="0"/>
            </a:xfrm>
            <a:prstGeom prst="line">
              <a:avLst/>
            </a:prstGeom>
            <a:ln w="38100">
              <a:solidFill>
                <a:srgbClr val="FF0000"/>
              </a:solidFill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428579" y="1214245"/>
              <a:ext cx="4655927" cy="239987"/>
            </a:xfrm>
            <a:prstGeom prst="rect">
              <a:avLst/>
            </a:prstGeom>
            <a:ln>
              <a:noFill/>
            </a:ln>
          </p:spPr>
          <p:txBody>
            <a:bodyPr wrap="none" lIns="45643" tIns="22821" rIns="45643" bIns="22821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 smtClean="0">
                  <a:solidFill>
                    <a:srgbClr val="FF0000"/>
                  </a:solidFill>
                  <a:latin typeface="Comic Sans MS" panose="030F0702030302020204" pitchFamily="66" charset="0"/>
                  <a:cs typeface="Arial"/>
                </a:rPr>
                <a:t>because they have no other choice (out of “v4 stock”)</a:t>
              </a:r>
              <a:endPara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396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4744"/>
            <a:ext cx="7886700" cy="663444"/>
          </a:xfrm>
        </p:spPr>
        <p:txBody>
          <a:bodyPr/>
          <a:lstStyle/>
          <a:p>
            <a:r>
              <a:rPr lang="en-US" dirty="0" smtClean="0"/>
              <a:t>Fugue - MPLS is Still Out There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185" y="1053738"/>
            <a:ext cx="7982165" cy="3718560"/>
          </a:xfrm>
        </p:spPr>
        <p:txBody>
          <a:bodyPr>
            <a:noAutofit/>
          </a:bodyPr>
          <a:lstStyle/>
          <a:p>
            <a:r>
              <a:rPr lang="en-US" dirty="0"/>
              <a:t>MPLS - invented in the late 1990s</a:t>
            </a:r>
          </a:p>
          <a:p>
            <a:r>
              <a:rPr lang="en-US" dirty="0" smtClean="0"/>
              <a:t>Envisaged for an odd use case (ATM/IP interworking).</a:t>
            </a:r>
          </a:p>
          <a:p>
            <a:r>
              <a:rPr lang="en-US" dirty="0" smtClean="0"/>
              <a:t>But </a:t>
            </a:r>
            <a:r>
              <a:rPr lang="en-US" dirty="0"/>
              <a:t>we use it for other reasons today:</a:t>
            </a:r>
          </a:p>
          <a:p>
            <a:pPr lvl="1"/>
            <a:r>
              <a:rPr lang="en-US" sz="1600" dirty="0"/>
              <a:t>MPLS VPN</a:t>
            </a:r>
          </a:p>
          <a:p>
            <a:pPr lvl="1"/>
            <a:r>
              <a:rPr lang="en-US" sz="1600" dirty="0"/>
              <a:t>Traffic Engineering</a:t>
            </a:r>
          </a:p>
          <a:p>
            <a:pPr lvl="1"/>
            <a:r>
              <a:rPr lang="en-US" sz="1600" dirty="0"/>
              <a:t>Fast </a:t>
            </a:r>
            <a:r>
              <a:rPr lang="en-US" sz="1600" dirty="0" smtClean="0"/>
              <a:t>traffic restoration (FRR)</a:t>
            </a:r>
            <a:endParaRPr lang="en-US" sz="1600" dirty="0"/>
          </a:p>
          <a:p>
            <a:r>
              <a:rPr lang="en-US" dirty="0"/>
              <a:t>Can’t we do it with: </a:t>
            </a:r>
            <a:r>
              <a:rPr lang="en-US" i="1" dirty="0"/>
              <a:t>overlays</a:t>
            </a:r>
            <a:r>
              <a:rPr lang="en-US" dirty="0"/>
              <a:t>, </a:t>
            </a:r>
            <a:r>
              <a:rPr lang="en-US" i="1" dirty="0" smtClean="0"/>
              <a:t>underlays</a:t>
            </a:r>
            <a:r>
              <a:rPr lang="en-US" dirty="0"/>
              <a:t> </a:t>
            </a:r>
            <a:r>
              <a:rPr lang="en-US" dirty="0" smtClean="0"/>
              <a:t>...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^.*lays$</a:t>
            </a:r>
            <a:r>
              <a:rPr lang="en-US" dirty="0" smtClean="0"/>
              <a:t> ...</a:t>
            </a:r>
            <a:endParaRPr lang="en-US" sz="1800" i="1" dirty="0" smtClean="0"/>
          </a:p>
          <a:p>
            <a:r>
              <a:rPr lang="en-US" dirty="0" smtClean="0"/>
              <a:t>MPLS doesn’t give up that easy, like its A** predecessor:</a:t>
            </a:r>
          </a:p>
          <a:p>
            <a:pPr lvl="1"/>
            <a:r>
              <a:rPr lang="en-US" sz="1600" dirty="0" smtClean="0"/>
              <a:t>Mobile operators just love it! </a:t>
            </a:r>
            <a:r>
              <a:rPr lang="en-US" sz="1600" dirty="0" smtClean="0">
                <a:sym typeface="Wingdings" panose="05000000000000000000" pitchFamily="2" charset="2"/>
              </a:rPr>
              <a:t></a:t>
            </a:r>
            <a:endParaRPr lang="en-US" sz="1600" dirty="0"/>
          </a:p>
          <a:p>
            <a:pPr lvl="1"/>
            <a:r>
              <a:rPr lang="en-US" sz="1600" dirty="0" smtClean="0"/>
              <a:t>Reason – SDH-grade </a:t>
            </a:r>
            <a:r>
              <a:rPr lang="en-US" sz="1600" dirty="0"/>
              <a:t>fast restoration, TE ...</a:t>
            </a:r>
          </a:p>
          <a:p>
            <a:pPr lvl="1"/>
            <a:endParaRPr lang="en-US" sz="800" dirty="0"/>
          </a:p>
          <a:p>
            <a:pPr lvl="1"/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3078" y="4270817"/>
            <a:ext cx="7637844" cy="62503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Problem – it was developed assuming an IPv4 core</a:t>
            </a:r>
          </a:p>
          <a:p>
            <a:pPr algn="ctr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as its foundation!</a:t>
            </a:r>
          </a:p>
        </p:txBody>
      </p:sp>
    </p:spTree>
    <p:extLst>
      <p:ext uri="{BB962C8B-B14F-4D97-AF65-F5344CB8AC3E}">
        <p14:creationId xmlns:p14="http://schemas.microsoft.com/office/powerpoint/2010/main" val="192078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5" y="3"/>
            <a:ext cx="8223250" cy="585785"/>
          </a:xfrm>
        </p:spPr>
        <p:txBody>
          <a:bodyPr/>
          <a:lstStyle/>
          <a:p>
            <a:r>
              <a:rPr lang="en-US" dirty="0" smtClean="0"/>
              <a:t>Prelude Again –IPv4 Packet Forwarding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46088" y="598499"/>
            <a:ext cx="8223250" cy="370284"/>
          </a:xfrm>
        </p:spPr>
        <p:txBody>
          <a:bodyPr/>
          <a:lstStyle/>
          <a:p>
            <a:r>
              <a:rPr lang="en-US" dirty="0" smtClean="0"/>
              <a:t>Although, IPv6 is the same thing ...</a:t>
            </a:r>
            <a:endParaRPr lang="en-US" dirty="0"/>
          </a:p>
        </p:txBody>
      </p:sp>
      <p:cxnSp>
        <p:nvCxnSpPr>
          <p:cNvPr id="139" name="AutoShape 136"/>
          <p:cNvCxnSpPr>
            <a:cxnSpLocks noChangeShapeType="1"/>
            <a:stCxn id="172" idx="3"/>
            <a:endCxn id="173" idx="1"/>
          </p:cNvCxnSpPr>
          <p:nvPr/>
        </p:nvCxnSpPr>
        <p:spPr bwMode="auto">
          <a:xfrm flipV="1">
            <a:off x="2643188" y="2237156"/>
            <a:ext cx="997743" cy="13406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AutoShape 137"/>
          <p:cNvCxnSpPr>
            <a:cxnSpLocks noChangeShapeType="1"/>
            <a:stCxn id="173" idx="3"/>
            <a:endCxn id="176" idx="1"/>
          </p:cNvCxnSpPr>
          <p:nvPr/>
        </p:nvCxnSpPr>
        <p:spPr bwMode="auto">
          <a:xfrm flipV="1">
            <a:off x="4229894" y="2065849"/>
            <a:ext cx="2258219" cy="1713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AutoShape 138"/>
          <p:cNvCxnSpPr>
            <a:cxnSpLocks noChangeShapeType="1"/>
            <a:stCxn id="172" idx="3"/>
            <a:endCxn id="174" idx="1"/>
          </p:cNvCxnSpPr>
          <p:nvPr/>
        </p:nvCxnSpPr>
        <p:spPr bwMode="auto">
          <a:xfrm>
            <a:off x="2643188" y="3577800"/>
            <a:ext cx="1181099" cy="671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AutoShape 139"/>
          <p:cNvCxnSpPr>
            <a:cxnSpLocks noChangeShapeType="1"/>
            <a:stCxn id="174" idx="3"/>
            <a:endCxn id="175" idx="1"/>
          </p:cNvCxnSpPr>
          <p:nvPr/>
        </p:nvCxnSpPr>
        <p:spPr bwMode="auto">
          <a:xfrm>
            <a:off x="4413250" y="4249312"/>
            <a:ext cx="1423754" cy="998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AutoShape 140"/>
          <p:cNvCxnSpPr>
            <a:cxnSpLocks noChangeShapeType="1"/>
            <a:stCxn id="175" idx="3"/>
            <a:endCxn id="184" idx="1"/>
          </p:cNvCxnSpPr>
          <p:nvPr/>
        </p:nvCxnSpPr>
        <p:spPr bwMode="auto">
          <a:xfrm flipV="1">
            <a:off x="6425967" y="3544462"/>
            <a:ext cx="1032901" cy="71483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AutoShape 142"/>
          <p:cNvCxnSpPr>
            <a:cxnSpLocks noChangeShapeType="1"/>
            <a:stCxn id="173" idx="2"/>
            <a:endCxn id="175" idx="0"/>
          </p:cNvCxnSpPr>
          <p:nvPr/>
        </p:nvCxnSpPr>
        <p:spPr bwMode="auto">
          <a:xfrm>
            <a:off x="3935413" y="2534018"/>
            <a:ext cx="2196073" cy="14284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AutoShape 144"/>
          <p:cNvCxnSpPr>
            <a:cxnSpLocks noChangeShapeType="1"/>
            <a:stCxn id="176" idx="3"/>
            <a:endCxn id="184" idx="0"/>
          </p:cNvCxnSpPr>
          <p:nvPr/>
        </p:nvCxnSpPr>
        <p:spPr bwMode="auto">
          <a:xfrm>
            <a:off x="7077076" y="2065849"/>
            <a:ext cx="676274" cy="1181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Line 145"/>
          <p:cNvSpPr>
            <a:spLocks noChangeShapeType="1"/>
          </p:cNvSpPr>
          <p:nvPr/>
        </p:nvSpPr>
        <p:spPr bwMode="auto">
          <a:xfrm flipV="1">
            <a:off x="7027629" y="1740203"/>
            <a:ext cx="1240071" cy="301834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49" name="Line 146"/>
          <p:cNvSpPr>
            <a:spLocks noChangeShapeType="1"/>
          </p:cNvSpPr>
          <p:nvPr/>
        </p:nvSpPr>
        <p:spPr bwMode="auto">
          <a:xfrm>
            <a:off x="8047831" y="3544462"/>
            <a:ext cx="8620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2" name="Text Box 149"/>
          <p:cNvSpPr txBox="1">
            <a:spLocks noChangeArrowheads="1"/>
          </p:cNvSpPr>
          <p:nvPr/>
        </p:nvSpPr>
        <p:spPr bwMode="auto">
          <a:xfrm>
            <a:off x="740682" y="3292403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14.3.3.3</a:t>
            </a:r>
            <a:endParaRPr lang="en-US" altLang="en-US" dirty="0"/>
          </a:p>
        </p:txBody>
      </p:sp>
      <p:grpSp>
        <p:nvGrpSpPr>
          <p:cNvPr id="153" name="Group 150"/>
          <p:cNvGrpSpPr>
            <a:grpSpLocks/>
          </p:cNvGrpSpPr>
          <p:nvPr/>
        </p:nvGrpSpPr>
        <p:grpSpPr bwMode="auto">
          <a:xfrm>
            <a:off x="631827" y="3693687"/>
            <a:ext cx="1238252" cy="517525"/>
            <a:chOff x="170" y="2769"/>
            <a:chExt cx="780" cy="326"/>
          </a:xfrm>
        </p:grpSpPr>
        <p:sp>
          <p:nvSpPr>
            <p:cNvPr id="154" name="Text Box 151"/>
            <p:cNvSpPr txBox="1">
              <a:spLocks noChangeArrowheads="1"/>
            </p:cNvSpPr>
            <p:nvPr/>
          </p:nvSpPr>
          <p:spPr bwMode="auto">
            <a:xfrm>
              <a:off x="170" y="2837"/>
              <a:ext cx="590" cy="1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folHlink"/>
                  </a:solidFill>
                </a:rPr>
                <a:t>IP </a:t>
              </a:r>
              <a:r>
                <a:rPr lang="en-US" altLang="en-US" dirty="0" smtClean="0">
                  <a:solidFill>
                    <a:schemeClr val="folHlink"/>
                  </a:solidFill>
                </a:rPr>
                <a:t>10.1.1.1</a:t>
              </a:r>
              <a:endParaRPr lang="en-US" altLang="en-US" dirty="0">
                <a:solidFill>
                  <a:schemeClr val="folHlink"/>
                </a:solidFill>
              </a:endParaRPr>
            </a:p>
          </p:txBody>
        </p:sp>
        <p:sp>
          <p:nvSpPr>
            <p:cNvPr id="155" name="AutoShape 152"/>
            <p:cNvSpPr>
              <a:spLocks noChangeArrowheads="1"/>
            </p:cNvSpPr>
            <p:nvPr/>
          </p:nvSpPr>
          <p:spPr bwMode="auto">
            <a:xfrm>
              <a:off x="841" y="2769"/>
              <a:ext cx="109" cy="32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550" tIns="41275" rIns="82550" bIns="41275" anchor="ctr">
              <a:spAutoFit/>
            </a:bodyPr>
            <a:lstStyle/>
            <a:p>
              <a:pPr algn="ctr"/>
              <a:endParaRPr lang="en-US" altLang="en-US"/>
            </a:p>
          </p:txBody>
        </p:sp>
      </p:grpSp>
      <p:sp>
        <p:nvSpPr>
          <p:cNvPr id="156" name="Line 153"/>
          <p:cNvSpPr>
            <a:spLocks noChangeShapeType="1"/>
          </p:cNvSpPr>
          <p:nvPr/>
        </p:nvSpPr>
        <p:spPr bwMode="auto">
          <a:xfrm flipV="1">
            <a:off x="868362" y="3577800"/>
            <a:ext cx="1185863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8" name="Text Box 155"/>
          <p:cNvSpPr txBox="1">
            <a:spLocks noChangeArrowheads="1"/>
          </p:cNvSpPr>
          <p:nvPr/>
        </p:nvSpPr>
        <p:spPr bwMode="auto">
          <a:xfrm>
            <a:off x="4415970" y="192997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</a:t>
            </a:r>
            <a:endParaRPr lang="en-US" altLang="en-US" dirty="0"/>
          </a:p>
        </p:txBody>
      </p:sp>
      <p:sp>
        <p:nvSpPr>
          <p:cNvPr id="159" name="Text Box 156"/>
          <p:cNvSpPr txBox="1">
            <a:spLocks noChangeArrowheads="1"/>
          </p:cNvSpPr>
          <p:nvPr/>
        </p:nvSpPr>
        <p:spPr bwMode="auto">
          <a:xfrm>
            <a:off x="4077495" y="2427113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0" name="Text Box 157"/>
          <p:cNvSpPr txBox="1">
            <a:spLocks noChangeArrowheads="1"/>
          </p:cNvSpPr>
          <p:nvPr/>
        </p:nvSpPr>
        <p:spPr bwMode="auto">
          <a:xfrm>
            <a:off x="3366632" y="205702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</a:t>
            </a:r>
            <a:endParaRPr lang="en-US" altLang="en-US" dirty="0"/>
          </a:p>
        </p:txBody>
      </p:sp>
      <p:sp>
        <p:nvSpPr>
          <p:cNvPr id="162" name="Text Box 159"/>
          <p:cNvSpPr txBox="1">
            <a:spLocks noChangeArrowheads="1"/>
          </p:cNvSpPr>
          <p:nvPr/>
        </p:nvSpPr>
        <p:spPr bwMode="auto">
          <a:xfrm>
            <a:off x="7030935" y="1656855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</a:t>
            </a:r>
            <a:endParaRPr lang="en-US" altLang="en-US" dirty="0"/>
          </a:p>
        </p:txBody>
      </p:sp>
      <p:sp>
        <p:nvSpPr>
          <p:cNvPr id="163" name="Text Box 160"/>
          <p:cNvSpPr txBox="1">
            <a:spLocks noChangeArrowheads="1"/>
          </p:cNvSpPr>
          <p:nvPr/>
        </p:nvSpPr>
        <p:spPr bwMode="auto">
          <a:xfrm>
            <a:off x="6925743" y="2235218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21</a:t>
            </a:r>
            <a:endParaRPr lang="en-US" altLang="en-US" dirty="0"/>
          </a:p>
        </p:txBody>
      </p:sp>
      <p:sp>
        <p:nvSpPr>
          <p:cNvPr id="164" name="Text Box 161"/>
          <p:cNvSpPr txBox="1">
            <a:spLocks noChangeArrowheads="1"/>
          </p:cNvSpPr>
          <p:nvPr/>
        </p:nvSpPr>
        <p:spPr bwMode="auto">
          <a:xfrm>
            <a:off x="2613666" y="318097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1</a:t>
            </a:r>
          </a:p>
        </p:txBody>
      </p:sp>
      <p:sp>
        <p:nvSpPr>
          <p:cNvPr id="165" name="Text Box 162"/>
          <p:cNvSpPr txBox="1">
            <a:spLocks noChangeArrowheads="1"/>
          </p:cNvSpPr>
          <p:nvPr/>
        </p:nvSpPr>
        <p:spPr bwMode="auto">
          <a:xfrm>
            <a:off x="2676559" y="3636542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6" name="Text Box 163"/>
          <p:cNvSpPr txBox="1">
            <a:spLocks noChangeArrowheads="1"/>
          </p:cNvSpPr>
          <p:nvPr/>
        </p:nvSpPr>
        <p:spPr bwMode="auto">
          <a:xfrm>
            <a:off x="1793383" y="329416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3</a:t>
            </a:r>
          </a:p>
        </p:txBody>
      </p:sp>
      <p:sp>
        <p:nvSpPr>
          <p:cNvPr id="167" name="Text Box 164"/>
          <p:cNvSpPr txBox="1">
            <a:spLocks noChangeArrowheads="1"/>
          </p:cNvSpPr>
          <p:nvPr/>
        </p:nvSpPr>
        <p:spPr bwMode="auto">
          <a:xfrm>
            <a:off x="2972038" y="2663400"/>
            <a:ext cx="936154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</a:t>
            </a: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68" name="Text Box 165"/>
          <p:cNvSpPr txBox="1">
            <a:spLocks noChangeArrowheads="1"/>
          </p:cNvSpPr>
          <p:nvPr/>
        </p:nvSpPr>
        <p:spPr bwMode="auto">
          <a:xfrm>
            <a:off x="4900850" y="1772812"/>
            <a:ext cx="936154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</a:t>
            </a: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69" name="Text Box 166"/>
          <p:cNvSpPr txBox="1">
            <a:spLocks noChangeArrowheads="1"/>
          </p:cNvSpPr>
          <p:nvPr/>
        </p:nvSpPr>
        <p:spPr bwMode="auto">
          <a:xfrm rot="20696760">
            <a:off x="7496062" y="1919844"/>
            <a:ext cx="936154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</a:t>
            </a: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70" name="AutoShape 167"/>
          <p:cNvSpPr>
            <a:spLocks noChangeArrowheads="1"/>
          </p:cNvSpPr>
          <p:nvPr/>
        </p:nvSpPr>
        <p:spPr bwMode="auto">
          <a:xfrm>
            <a:off x="8576974" y="1663449"/>
            <a:ext cx="173038" cy="5175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 anchor="ctr">
            <a:spAutoFit/>
          </a:bodyPr>
          <a:lstStyle/>
          <a:p>
            <a:pPr algn="ctr"/>
            <a:endParaRPr lang="en-US" altLang="en-US"/>
          </a:p>
        </p:txBody>
      </p:sp>
      <p:pic>
        <p:nvPicPr>
          <p:cNvPr id="172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3280937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931" y="1940293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7" y="395244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04" y="396242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1768986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68" y="324759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9" name="Table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590855"/>
              </p:ext>
            </p:extLst>
          </p:nvPr>
        </p:nvGraphicFramePr>
        <p:xfrm>
          <a:off x="1337448" y="2352300"/>
          <a:ext cx="1368675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081"/>
                <a:gridCol w="400594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11.2.2.2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14.3.3.3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90" name="Table 1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81578"/>
              </p:ext>
            </p:extLst>
          </p:nvPr>
        </p:nvGraphicFramePr>
        <p:xfrm>
          <a:off x="3261983" y="1110825"/>
          <a:ext cx="1368675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081"/>
                <a:gridCol w="400594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baseline="0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.3.3.3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11.2.2.2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295018"/>
              </p:ext>
            </p:extLst>
          </p:nvPr>
        </p:nvGraphicFramePr>
        <p:xfrm>
          <a:off x="6053011" y="779548"/>
          <a:ext cx="1368675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081"/>
                <a:gridCol w="400594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11.2.2.2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14.3.3.3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97" name="Text Box 160"/>
          <p:cNvSpPr txBox="1">
            <a:spLocks noChangeArrowheads="1"/>
          </p:cNvSpPr>
          <p:nvPr/>
        </p:nvSpPr>
        <p:spPr bwMode="auto">
          <a:xfrm>
            <a:off x="6158749" y="1769931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31</a:t>
            </a:r>
            <a:endParaRPr lang="en-US" altLang="en-US" dirty="0"/>
          </a:p>
        </p:txBody>
      </p:sp>
      <p:sp>
        <p:nvSpPr>
          <p:cNvPr id="207" name="Text Box 149"/>
          <p:cNvSpPr txBox="1">
            <a:spLocks noChangeArrowheads="1"/>
          </p:cNvSpPr>
          <p:nvPr/>
        </p:nvSpPr>
        <p:spPr bwMode="auto">
          <a:xfrm>
            <a:off x="8050513" y="3258821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11.2.2.2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841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 animBg="1" autoUpdateAnimBg="0"/>
      <p:bldP spid="168" grpId="0" animBg="1" autoUpdateAnimBg="0"/>
      <p:bldP spid="169" grpId="0" animBg="1" autoUpdateAnimBg="0"/>
      <p:bldP spid="17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5" y="3"/>
            <a:ext cx="8223250" cy="585785"/>
          </a:xfrm>
        </p:spPr>
        <p:txBody>
          <a:bodyPr/>
          <a:lstStyle/>
          <a:p>
            <a:r>
              <a:rPr lang="en-US" dirty="0" smtClean="0"/>
              <a:t>Prelude Again –</a:t>
            </a:r>
            <a:r>
              <a:rPr lang="en-US" dirty="0" smtClean="0"/>
              <a:t>IPv6 </a:t>
            </a:r>
            <a:r>
              <a:rPr lang="en-US" dirty="0" smtClean="0"/>
              <a:t>Packet Forwarding</a:t>
            </a:r>
            <a:endParaRPr lang="en-US" dirty="0"/>
          </a:p>
        </p:txBody>
      </p:sp>
      <p:cxnSp>
        <p:nvCxnSpPr>
          <p:cNvPr id="139" name="AutoShape 136"/>
          <p:cNvCxnSpPr>
            <a:cxnSpLocks noChangeShapeType="1"/>
            <a:stCxn id="172" idx="3"/>
            <a:endCxn id="173" idx="1"/>
          </p:cNvCxnSpPr>
          <p:nvPr/>
        </p:nvCxnSpPr>
        <p:spPr bwMode="auto">
          <a:xfrm flipV="1">
            <a:off x="2643188" y="2237156"/>
            <a:ext cx="997743" cy="13406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AutoShape 137"/>
          <p:cNvCxnSpPr>
            <a:cxnSpLocks noChangeShapeType="1"/>
            <a:stCxn id="173" idx="3"/>
            <a:endCxn id="176" idx="1"/>
          </p:cNvCxnSpPr>
          <p:nvPr/>
        </p:nvCxnSpPr>
        <p:spPr bwMode="auto">
          <a:xfrm flipV="1">
            <a:off x="4229894" y="2065849"/>
            <a:ext cx="2258219" cy="1713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AutoShape 138"/>
          <p:cNvCxnSpPr>
            <a:cxnSpLocks noChangeShapeType="1"/>
            <a:stCxn id="172" idx="3"/>
            <a:endCxn id="174" idx="1"/>
          </p:cNvCxnSpPr>
          <p:nvPr/>
        </p:nvCxnSpPr>
        <p:spPr bwMode="auto">
          <a:xfrm>
            <a:off x="2643188" y="3577800"/>
            <a:ext cx="1181099" cy="671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AutoShape 139"/>
          <p:cNvCxnSpPr>
            <a:cxnSpLocks noChangeShapeType="1"/>
            <a:stCxn id="174" idx="3"/>
            <a:endCxn id="175" idx="1"/>
          </p:cNvCxnSpPr>
          <p:nvPr/>
        </p:nvCxnSpPr>
        <p:spPr bwMode="auto">
          <a:xfrm>
            <a:off x="4413250" y="4249312"/>
            <a:ext cx="1423754" cy="998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AutoShape 140"/>
          <p:cNvCxnSpPr>
            <a:cxnSpLocks noChangeShapeType="1"/>
            <a:stCxn id="175" idx="3"/>
            <a:endCxn id="184" idx="1"/>
          </p:cNvCxnSpPr>
          <p:nvPr/>
        </p:nvCxnSpPr>
        <p:spPr bwMode="auto">
          <a:xfrm flipV="1">
            <a:off x="6425967" y="3544462"/>
            <a:ext cx="1032901" cy="71483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AutoShape 142"/>
          <p:cNvCxnSpPr>
            <a:cxnSpLocks noChangeShapeType="1"/>
            <a:stCxn id="173" idx="2"/>
            <a:endCxn id="175" idx="0"/>
          </p:cNvCxnSpPr>
          <p:nvPr/>
        </p:nvCxnSpPr>
        <p:spPr bwMode="auto">
          <a:xfrm>
            <a:off x="3935413" y="2534018"/>
            <a:ext cx="2196073" cy="14284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AutoShape 144"/>
          <p:cNvCxnSpPr>
            <a:cxnSpLocks noChangeShapeType="1"/>
            <a:stCxn id="176" idx="3"/>
            <a:endCxn id="184" idx="0"/>
          </p:cNvCxnSpPr>
          <p:nvPr/>
        </p:nvCxnSpPr>
        <p:spPr bwMode="auto">
          <a:xfrm>
            <a:off x="7077076" y="2065849"/>
            <a:ext cx="676274" cy="1181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Line 145"/>
          <p:cNvSpPr>
            <a:spLocks noChangeShapeType="1"/>
          </p:cNvSpPr>
          <p:nvPr/>
        </p:nvSpPr>
        <p:spPr bwMode="auto">
          <a:xfrm flipV="1">
            <a:off x="7027629" y="1740203"/>
            <a:ext cx="1240071" cy="301834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49" name="Line 146"/>
          <p:cNvSpPr>
            <a:spLocks noChangeShapeType="1"/>
          </p:cNvSpPr>
          <p:nvPr/>
        </p:nvSpPr>
        <p:spPr bwMode="auto">
          <a:xfrm>
            <a:off x="8047831" y="3544462"/>
            <a:ext cx="8620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2" name="Text Box 149"/>
          <p:cNvSpPr txBox="1">
            <a:spLocks noChangeArrowheads="1"/>
          </p:cNvSpPr>
          <p:nvPr/>
        </p:nvSpPr>
        <p:spPr bwMode="auto">
          <a:xfrm>
            <a:off x="740682" y="3292403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14.3.3.3</a:t>
            </a:r>
            <a:endParaRPr lang="en-US" altLang="en-US" dirty="0"/>
          </a:p>
        </p:txBody>
      </p:sp>
      <p:sp>
        <p:nvSpPr>
          <p:cNvPr id="154" name="Text Box 151"/>
          <p:cNvSpPr txBox="1">
            <a:spLocks noChangeArrowheads="1"/>
          </p:cNvSpPr>
          <p:nvPr/>
        </p:nvSpPr>
        <p:spPr bwMode="auto">
          <a:xfrm>
            <a:off x="442114" y="3801637"/>
            <a:ext cx="1314462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</a:t>
            </a:r>
            <a:r>
              <a:rPr lang="en-US" altLang="en-US" dirty="0" smtClean="0">
                <a:solidFill>
                  <a:schemeClr val="folHlink"/>
                </a:solidFill>
              </a:rPr>
              <a:t>2001:a:b:8::1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55" name="AutoShape 152"/>
          <p:cNvSpPr>
            <a:spLocks noChangeArrowheads="1"/>
          </p:cNvSpPr>
          <p:nvPr/>
        </p:nvSpPr>
        <p:spPr bwMode="auto">
          <a:xfrm>
            <a:off x="1943602" y="3657743"/>
            <a:ext cx="215881" cy="58623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pPr algn="ctr"/>
            <a:endParaRPr lang="en-US" altLang="en-US"/>
          </a:p>
        </p:txBody>
      </p:sp>
      <p:sp>
        <p:nvSpPr>
          <p:cNvPr id="156" name="Line 153"/>
          <p:cNvSpPr>
            <a:spLocks noChangeShapeType="1"/>
          </p:cNvSpPr>
          <p:nvPr/>
        </p:nvSpPr>
        <p:spPr bwMode="auto">
          <a:xfrm flipV="1">
            <a:off x="868362" y="3577800"/>
            <a:ext cx="1185863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8" name="Text Box 155"/>
          <p:cNvSpPr txBox="1">
            <a:spLocks noChangeArrowheads="1"/>
          </p:cNvSpPr>
          <p:nvPr/>
        </p:nvSpPr>
        <p:spPr bwMode="auto">
          <a:xfrm>
            <a:off x="4415970" y="192997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</a:t>
            </a:r>
            <a:endParaRPr lang="en-US" altLang="en-US" dirty="0"/>
          </a:p>
        </p:txBody>
      </p:sp>
      <p:sp>
        <p:nvSpPr>
          <p:cNvPr id="159" name="Text Box 156"/>
          <p:cNvSpPr txBox="1">
            <a:spLocks noChangeArrowheads="1"/>
          </p:cNvSpPr>
          <p:nvPr/>
        </p:nvSpPr>
        <p:spPr bwMode="auto">
          <a:xfrm>
            <a:off x="4077495" y="2427113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0" name="Text Box 157"/>
          <p:cNvSpPr txBox="1">
            <a:spLocks noChangeArrowheads="1"/>
          </p:cNvSpPr>
          <p:nvPr/>
        </p:nvSpPr>
        <p:spPr bwMode="auto">
          <a:xfrm>
            <a:off x="3366632" y="205702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</a:t>
            </a:r>
            <a:endParaRPr lang="en-US" altLang="en-US" dirty="0"/>
          </a:p>
        </p:txBody>
      </p:sp>
      <p:sp>
        <p:nvSpPr>
          <p:cNvPr id="162" name="Text Box 159"/>
          <p:cNvSpPr txBox="1">
            <a:spLocks noChangeArrowheads="1"/>
          </p:cNvSpPr>
          <p:nvPr/>
        </p:nvSpPr>
        <p:spPr bwMode="auto">
          <a:xfrm>
            <a:off x="7030935" y="1656855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</a:t>
            </a:r>
            <a:endParaRPr lang="en-US" altLang="en-US" dirty="0"/>
          </a:p>
        </p:txBody>
      </p:sp>
      <p:sp>
        <p:nvSpPr>
          <p:cNvPr id="163" name="Text Box 160"/>
          <p:cNvSpPr txBox="1">
            <a:spLocks noChangeArrowheads="1"/>
          </p:cNvSpPr>
          <p:nvPr/>
        </p:nvSpPr>
        <p:spPr bwMode="auto">
          <a:xfrm>
            <a:off x="6925743" y="2235218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21</a:t>
            </a:r>
            <a:endParaRPr lang="en-US" altLang="en-US" dirty="0"/>
          </a:p>
        </p:txBody>
      </p:sp>
      <p:sp>
        <p:nvSpPr>
          <p:cNvPr id="164" name="Text Box 161"/>
          <p:cNvSpPr txBox="1">
            <a:spLocks noChangeArrowheads="1"/>
          </p:cNvSpPr>
          <p:nvPr/>
        </p:nvSpPr>
        <p:spPr bwMode="auto">
          <a:xfrm>
            <a:off x="2613666" y="318097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1</a:t>
            </a:r>
          </a:p>
        </p:txBody>
      </p:sp>
      <p:sp>
        <p:nvSpPr>
          <p:cNvPr id="165" name="Text Box 162"/>
          <p:cNvSpPr txBox="1">
            <a:spLocks noChangeArrowheads="1"/>
          </p:cNvSpPr>
          <p:nvPr/>
        </p:nvSpPr>
        <p:spPr bwMode="auto">
          <a:xfrm>
            <a:off x="2676559" y="3636542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6" name="Text Box 163"/>
          <p:cNvSpPr txBox="1">
            <a:spLocks noChangeArrowheads="1"/>
          </p:cNvSpPr>
          <p:nvPr/>
        </p:nvSpPr>
        <p:spPr bwMode="auto">
          <a:xfrm>
            <a:off x="1793383" y="329416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3</a:t>
            </a:r>
          </a:p>
        </p:txBody>
      </p:sp>
      <p:sp>
        <p:nvSpPr>
          <p:cNvPr id="167" name="Text Box 164"/>
          <p:cNvSpPr txBox="1">
            <a:spLocks noChangeArrowheads="1"/>
          </p:cNvSpPr>
          <p:nvPr/>
        </p:nvSpPr>
        <p:spPr bwMode="auto">
          <a:xfrm>
            <a:off x="2782884" y="2663400"/>
            <a:ext cx="1314463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2001:a:b:8::1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68" name="Text Box 165"/>
          <p:cNvSpPr txBox="1">
            <a:spLocks noChangeArrowheads="1"/>
          </p:cNvSpPr>
          <p:nvPr/>
        </p:nvSpPr>
        <p:spPr bwMode="auto">
          <a:xfrm>
            <a:off x="4711696" y="1772812"/>
            <a:ext cx="1314463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2001:a:b:8::1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69" name="Text Box 166"/>
          <p:cNvSpPr txBox="1">
            <a:spLocks noChangeArrowheads="1"/>
          </p:cNvSpPr>
          <p:nvPr/>
        </p:nvSpPr>
        <p:spPr bwMode="auto">
          <a:xfrm rot="20696760">
            <a:off x="7306908" y="1919844"/>
            <a:ext cx="1314463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folHlink"/>
                </a:solidFill>
              </a:rPr>
              <a:t>IP 2001:a:b:8::1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70" name="AutoShape 167"/>
          <p:cNvSpPr>
            <a:spLocks noChangeArrowheads="1"/>
          </p:cNvSpPr>
          <p:nvPr/>
        </p:nvSpPr>
        <p:spPr bwMode="auto">
          <a:xfrm>
            <a:off x="8679904" y="1644373"/>
            <a:ext cx="173038" cy="5175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 anchor="ctr">
            <a:spAutoFit/>
          </a:bodyPr>
          <a:lstStyle/>
          <a:p>
            <a:pPr algn="ctr"/>
            <a:endParaRPr lang="en-US" altLang="en-US"/>
          </a:p>
        </p:txBody>
      </p:sp>
      <p:pic>
        <p:nvPicPr>
          <p:cNvPr id="172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3280937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931" y="1940293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7" y="395244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04" y="396242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1768986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68" y="324759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9" name="Table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775509"/>
              </p:ext>
            </p:extLst>
          </p:nvPr>
        </p:nvGraphicFramePr>
        <p:xfrm>
          <a:off x="631827" y="2352300"/>
          <a:ext cx="2074297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7177"/>
                <a:gridCol w="607120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2001:a:b::/48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2a01:c::/32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pPr marL="0" marR="0" lvl="0" indent="0" algn="l" defTabSz="3428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2b01:80:1::/56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97" name="Text Box 160"/>
          <p:cNvSpPr txBox="1">
            <a:spLocks noChangeArrowheads="1"/>
          </p:cNvSpPr>
          <p:nvPr/>
        </p:nvSpPr>
        <p:spPr bwMode="auto">
          <a:xfrm>
            <a:off x="6158749" y="1769931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31</a:t>
            </a:r>
            <a:endParaRPr lang="en-US" altLang="en-US" dirty="0"/>
          </a:p>
        </p:txBody>
      </p:sp>
      <p:sp>
        <p:nvSpPr>
          <p:cNvPr id="207" name="Text Box 149"/>
          <p:cNvSpPr txBox="1">
            <a:spLocks noChangeArrowheads="1"/>
          </p:cNvSpPr>
          <p:nvPr/>
        </p:nvSpPr>
        <p:spPr bwMode="auto">
          <a:xfrm>
            <a:off x="8050513" y="3258821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11.2.2.2</a:t>
            </a:r>
            <a:endParaRPr lang="en-US" altLang="en-US" dirty="0"/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132741"/>
              </p:ext>
            </p:extLst>
          </p:nvPr>
        </p:nvGraphicFramePr>
        <p:xfrm>
          <a:off x="2616049" y="1128789"/>
          <a:ext cx="2074297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7177"/>
                <a:gridCol w="607120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2a01:c::/32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lvl="0" indent="0" algn="l" defTabSz="3428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2b01:80:1::/56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2001:a:b::/48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691272"/>
              </p:ext>
            </p:extLst>
          </p:nvPr>
        </p:nvGraphicFramePr>
        <p:xfrm>
          <a:off x="5954382" y="880464"/>
          <a:ext cx="2074297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7177"/>
                <a:gridCol w="607120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2001:a:b::/48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2a01:c::/32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pPr marL="0" marR="0" lvl="0" indent="0" algn="l" defTabSz="3428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2b01:80:1::/56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14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Interlude – The Label ...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Add a 4 byte tag to each IP packet ...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4003674" y="3757613"/>
            <a:ext cx="3978275" cy="457200"/>
            <a:chOff x="4003674" y="3757613"/>
            <a:chExt cx="3978275" cy="457200"/>
          </a:xfrm>
        </p:grpSpPr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4003674" y="3757613"/>
              <a:ext cx="3978275" cy="45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endParaRPr lang="en-US" altLang="en-US" sz="1700"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 Box 47"/>
            <p:cNvSpPr txBox="1">
              <a:spLocks noChangeArrowheads="1"/>
            </p:cNvSpPr>
            <p:nvPr/>
          </p:nvSpPr>
          <p:spPr bwMode="auto">
            <a:xfrm>
              <a:off x="5526086" y="3822700"/>
              <a:ext cx="99854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700" b="1" dirty="0" smtClean="0">
                  <a:solidFill>
                    <a:schemeClr val="bg1"/>
                  </a:solidFill>
                </a:rPr>
                <a:t>IP Packet</a:t>
              </a:r>
              <a:endParaRPr lang="en-US" sz="1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81013" y="3757613"/>
            <a:ext cx="1960563" cy="457200"/>
            <a:chOff x="481013" y="3757613"/>
            <a:chExt cx="1960563" cy="457200"/>
          </a:xfrm>
        </p:grpSpPr>
        <p:sp>
          <p:nvSpPr>
            <p:cNvPr id="52" name="Rectangle 46"/>
            <p:cNvSpPr>
              <a:spLocks noChangeArrowheads="1"/>
            </p:cNvSpPr>
            <p:nvPr/>
          </p:nvSpPr>
          <p:spPr bwMode="auto">
            <a:xfrm>
              <a:off x="481013" y="3757613"/>
              <a:ext cx="1960563" cy="457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endParaRPr lang="en-US" altLang="en-US" sz="1700"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 Box 49"/>
            <p:cNvSpPr txBox="1">
              <a:spLocks noChangeArrowheads="1"/>
            </p:cNvSpPr>
            <p:nvPr/>
          </p:nvSpPr>
          <p:spPr bwMode="auto">
            <a:xfrm>
              <a:off x="901486" y="3800475"/>
              <a:ext cx="1095172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700" b="1" dirty="0">
                  <a:solidFill>
                    <a:schemeClr val="bg1"/>
                  </a:solidFill>
                  <a:latin typeface="+mn-lt"/>
                </a:rPr>
                <a:t>L2 Header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987271" y="1727200"/>
            <a:ext cx="3978275" cy="457200"/>
            <a:chOff x="3987271" y="1727200"/>
            <a:chExt cx="3978275" cy="457200"/>
          </a:xfrm>
        </p:grpSpPr>
        <p:sp>
          <p:nvSpPr>
            <p:cNvPr id="54" name="Rectangle 46"/>
            <p:cNvSpPr>
              <a:spLocks noChangeArrowheads="1"/>
            </p:cNvSpPr>
            <p:nvPr/>
          </p:nvSpPr>
          <p:spPr bwMode="auto">
            <a:xfrm>
              <a:off x="3987271" y="1727200"/>
              <a:ext cx="3978275" cy="45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endParaRPr lang="en-US" altLang="en-US" sz="1700"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 Box 47"/>
            <p:cNvSpPr txBox="1">
              <a:spLocks noChangeArrowheads="1"/>
            </p:cNvSpPr>
            <p:nvPr/>
          </p:nvSpPr>
          <p:spPr bwMode="auto">
            <a:xfrm>
              <a:off x="5509683" y="1792287"/>
              <a:ext cx="99854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700" b="1" dirty="0" smtClean="0">
                  <a:solidFill>
                    <a:schemeClr val="bg1"/>
                  </a:solidFill>
                </a:rPr>
                <a:t>IP Packet</a:t>
              </a:r>
              <a:endParaRPr lang="en-US" sz="1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008187" y="1727200"/>
            <a:ext cx="1960563" cy="457200"/>
            <a:chOff x="2008187" y="1727200"/>
            <a:chExt cx="1960563" cy="457200"/>
          </a:xfrm>
        </p:grpSpPr>
        <p:sp>
          <p:nvSpPr>
            <p:cNvPr id="53" name="Rectangle 46"/>
            <p:cNvSpPr>
              <a:spLocks noChangeArrowheads="1"/>
            </p:cNvSpPr>
            <p:nvPr/>
          </p:nvSpPr>
          <p:spPr bwMode="auto">
            <a:xfrm>
              <a:off x="2008187" y="1727200"/>
              <a:ext cx="1960563" cy="457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endParaRPr lang="en-US" altLang="en-US" sz="1700"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 Box 49"/>
            <p:cNvSpPr txBox="1">
              <a:spLocks noChangeArrowheads="1"/>
            </p:cNvSpPr>
            <p:nvPr/>
          </p:nvSpPr>
          <p:spPr bwMode="auto">
            <a:xfrm>
              <a:off x="2428660" y="1770062"/>
              <a:ext cx="1095172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700" b="1" dirty="0">
                  <a:solidFill>
                    <a:schemeClr val="bg1"/>
                  </a:solidFill>
                  <a:latin typeface="+mn-lt"/>
                </a:rPr>
                <a:t>L2 Header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987271" y="1727200"/>
            <a:ext cx="3978275" cy="457200"/>
            <a:chOff x="3987271" y="1727200"/>
            <a:chExt cx="3978275" cy="457200"/>
          </a:xfrm>
        </p:grpSpPr>
        <p:sp>
          <p:nvSpPr>
            <p:cNvPr id="64" name="Rectangle 46"/>
            <p:cNvSpPr>
              <a:spLocks noChangeArrowheads="1"/>
            </p:cNvSpPr>
            <p:nvPr/>
          </p:nvSpPr>
          <p:spPr bwMode="auto">
            <a:xfrm>
              <a:off x="3987271" y="1727200"/>
              <a:ext cx="3978275" cy="45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endParaRPr lang="en-US" altLang="en-US" sz="1700"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 Box 47"/>
            <p:cNvSpPr txBox="1">
              <a:spLocks noChangeArrowheads="1"/>
            </p:cNvSpPr>
            <p:nvPr/>
          </p:nvSpPr>
          <p:spPr bwMode="auto">
            <a:xfrm>
              <a:off x="5509683" y="1792287"/>
              <a:ext cx="99854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700" b="1" dirty="0" smtClean="0">
                  <a:solidFill>
                    <a:schemeClr val="bg1"/>
                  </a:solidFill>
                </a:rPr>
                <a:t>IP Packet</a:t>
              </a:r>
              <a:endParaRPr lang="en-US" sz="1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008187" y="1727200"/>
            <a:ext cx="1960563" cy="457200"/>
            <a:chOff x="2008187" y="1727200"/>
            <a:chExt cx="1960563" cy="457200"/>
          </a:xfrm>
        </p:grpSpPr>
        <p:sp>
          <p:nvSpPr>
            <p:cNvPr id="67" name="Rectangle 46"/>
            <p:cNvSpPr>
              <a:spLocks noChangeArrowheads="1"/>
            </p:cNvSpPr>
            <p:nvPr/>
          </p:nvSpPr>
          <p:spPr bwMode="auto">
            <a:xfrm>
              <a:off x="2008187" y="1727200"/>
              <a:ext cx="1960563" cy="457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endParaRPr lang="en-US" altLang="en-US" sz="1700"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 Box 49"/>
            <p:cNvSpPr txBox="1">
              <a:spLocks noChangeArrowheads="1"/>
            </p:cNvSpPr>
            <p:nvPr/>
          </p:nvSpPr>
          <p:spPr bwMode="auto">
            <a:xfrm>
              <a:off x="2428660" y="1770062"/>
              <a:ext cx="1095172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700" b="1" dirty="0">
                  <a:solidFill>
                    <a:schemeClr val="bg1"/>
                  </a:solidFill>
                  <a:latin typeface="+mn-lt"/>
                </a:rPr>
                <a:t>L2 Header</a:t>
              </a:r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1666875" y="2574925"/>
            <a:ext cx="6334125" cy="2263036"/>
            <a:chOff x="1666875" y="2574925"/>
            <a:chExt cx="6334125" cy="2263036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1666875" y="2574925"/>
              <a:ext cx="6334125" cy="1190625"/>
              <a:chOff x="1095" y="942"/>
              <a:chExt cx="3990" cy="750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1098" y="1242"/>
                <a:ext cx="3984" cy="450"/>
              </a:xfrm>
              <a:custGeom>
                <a:avLst/>
                <a:gdLst>
                  <a:gd name="T0" fmla="*/ 468 w 3984"/>
                  <a:gd name="T1" fmla="*/ 450 h 450"/>
                  <a:gd name="T2" fmla="*/ 0 w 3984"/>
                  <a:gd name="T3" fmla="*/ 84 h 450"/>
                  <a:gd name="T4" fmla="*/ 12 w 3984"/>
                  <a:gd name="T5" fmla="*/ 12 h 450"/>
                  <a:gd name="T6" fmla="*/ 3984 w 3984"/>
                  <a:gd name="T7" fmla="*/ 0 h 450"/>
                  <a:gd name="T8" fmla="*/ 3984 w 3984"/>
                  <a:gd name="T9" fmla="*/ 78 h 450"/>
                  <a:gd name="T10" fmla="*/ 1458 w 3984"/>
                  <a:gd name="T11" fmla="*/ 450 h 450"/>
                  <a:gd name="T12" fmla="*/ 468 w 3984"/>
                  <a:gd name="T13" fmla="*/ 450 h 4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84"/>
                  <a:gd name="T22" fmla="*/ 0 h 450"/>
                  <a:gd name="T23" fmla="*/ 3984 w 3984"/>
                  <a:gd name="T24" fmla="*/ 450 h 4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84" h="450">
                    <a:moveTo>
                      <a:pt x="468" y="450"/>
                    </a:moveTo>
                    <a:lnTo>
                      <a:pt x="0" y="84"/>
                    </a:lnTo>
                    <a:lnTo>
                      <a:pt x="12" y="12"/>
                    </a:lnTo>
                    <a:lnTo>
                      <a:pt x="3984" y="0"/>
                    </a:lnTo>
                    <a:lnTo>
                      <a:pt x="3984" y="78"/>
                    </a:lnTo>
                    <a:lnTo>
                      <a:pt x="1458" y="450"/>
                    </a:lnTo>
                    <a:lnTo>
                      <a:pt x="468" y="45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1095" y="1038"/>
                <a:ext cx="3984" cy="288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eaLnBrk="1" hangingPunct="1"/>
                <a:endParaRPr lang="en-US" altLang="en-US" sz="1700"/>
              </a:p>
            </p:txBody>
          </p:sp>
          <p:sp>
            <p:nvSpPr>
              <p:cNvPr id="8" name="Line 8"/>
              <p:cNvSpPr>
                <a:spLocks noChangeShapeType="1"/>
              </p:cNvSpPr>
              <p:nvPr/>
            </p:nvSpPr>
            <p:spPr bwMode="gray">
              <a:xfrm>
                <a:off x="3840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gray">
              <a:xfrm>
                <a:off x="1101" y="94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gray">
              <a:xfrm>
                <a:off x="1225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gray">
              <a:xfrm>
                <a:off x="1350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gray">
              <a:xfrm>
                <a:off x="1474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gray">
              <a:xfrm>
                <a:off x="1599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" name="Line 14"/>
              <p:cNvSpPr>
                <a:spLocks noChangeShapeType="1"/>
              </p:cNvSpPr>
              <p:nvPr/>
            </p:nvSpPr>
            <p:spPr bwMode="gray">
              <a:xfrm>
                <a:off x="1723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" name="Line 15"/>
              <p:cNvSpPr>
                <a:spLocks noChangeShapeType="1"/>
              </p:cNvSpPr>
              <p:nvPr/>
            </p:nvSpPr>
            <p:spPr bwMode="gray">
              <a:xfrm>
                <a:off x="1848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" name="Line 16"/>
              <p:cNvSpPr>
                <a:spLocks noChangeShapeType="1"/>
              </p:cNvSpPr>
              <p:nvPr/>
            </p:nvSpPr>
            <p:spPr bwMode="gray">
              <a:xfrm>
                <a:off x="1972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gray">
              <a:xfrm>
                <a:off x="2097" y="94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gray">
              <a:xfrm>
                <a:off x="2221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gray">
              <a:xfrm>
                <a:off x="2346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gray">
              <a:xfrm>
                <a:off x="2470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gray">
              <a:xfrm>
                <a:off x="2595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gray">
              <a:xfrm>
                <a:off x="2719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gray">
              <a:xfrm>
                <a:off x="2844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gray">
              <a:xfrm>
                <a:off x="2968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" name="Line 25"/>
              <p:cNvSpPr>
                <a:spLocks noChangeShapeType="1"/>
              </p:cNvSpPr>
              <p:nvPr/>
            </p:nvSpPr>
            <p:spPr bwMode="gray">
              <a:xfrm>
                <a:off x="3093" y="94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" name="Line 26"/>
              <p:cNvSpPr>
                <a:spLocks noChangeShapeType="1"/>
              </p:cNvSpPr>
              <p:nvPr/>
            </p:nvSpPr>
            <p:spPr bwMode="gray">
              <a:xfrm>
                <a:off x="3217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" name="Line 27"/>
              <p:cNvSpPr>
                <a:spLocks noChangeShapeType="1"/>
              </p:cNvSpPr>
              <p:nvPr/>
            </p:nvSpPr>
            <p:spPr bwMode="gray">
              <a:xfrm>
                <a:off x="3342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Line 28"/>
              <p:cNvSpPr>
                <a:spLocks noChangeShapeType="1"/>
              </p:cNvSpPr>
              <p:nvPr/>
            </p:nvSpPr>
            <p:spPr bwMode="gray">
              <a:xfrm>
                <a:off x="3466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Line 29"/>
              <p:cNvSpPr>
                <a:spLocks noChangeShapeType="1"/>
              </p:cNvSpPr>
              <p:nvPr/>
            </p:nvSpPr>
            <p:spPr bwMode="gray">
              <a:xfrm>
                <a:off x="3715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Line 30"/>
              <p:cNvSpPr>
                <a:spLocks noChangeShapeType="1"/>
              </p:cNvSpPr>
              <p:nvPr/>
            </p:nvSpPr>
            <p:spPr bwMode="gray">
              <a:xfrm>
                <a:off x="4213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gray">
              <a:xfrm>
                <a:off x="4338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" name="Line 32"/>
              <p:cNvSpPr>
                <a:spLocks noChangeShapeType="1"/>
              </p:cNvSpPr>
              <p:nvPr/>
            </p:nvSpPr>
            <p:spPr bwMode="gray">
              <a:xfrm>
                <a:off x="4462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" name="Line 33"/>
              <p:cNvSpPr>
                <a:spLocks noChangeShapeType="1"/>
              </p:cNvSpPr>
              <p:nvPr/>
            </p:nvSpPr>
            <p:spPr bwMode="gray">
              <a:xfrm>
                <a:off x="4587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" name="Line 34"/>
              <p:cNvSpPr>
                <a:spLocks noChangeShapeType="1"/>
              </p:cNvSpPr>
              <p:nvPr/>
            </p:nvSpPr>
            <p:spPr bwMode="gray">
              <a:xfrm>
                <a:off x="4711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5" name="Line 35"/>
              <p:cNvSpPr>
                <a:spLocks noChangeShapeType="1"/>
              </p:cNvSpPr>
              <p:nvPr/>
            </p:nvSpPr>
            <p:spPr bwMode="gray">
              <a:xfrm>
                <a:off x="4836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" name="Line 36"/>
              <p:cNvSpPr>
                <a:spLocks noChangeShapeType="1"/>
              </p:cNvSpPr>
              <p:nvPr/>
            </p:nvSpPr>
            <p:spPr bwMode="gray">
              <a:xfrm>
                <a:off x="4960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" name="Line 37"/>
              <p:cNvSpPr>
                <a:spLocks noChangeShapeType="1"/>
              </p:cNvSpPr>
              <p:nvPr/>
            </p:nvSpPr>
            <p:spPr bwMode="gray">
              <a:xfrm>
                <a:off x="5085" y="94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" name="Rectangle 38"/>
              <p:cNvSpPr>
                <a:spLocks noChangeArrowheads="1"/>
              </p:cNvSpPr>
              <p:nvPr/>
            </p:nvSpPr>
            <p:spPr bwMode="auto">
              <a:xfrm>
                <a:off x="1161" y="1086"/>
                <a:ext cx="3858" cy="19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eaLnBrk="1" hangingPunct="1"/>
                <a:endParaRPr lang="en-US" altLang="en-US" sz="1700"/>
              </a:p>
            </p:txBody>
          </p:sp>
          <p:sp>
            <p:nvSpPr>
              <p:cNvPr id="39" name="Text Box 39"/>
              <p:cNvSpPr txBox="1">
                <a:spLocks noChangeArrowheads="1"/>
              </p:cNvSpPr>
              <p:nvPr/>
            </p:nvSpPr>
            <p:spPr bwMode="gray">
              <a:xfrm>
                <a:off x="4422" y="1068"/>
                <a:ext cx="317" cy="22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dirty="0">
                    <a:latin typeface="+mn-lt"/>
                  </a:rPr>
                  <a:t>TTL</a:t>
                </a:r>
              </a:p>
            </p:txBody>
          </p:sp>
          <p:sp>
            <p:nvSpPr>
              <p:cNvPr id="40" name="Text Box 40"/>
              <p:cNvSpPr txBox="1">
                <a:spLocks noChangeArrowheads="1"/>
              </p:cNvSpPr>
              <p:nvPr/>
            </p:nvSpPr>
            <p:spPr bwMode="gray">
              <a:xfrm>
                <a:off x="1863" y="1068"/>
                <a:ext cx="955" cy="22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dirty="0">
                    <a:latin typeface="+mn-lt"/>
                  </a:rPr>
                  <a:t>Label (20 bits)</a:t>
                </a:r>
              </a:p>
            </p:txBody>
          </p:sp>
          <p:sp>
            <p:nvSpPr>
              <p:cNvPr id="41" name="Line 43"/>
              <p:cNvSpPr>
                <a:spLocks noChangeShapeType="1"/>
              </p:cNvSpPr>
              <p:nvPr/>
            </p:nvSpPr>
            <p:spPr bwMode="gray">
              <a:xfrm>
                <a:off x="4089" y="94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" name="Line 44"/>
              <p:cNvSpPr>
                <a:spLocks noChangeShapeType="1"/>
              </p:cNvSpPr>
              <p:nvPr/>
            </p:nvSpPr>
            <p:spPr bwMode="gray">
              <a:xfrm>
                <a:off x="3964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3" name="Line 45"/>
              <p:cNvSpPr>
                <a:spLocks noChangeShapeType="1"/>
              </p:cNvSpPr>
              <p:nvPr/>
            </p:nvSpPr>
            <p:spPr bwMode="gray">
              <a:xfrm>
                <a:off x="3591" y="1038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" name="Text Box 41"/>
              <p:cNvSpPr txBox="1">
                <a:spLocks noChangeArrowheads="1"/>
              </p:cNvSpPr>
              <p:nvPr/>
            </p:nvSpPr>
            <p:spPr bwMode="gray">
              <a:xfrm>
                <a:off x="3597" y="1068"/>
                <a:ext cx="346" cy="22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dirty="0">
                    <a:latin typeface="+mn-lt"/>
                  </a:rPr>
                  <a:t>CoS</a:t>
                </a:r>
              </a:p>
            </p:txBody>
          </p:sp>
          <p:sp>
            <p:nvSpPr>
              <p:cNvPr id="45" name="Text Box 42"/>
              <p:cNvSpPr txBox="1">
                <a:spLocks noChangeArrowheads="1"/>
              </p:cNvSpPr>
              <p:nvPr/>
            </p:nvSpPr>
            <p:spPr bwMode="gray">
              <a:xfrm>
                <a:off x="3924" y="1068"/>
                <a:ext cx="194" cy="22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dirty="0">
                    <a:latin typeface="+mn-lt"/>
                  </a:rPr>
                  <a:t>S</a:t>
                </a:r>
                <a:endParaRPr lang="en-US" sz="1700" dirty="0">
                  <a:solidFill>
                    <a:srgbClr val="002FA4"/>
                  </a:solidFill>
                  <a:latin typeface="+mn-lt"/>
                </a:endParaRPr>
              </a:p>
            </p:txBody>
          </p:sp>
        </p:grpSp>
        <p:sp>
          <p:nvSpPr>
            <p:cNvPr id="48" name="Text Box 48"/>
            <p:cNvSpPr txBox="1">
              <a:spLocks noChangeArrowheads="1"/>
            </p:cNvSpPr>
            <p:nvPr/>
          </p:nvSpPr>
          <p:spPr bwMode="auto">
            <a:xfrm>
              <a:off x="2762485" y="4308475"/>
              <a:ext cx="8710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800" b="1" dirty="0" smtClean="0">
                  <a:latin typeface="+mn-lt"/>
                </a:rPr>
                <a:t>4 bytes</a:t>
              </a:r>
              <a:endParaRPr lang="en-US" sz="1800" b="1" dirty="0">
                <a:latin typeface="+mn-lt"/>
              </a:endParaRPr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2446338" y="3757613"/>
              <a:ext cx="1557337" cy="457200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eaLnBrk="1" hangingPunct="1"/>
              <a:endParaRPr lang="en-US" altLang="en-US" sz="1700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 Box 51"/>
            <p:cNvSpPr txBox="1">
              <a:spLocks noChangeArrowheads="1"/>
            </p:cNvSpPr>
            <p:nvPr/>
          </p:nvSpPr>
          <p:spPr bwMode="auto">
            <a:xfrm>
              <a:off x="2428875" y="3817938"/>
              <a:ext cx="15398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7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MPLS Header</a:t>
              </a:r>
            </a:p>
          </p:txBody>
        </p:sp>
        <p:pic>
          <p:nvPicPr>
            <p:cNvPr id="2050" name="Picture 2" descr="Tag.jpg (647×450)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3610">
              <a:off x="3149463" y="4114883"/>
              <a:ext cx="1088454" cy="723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" name="Rectangular Callout 70"/>
          <p:cNvSpPr/>
          <p:nvPr/>
        </p:nvSpPr>
        <p:spPr>
          <a:xfrm>
            <a:off x="4924425" y="409576"/>
            <a:ext cx="3482445" cy="860218"/>
          </a:xfrm>
          <a:prstGeom prst="wedgeRectCallout">
            <a:avLst>
              <a:gd name="adj1" fmla="val -28450"/>
              <a:gd name="adj2" fmla="val 12055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dirty="0" smtClean="0">
                <a:latin typeface="Arial"/>
                <a:cs typeface="Arial"/>
              </a:rPr>
              <a:t>RFC3031 just says “IP Packet”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Can be </a:t>
            </a:r>
            <a:r>
              <a:rPr lang="en-US" u="sng" dirty="0" smtClean="0">
                <a:latin typeface="Arial"/>
                <a:cs typeface="Arial"/>
              </a:rPr>
              <a:t>BOTH</a:t>
            </a:r>
            <a:r>
              <a:rPr lang="en-US" dirty="0" smtClean="0">
                <a:latin typeface="Arial"/>
                <a:cs typeface="Arial"/>
              </a:rPr>
              <a:t> v4/v6 ...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... or even an Ethernet frame (L2 packet)!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5582920" y="1884680"/>
            <a:ext cx="203201" cy="182880"/>
          </a:xfrm>
          <a:prstGeom prst="line">
            <a:avLst/>
          </a:prstGeom>
          <a:ln w="57150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03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08642E-6 L 0.00573 0.3959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1978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08642E-6 L -0.16719 0.3932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68" y="196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164"/>
          <p:cNvSpPr txBox="1">
            <a:spLocks noChangeArrowheads="1"/>
          </p:cNvSpPr>
          <p:nvPr/>
        </p:nvSpPr>
        <p:spPr bwMode="auto">
          <a:xfrm>
            <a:off x="2188244" y="3434750"/>
            <a:ext cx="349455" cy="298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50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5" y="3"/>
            <a:ext cx="8223250" cy="585785"/>
          </a:xfrm>
        </p:spPr>
        <p:txBody>
          <a:bodyPr/>
          <a:lstStyle/>
          <a:p>
            <a:r>
              <a:rPr lang="en-US" dirty="0" smtClean="0"/>
              <a:t>Fugue – MPLS Label Switching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46088" y="598499"/>
            <a:ext cx="8223250" cy="370284"/>
          </a:xfrm>
        </p:spPr>
        <p:txBody>
          <a:bodyPr/>
          <a:lstStyle/>
          <a:p>
            <a:r>
              <a:rPr lang="en-US" dirty="0" smtClean="0"/>
              <a:t>Classical IP Forwarding (again IPv4 or IPv6 – doesn’t matter ... yet ...)</a:t>
            </a:r>
            <a:endParaRPr lang="en-US" dirty="0"/>
          </a:p>
        </p:txBody>
      </p:sp>
      <p:cxnSp>
        <p:nvCxnSpPr>
          <p:cNvPr id="139" name="AutoShape 136"/>
          <p:cNvCxnSpPr>
            <a:cxnSpLocks noChangeShapeType="1"/>
            <a:stCxn id="172" idx="3"/>
            <a:endCxn id="173" idx="1"/>
          </p:cNvCxnSpPr>
          <p:nvPr/>
        </p:nvCxnSpPr>
        <p:spPr bwMode="auto">
          <a:xfrm flipV="1">
            <a:off x="2643188" y="2237156"/>
            <a:ext cx="997743" cy="13406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AutoShape 137"/>
          <p:cNvCxnSpPr>
            <a:cxnSpLocks noChangeShapeType="1"/>
            <a:stCxn id="173" idx="3"/>
            <a:endCxn id="176" idx="1"/>
          </p:cNvCxnSpPr>
          <p:nvPr/>
        </p:nvCxnSpPr>
        <p:spPr bwMode="auto">
          <a:xfrm flipV="1">
            <a:off x="4229894" y="2065849"/>
            <a:ext cx="2258219" cy="1713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AutoShape 138"/>
          <p:cNvCxnSpPr>
            <a:cxnSpLocks noChangeShapeType="1"/>
            <a:stCxn id="172" idx="3"/>
            <a:endCxn id="174" idx="1"/>
          </p:cNvCxnSpPr>
          <p:nvPr/>
        </p:nvCxnSpPr>
        <p:spPr bwMode="auto">
          <a:xfrm>
            <a:off x="2643188" y="3577800"/>
            <a:ext cx="1181099" cy="671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AutoShape 139"/>
          <p:cNvCxnSpPr>
            <a:cxnSpLocks noChangeShapeType="1"/>
            <a:stCxn id="174" idx="3"/>
            <a:endCxn id="175" idx="1"/>
          </p:cNvCxnSpPr>
          <p:nvPr/>
        </p:nvCxnSpPr>
        <p:spPr bwMode="auto">
          <a:xfrm>
            <a:off x="4413250" y="4249312"/>
            <a:ext cx="1423754" cy="998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AutoShape 140"/>
          <p:cNvCxnSpPr>
            <a:cxnSpLocks noChangeShapeType="1"/>
            <a:stCxn id="175" idx="3"/>
            <a:endCxn id="184" idx="1"/>
          </p:cNvCxnSpPr>
          <p:nvPr/>
        </p:nvCxnSpPr>
        <p:spPr bwMode="auto">
          <a:xfrm flipV="1">
            <a:off x="6425967" y="3544462"/>
            <a:ext cx="1032901" cy="71483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AutoShape 142"/>
          <p:cNvCxnSpPr>
            <a:cxnSpLocks noChangeShapeType="1"/>
            <a:stCxn id="173" idx="2"/>
            <a:endCxn id="175" idx="0"/>
          </p:cNvCxnSpPr>
          <p:nvPr/>
        </p:nvCxnSpPr>
        <p:spPr bwMode="auto">
          <a:xfrm>
            <a:off x="3935413" y="2534018"/>
            <a:ext cx="2196073" cy="14284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AutoShape 144"/>
          <p:cNvCxnSpPr>
            <a:cxnSpLocks noChangeShapeType="1"/>
            <a:stCxn id="176" idx="3"/>
            <a:endCxn id="184" idx="0"/>
          </p:cNvCxnSpPr>
          <p:nvPr/>
        </p:nvCxnSpPr>
        <p:spPr bwMode="auto">
          <a:xfrm>
            <a:off x="7077076" y="2065849"/>
            <a:ext cx="676274" cy="1181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Line 145"/>
          <p:cNvSpPr>
            <a:spLocks noChangeShapeType="1"/>
          </p:cNvSpPr>
          <p:nvPr/>
        </p:nvSpPr>
        <p:spPr bwMode="auto">
          <a:xfrm flipV="1">
            <a:off x="7027629" y="1740203"/>
            <a:ext cx="1240071" cy="301834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49" name="Line 146"/>
          <p:cNvSpPr>
            <a:spLocks noChangeShapeType="1"/>
          </p:cNvSpPr>
          <p:nvPr/>
        </p:nvSpPr>
        <p:spPr bwMode="auto">
          <a:xfrm>
            <a:off x="8047831" y="3544462"/>
            <a:ext cx="8620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2" name="Text Box 149"/>
          <p:cNvSpPr txBox="1">
            <a:spLocks noChangeArrowheads="1"/>
          </p:cNvSpPr>
          <p:nvPr/>
        </p:nvSpPr>
        <p:spPr bwMode="auto">
          <a:xfrm>
            <a:off x="740682" y="3292403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14.3.3.3</a:t>
            </a:r>
            <a:endParaRPr lang="en-US" altLang="en-US" dirty="0"/>
          </a:p>
        </p:txBody>
      </p:sp>
      <p:sp>
        <p:nvSpPr>
          <p:cNvPr id="154" name="Text Box 151"/>
          <p:cNvSpPr txBox="1">
            <a:spLocks noChangeArrowheads="1"/>
          </p:cNvSpPr>
          <p:nvPr/>
        </p:nvSpPr>
        <p:spPr bwMode="auto">
          <a:xfrm>
            <a:off x="823917" y="3803225"/>
            <a:ext cx="758827" cy="29845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56" name="Line 153"/>
          <p:cNvSpPr>
            <a:spLocks noChangeShapeType="1"/>
          </p:cNvSpPr>
          <p:nvPr/>
        </p:nvSpPr>
        <p:spPr bwMode="auto">
          <a:xfrm flipV="1">
            <a:off x="868362" y="3577800"/>
            <a:ext cx="1185863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550" tIns="41275" rIns="82550" bIns="41275" anchor="ctr">
            <a:spAutoFit/>
          </a:bodyPr>
          <a:lstStyle/>
          <a:p>
            <a:endParaRPr lang="en-US"/>
          </a:p>
        </p:txBody>
      </p:sp>
      <p:sp>
        <p:nvSpPr>
          <p:cNvPr id="158" name="Text Box 155"/>
          <p:cNvSpPr txBox="1">
            <a:spLocks noChangeArrowheads="1"/>
          </p:cNvSpPr>
          <p:nvPr/>
        </p:nvSpPr>
        <p:spPr bwMode="auto">
          <a:xfrm>
            <a:off x="4415970" y="192997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</a:t>
            </a:r>
            <a:endParaRPr lang="en-US" altLang="en-US" dirty="0"/>
          </a:p>
        </p:txBody>
      </p:sp>
      <p:sp>
        <p:nvSpPr>
          <p:cNvPr id="159" name="Text Box 156"/>
          <p:cNvSpPr txBox="1">
            <a:spLocks noChangeArrowheads="1"/>
          </p:cNvSpPr>
          <p:nvPr/>
        </p:nvSpPr>
        <p:spPr bwMode="auto">
          <a:xfrm>
            <a:off x="4077495" y="2427113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0" name="Text Box 157"/>
          <p:cNvSpPr txBox="1">
            <a:spLocks noChangeArrowheads="1"/>
          </p:cNvSpPr>
          <p:nvPr/>
        </p:nvSpPr>
        <p:spPr bwMode="auto">
          <a:xfrm>
            <a:off x="3366632" y="2057025"/>
            <a:ext cx="258084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</a:t>
            </a:r>
            <a:endParaRPr lang="en-US" altLang="en-US" dirty="0"/>
          </a:p>
        </p:txBody>
      </p:sp>
      <p:sp>
        <p:nvSpPr>
          <p:cNvPr id="162" name="Text Box 159"/>
          <p:cNvSpPr txBox="1">
            <a:spLocks noChangeArrowheads="1"/>
          </p:cNvSpPr>
          <p:nvPr/>
        </p:nvSpPr>
        <p:spPr bwMode="auto">
          <a:xfrm>
            <a:off x="7030935" y="1656855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</a:t>
            </a:r>
            <a:endParaRPr lang="en-US" altLang="en-US" dirty="0"/>
          </a:p>
        </p:txBody>
      </p:sp>
      <p:sp>
        <p:nvSpPr>
          <p:cNvPr id="163" name="Text Box 160"/>
          <p:cNvSpPr txBox="1">
            <a:spLocks noChangeArrowheads="1"/>
          </p:cNvSpPr>
          <p:nvPr/>
        </p:nvSpPr>
        <p:spPr bwMode="auto">
          <a:xfrm>
            <a:off x="6925743" y="2235218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21</a:t>
            </a:r>
            <a:endParaRPr lang="en-US" altLang="en-US" dirty="0"/>
          </a:p>
        </p:txBody>
      </p:sp>
      <p:sp>
        <p:nvSpPr>
          <p:cNvPr id="164" name="Text Box 161"/>
          <p:cNvSpPr txBox="1">
            <a:spLocks noChangeArrowheads="1"/>
          </p:cNvSpPr>
          <p:nvPr/>
        </p:nvSpPr>
        <p:spPr bwMode="auto">
          <a:xfrm>
            <a:off x="2613666" y="318097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1</a:t>
            </a:r>
          </a:p>
        </p:txBody>
      </p:sp>
      <p:sp>
        <p:nvSpPr>
          <p:cNvPr id="165" name="Text Box 162"/>
          <p:cNvSpPr txBox="1">
            <a:spLocks noChangeArrowheads="1"/>
          </p:cNvSpPr>
          <p:nvPr/>
        </p:nvSpPr>
        <p:spPr bwMode="auto">
          <a:xfrm>
            <a:off x="2676559" y="3636542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2</a:t>
            </a:r>
          </a:p>
        </p:txBody>
      </p:sp>
      <p:sp>
        <p:nvSpPr>
          <p:cNvPr id="166" name="Text Box 163"/>
          <p:cNvSpPr txBox="1">
            <a:spLocks noChangeArrowheads="1"/>
          </p:cNvSpPr>
          <p:nvPr/>
        </p:nvSpPr>
        <p:spPr bwMode="auto">
          <a:xfrm>
            <a:off x="1793383" y="3294165"/>
            <a:ext cx="2635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/>
              <a:t>3</a:t>
            </a:r>
          </a:p>
        </p:txBody>
      </p:sp>
      <p:sp>
        <p:nvSpPr>
          <p:cNvPr id="169" name="Text Box 166"/>
          <p:cNvSpPr txBox="1">
            <a:spLocks noChangeArrowheads="1"/>
          </p:cNvSpPr>
          <p:nvPr/>
        </p:nvSpPr>
        <p:spPr bwMode="auto">
          <a:xfrm rot="20696760">
            <a:off x="7585030" y="1919844"/>
            <a:ext cx="758221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70" name="AutoShape 167"/>
          <p:cNvSpPr>
            <a:spLocks noChangeArrowheads="1"/>
          </p:cNvSpPr>
          <p:nvPr/>
        </p:nvSpPr>
        <p:spPr bwMode="auto">
          <a:xfrm>
            <a:off x="8576974" y="1663449"/>
            <a:ext cx="173038" cy="5175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 anchor="ctr">
            <a:spAutoFit/>
          </a:bodyPr>
          <a:lstStyle/>
          <a:p>
            <a:pPr algn="ctr"/>
            <a:endParaRPr lang="en-US" altLang="en-US"/>
          </a:p>
        </p:txBody>
      </p:sp>
      <p:pic>
        <p:nvPicPr>
          <p:cNvPr id="172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3280937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931" y="1940293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7" y="395244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04" y="396242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1768986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Picture 243" descr="icon_c_router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68" y="3247599"/>
            <a:ext cx="58896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" name="Text Box 160"/>
          <p:cNvSpPr txBox="1">
            <a:spLocks noChangeArrowheads="1"/>
          </p:cNvSpPr>
          <p:nvPr/>
        </p:nvSpPr>
        <p:spPr bwMode="auto">
          <a:xfrm>
            <a:off x="6158749" y="1769931"/>
            <a:ext cx="349455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31</a:t>
            </a:r>
            <a:endParaRPr lang="en-US" altLang="en-US" dirty="0"/>
          </a:p>
        </p:txBody>
      </p:sp>
      <p:sp>
        <p:nvSpPr>
          <p:cNvPr id="207" name="Text Box 149"/>
          <p:cNvSpPr txBox="1">
            <a:spLocks noChangeArrowheads="1"/>
          </p:cNvSpPr>
          <p:nvPr/>
        </p:nvSpPr>
        <p:spPr bwMode="auto">
          <a:xfrm>
            <a:off x="8050513" y="3258821"/>
            <a:ext cx="758221" cy="2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/>
            <a:r>
              <a:rPr lang="en-US" altLang="en-US" dirty="0" smtClean="0"/>
              <a:t>11.2.2.2</a:t>
            </a:r>
            <a:endParaRPr lang="en-US" alt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930311"/>
              </p:ext>
            </p:extLst>
          </p:nvPr>
        </p:nvGraphicFramePr>
        <p:xfrm>
          <a:off x="2995840" y="4077641"/>
          <a:ext cx="676275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6275"/>
              </a:tblGrid>
              <a:tr h="204505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-Out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529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57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780071"/>
              </p:ext>
            </p:extLst>
          </p:nvPr>
        </p:nvGraphicFramePr>
        <p:xfrm>
          <a:off x="1597686" y="1475031"/>
          <a:ext cx="1155039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921"/>
                <a:gridCol w="567118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689800"/>
              </p:ext>
            </p:extLst>
          </p:nvPr>
        </p:nvGraphicFramePr>
        <p:xfrm>
          <a:off x="5764822" y="1198174"/>
          <a:ext cx="2741003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921"/>
                <a:gridCol w="567118"/>
                <a:gridCol w="542925"/>
                <a:gridCol w="1043039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LB-in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31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67" name="Text Box 164"/>
          <p:cNvSpPr txBox="1">
            <a:spLocks noChangeArrowheads="1"/>
          </p:cNvSpPr>
          <p:nvPr/>
        </p:nvSpPr>
        <p:spPr bwMode="auto">
          <a:xfrm rot="18407422">
            <a:off x="3091186" y="2711732"/>
            <a:ext cx="758221" cy="29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44" name="Text Box 164"/>
          <p:cNvSpPr txBox="1">
            <a:spLocks noChangeArrowheads="1"/>
          </p:cNvSpPr>
          <p:nvPr/>
        </p:nvSpPr>
        <p:spPr bwMode="auto">
          <a:xfrm rot="18407422">
            <a:off x="2970468" y="3146102"/>
            <a:ext cx="349455" cy="298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50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 rot="21319111">
            <a:off x="4843712" y="1788031"/>
            <a:ext cx="1096396" cy="299012"/>
            <a:chOff x="3544085" y="3093246"/>
            <a:chExt cx="1096396" cy="299012"/>
          </a:xfrm>
        </p:grpSpPr>
        <p:sp>
          <p:nvSpPr>
            <p:cNvPr id="48" name="Text Box 164"/>
            <p:cNvSpPr txBox="1">
              <a:spLocks noChangeArrowheads="1"/>
            </p:cNvSpPr>
            <p:nvPr/>
          </p:nvSpPr>
          <p:spPr bwMode="auto">
            <a:xfrm>
              <a:off x="3882260" y="3093458"/>
              <a:ext cx="758221" cy="298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 smtClean="0">
                  <a:solidFill>
                    <a:schemeClr val="folHlink"/>
                  </a:solidFill>
                </a:rPr>
                <a:t>10.1.1.1</a:t>
              </a:r>
              <a:endParaRPr lang="en-US" altLang="en-US" dirty="0">
                <a:solidFill>
                  <a:schemeClr val="folHlink"/>
                </a:solidFill>
              </a:endParaRPr>
            </a:p>
          </p:txBody>
        </p:sp>
        <p:sp>
          <p:nvSpPr>
            <p:cNvPr id="49" name="Text Box 164"/>
            <p:cNvSpPr txBox="1">
              <a:spLocks noChangeArrowheads="1"/>
            </p:cNvSpPr>
            <p:nvPr/>
          </p:nvSpPr>
          <p:spPr bwMode="auto">
            <a:xfrm>
              <a:off x="3544085" y="3093246"/>
              <a:ext cx="349455" cy="298800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550" tIns="41275" rIns="82550" bIns="4127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b="1" dirty="0" smtClean="0">
                  <a:solidFill>
                    <a:srgbClr val="FFFFFF"/>
                  </a:solidFill>
                </a:rPr>
                <a:t>20</a:t>
              </a:r>
              <a:endParaRPr lang="en-US" altLang="en-US" b="1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751747"/>
              </p:ext>
            </p:extLst>
          </p:nvPr>
        </p:nvGraphicFramePr>
        <p:xfrm>
          <a:off x="1627165" y="4077641"/>
          <a:ext cx="1368675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081"/>
                <a:gridCol w="400594"/>
              </a:tblGrid>
              <a:tr h="16391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Destination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Intf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10.1.1.1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11.2.2.2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391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14.3.3.3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3" name="Text Box 151"/>
          <p:cNvSpPr txBox="1">
            <a:spLocks noChangeArrowheads="1"/>
          </p:cNvSpPr>
          <p:nvPr/>
        </p:nvSpPr>
        <p:spPr bwMode="auto">
          <a:xfrm>
            <a:off x="1951256" y="1070333"/>
            <a:ext cx="758827" cy="298450"/>
          </a:xfrm>
          <a:prstGeom prst="rect">
            <a:avLst/>
          </a:prstGeom>
          <a:solidFill>
            <a:srgbClr val="FFFF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chemeClr val="folHlink"/>
                </a:solidFill>
              </a:rPr>
              <a:t>10.1.1.1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54" name="Text Box 164"/>
          <p:cNvSpPr txBox="1">
            <a:spLocks noChangeArrowheads="1"/>
          </p:cNvSpPr>
          <p:nvPr/>
        </p:nvSpPr>
        <p:spPr bwMode="auto">
          <a:xfrm>
            <a:off x="1613469" y="1059038"/>
            <a:ext cx="349455" cy="298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50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17704"/>
              </p:ext>
            </p:extLst>
          </p:nvPr>
        </p:nvGraphicFramePr>
        <p:xfrm>
          <a:off x="2752725" y="1475031"/>
          <a:ext cx="1200150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2925"/>
                <a:gridCol w="657225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IFout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LB-out</a:t>
                      </a:r>
                      <a:endParaRPr lang="en-US" b="1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6" name="Text Box 164"/>
          <p:cNvSpPr txBox="1">
            <a:spLocks noChangeArrowheads="1"/>
          </p:cNvSpPr>
          <p:nvPr/>
        </p:nvSpPr>
        <p:spPr bwMode="auto">
          <a:xfrm>
            <a:off x="1613469" y="1059038"/>
            <a:ext cx="349455" cy="298800"/>
          </a:xfrm>
          <a:prstGeom prst="rect">
            <a:avLst/>
          </a:prstGeom>
          <a:solidFill>
            <a:srgbClr val="00B05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lIns="82550" tIns="41275" rIns="82550" bIns="4127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 smtClean="0">
                <a:solidFill>
                  <a:srgbClr val="FFFFFF"/>
                </a:solidFill>
              </a:rPr>
              <a:t>20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  <p:sp>
        <p:nvSpPr>
          <p:cNvPr id="8" name="Can 7"/>
          <p:cNvSpPr/>
          <p:nvPr/>
        </p:nvSpPr>
        <p:spPr>
          <a:xfrm rot="14840743">
            <a:off x="4357971" y="729782"/>
            <a:ext cx="364671" cy="4080263"/>
          </a:xfrm>
          <a:prstGeom prst="ca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40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lIns="91425" tIns="45713" rIns="91425" bIns="45713"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</a:t>
            </a:r>
            <a:r>
              <a:rPr lang="en-US" sz="1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Switchd</a:t>
            </a:r>
            <a:r>
              <a:rPr 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Path (LSP)</a:t>
            </a:r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0" name="Oval 49"/>
          <p:cNvSpPr/>
          <p:nvPr/>
        </p:nvSpPr>
        <p:spPr>
          <a:xfrm rot="21286284">
            <a:off x="754437" y="3791471"/>
            <a:ext cx="949948" cy="343205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55" name="Rectangular Callout 54"/>
          <p:cNvSpPr/>
          <p:nvPr/>
        </p:nvSpPr>
        <p:spPr>
          <a:xfrm>
            <a:off x="219992" y="2165849"/>
            <a:ext cx="2359250" cy="509463"/>
          </a:xfrm>
          <a:prstGeom prst="wedgeRectCallout">
            <a:avLst>
              <a:gd name="adj1" fmla="val -14999"/>
              <a:gd name="adj2" fmla="val 248400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Can this </a:t>
            </a:r>
            <a:r>
              <a:rPr lang="en-US" sz="1600" dirty="0" smtClean="0">
                <a:latin typeface="Arial"/>
                <a:cs typeface="Arial"/>
              </a:rPr>
              <a:t>be IPv6 too?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Of course, but ...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56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1759 L 0.00382 -0.01728 C 0.00695 -0.01697 0.01007 -0.01728 0.0132 -0.01574 C 0.01424 -0.01543 0.01511 -0.01327 0.01632 -0.01203 C 0.01719 -0.01142 0.01841 -0.01111 0.01945 -0.01018 C 0.02049 -0.00926 0.02136 -0.00771 0.02257 -0.00648 C 0.02344 -0.00586 0.02466 -0.00555 0.0257 -0.00463 C 0.03247 0.00124 0.025 -0.0037 0.03195 0.00463 C 0.03282 0.00556 0.03403 0.00556 0.03507 0.00649 C 0.03611 0.00741 0.03716 0.00865 0.0382 0.01019 C 0.04028 0.01358 0.04445 0.0213 0.04445 0.02161 C 0.04514 0.02562 0.04584 0.03025 0.04757 0.03426 C 0.04827 0.03611 0.04966 0.03797 0.0507 0.03982 C 0.0533 0.05926 0.04966 0.03611 0.05382 0.05278 C 0.05469 0.05618 0.05521 0.06019 0.05591 0.06389 C 0.0573 0.07161 0.0566 0.06729 0.05799 0.07686 C 0.05764 0.08982 0.05747 0.10278 0.05695 0.11574 C 0.0566 0.11976 0.05539 0.12469 0.05486 0.12871 C 0.05434 0.13087 0.05434 0.13365 0.05382 0.13611 C 0.05174 0.1429 0.0467 0.15402 0.04341 0.15834 C 0.04132 0.16081 0.03941 0.1642 0.03716 0.16574 C 0.03611 0.16636 0.0349 0.16636 0.03403 0.1676 C 0.03177 0.16976 0.02986 0.17253 0.02778 0.175 C 0.02674 0.17624 0.0257 0.17778 0.02466 0.17871 C 0.0132 0.18519 0.03039 0.17439 0.01841 0.18426 C 0.01632 0.18581 0.01407 0.18611 0.01216 0.18797 C 0.01077 0.1892 0.00938 0.19074 0.00799 0.19167 C 0.00625 0.1926 0.00434 0.1926 0.00278 0.19352 C 0.00052 0.19445 -0.00139 0.19599 -0.00347 0.19723 C -0.00451 0.19784 -0.00573 0.19784 -0.00659 0.19908 C -0.00885 0.20155 -0.01024 0.20371 -0.01284 0.20463 C -0.01701 0.20556 -0.02118 0.20587 -0.02534 0.20649 L -0.13368 0.20463 C -0.13524 0.20432 -0.13645 0.20309 -0.13784 0.20278 C -0.13958 0.20186 -0.14149 0.20155 -0.14305 0.20093 C -0.14427 0.20031 -0.14514 0.19939 -0.14618 0.19908 C -0.14861 0.19815 -0.15104 0.19784 -0.15347 0.19723 L -0.15972 0.19352 C -0.16076 0.1929 -0.1618 0.19198 -0.16284 0.19167 L -0.16701 0.18982 C -0.16805 0.18858 -0.16909 0.18673 -0.17014 0.18611 C -0.17222 0.18426 -0.17465 0.18457 -0.17639 0.18241 C -0.18055 0.17747 -0.17847 0.17932 -0.18264 0.17686 C -0.18507 0.17253 -0.18645 0.17068 -0.18784 0.16574 C -0.18836 0.16389 -0.18854 0.16173 -0.18889 0.16019 C -0.18958 0.15803 -0.19062 0.15649 -0.19097 0.15463 C -0.19201 0.15093 -0.19236 0.14723 -0.19305 0.14352 L -0.19409 0.13797 C -0.19375 0.1213 -0.19392 0.10432 -0.19305 0.08797 C -0.19288 0.08149 -0.19097 0.07593 -0.18889 0.0713 C -0.18871 0.07037 -0.18819 0.07007 -0.18784 0.06945 " pathEditMode="relative" rAng="0" ptsTypes="AAAAAAAAAAAAAAAAAAAAAAAAAAAAAAAAAAAAAAAAAAAAAAAAAAA">
                                      <p:cBhvr>
                                        <p:cTn id="1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87" y="1120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154" grpId="0" animBg="1"/>
      <p:bldP spid="169" grpId="0" animBg="1"/>
      <p:bldP spid="170" grpId="0" animBg="1"/>
      <p:bldP spid="167" grpId="0" animBg="1"/>
      <p:bldP spid="44" grpId="0" animBg="1"/>
      <p:bldP spid="53" grpId="0" animBg="1"/>
      <p:bldP spid="54" grpId="0" animBg="1"/>
      <p:bldP spid="56" grpId="0" animBg="1"/>
      <p:bldP spid="8" grpId="0" animBg="1"/>
      <p:bldP spid="50" grpId="0" animBg="1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55085" y="1460500"/>
            <a:ext cx="7519987" cy="3110761"/>
            <a:chOff x="481013" y="1727200"/>
            <a:chExt cx="7519987" cy="3110761"/>
          </a:xfrm>
        </p:grpSpPr>
        <p:grpSp>
          <p:nvGrpSpPr>
            <p:cNvPr id="59" name="Group 58"/>
            <p:cNvGrpSpPr/>
            <p:nvPr/>
          </p:nvGrpSpPr>
          <p:grpSpPr>
            <a:xfrm>
              <a:off x="4003674" y="3757613"/>
              <a:ext cx="3978275" cy="457200"/>
              <a:chOff x="4003674" y="3757613"/>
              <a:chExt cx="3978275" cy="457200"/>
            </a:xfrm>
          </p:grpSpPr>
          <p:sp>
            <p:nvSpPr>
              <p:cNvPr id="46" name="Rectangle 46"/>
              <p:cNvSpPr>
                <a:spLocks noChangeArrowheads="1"/>
              </p:cNvSpPr>
              <p:nvPr/>
            </p:nvSpPr>
            <p:spPr bwMode="auto">
              <a:xfrm>
                <a:off x="4003674" y="3757613"/>
                <a:ext cx="3978275" cy="457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7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Text Box 47"/>
              <p:cNvSpPr txBox="1">
                <a:spLocks noChangeArrowheads="1"/>
              </p:cNvSpPr>
              <p:nvPr/>
            </p:nvSpPr>
            <p:spPr bwMode="auto">
              <a:xfrm>
                <a:off x="5637495" y="3822700"/>
                <a:ext cx="775725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b="1" dirty="0" smtClean="0">
                    <a:solidFill>
                      <a:schemeClr val="bg1"/>
                    </a:solidFill>
                  </a:rPr>
                  <a:t>Packet</a:t>
                </a:r>
                <a:endParaRPr lang="en-US" sz="17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481013" y="3757613"/>
              <a:ext cx="1960563" cy="457200"/>
              <a:chOff x="481013" y="3757613"/>
              <a:chExt cx="1960563" cy="457200"/>
            </a:xfrm>
          </p:grpSpPr>
          <p:sp>
            <p:nvSpPr>
              <p:cNvPr id="52" name="Rectangle 46"/>
              <p:cNvSpPr>
                <a:spLocks noChangeArrowheads="1"/>
              </p:cNvSpPr>
              <p:nvPr/>
            </p:nvSpPr>
            <p:spPr bwMode="auto">
              <a:xfrm>
                <a:off x="481013" y="3757613"/>
                <a:ext cx="1960563" cy="4572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7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Text Box 49"/>
              <p:cNvSpPr txBox="1">
                <a:spLocks noChangeArrowheads="1"/>
              </p:cNvSpPr>
              <p:nvPr/>
            </p:nvSpPr>
            <p:spPr bwMode="auto">
              <a:xfrm>
                <a:off x="901486" y="3800475"/>
                <a:ext cx="1095172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b="1" dirty="0">
                    <a:solidFill>
                      <a:schemeClr val="bg1"/>
                    </a:solidFill>
                    <a:latin typeface="+mn-lt"/>
                  </a:rPr>
                  <a:t>L2 Header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987271" y="1727200"/>
              <a:ext cx="3978275" cy="457200"/>
              <a:chOff x="3987271" y="1727200"/>
              <a:chExt cx="3978275" cy="457200"/>
            </a:xfrm>
          </p:grpSpPr>
          <p:sp>
            <p:nvSpPr>
              <p:cNvPr id="54" name="Rectangle 46"/>
              <p:cNvSpPr>
                <a:spLocks noChangeArrowheads="1"/>
              </p:cNvSpPr>
              <p:nvPr/>
            </p:nvSpPr>
            <p:spPr bwMode="auto">
              <a:xfrm>
                <a:off x="3987271" y="1727200"/>
                <a:ext cx="3978275" cy="457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7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 Box 47"/>
              <p:cNvSpPr txBox="1">
                <a:spLocks noChangeArrowheads="1"/>
              </p:cNvSpPr>
              <p:nvPr/>
            </p:nvSpPr>
            <p:spPr bwMode="auto">
              <a:xfrm>
                <a:off x="5509683" y="1792287"/>
                <a:ext cx="998543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b="1" dirty="0" smtClean="0">
                    <a:solidFill>
                      <a:schemeClr val="bg1"/>
                    </a:solidFill>
                  </a:rPr>
                  <a:t>IP Packet</a:t>
                </a:r>
                <a:endParaRPr lang="en-US" sz="17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008187" y="1727200"/>
              <a:ext cx="1960563" cy="457200"/>
              <a:chOff x="2008187" y="1727200"/>
              <a:chExt cx="1960563" cy="457200"/>
            </a:xfrm>
          </p:grpSpPr>
          <p:sp>
            <p:nvSpPr>
              <p:cNvPr id="53" name="Rectangle 46"/>
              <p:cNvSpPr>
                <a:spLocks noChangeArrowheads="1"/>
              </p:cNvSpPr>
              <p:nvPr/>
            </p:nvSpPr>
            <p:spPr bwMode="auto">
              <a:xfrm>
                <a:off x="2008187" y="1727200"/>
                <a:ext cx="1960563" cy="4572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7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 Box 49"/>
              <p:cNvSpPr txBox="1">
                <a:spLocks noChangeArrowheads="1"/>
              </p:cNvSpPr>
              <p:nvPr/>
            </p:nvSpPr>
            <p:spPr bwMode="auto">
              <a:xfrm>
                <a:off x="2428660" y="1770062"/>
                <a:ext cx="1095172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b="1" dirty="0">
                    <a:solidFill>
                      <a:schemeClr val="bg1"/>
                    </a:solidFill>
                    <a:latin typeface="+mn-lt"/>
                  </a:rPr>
                  <a:t>L2 Header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3987271" y="1727200"/>
              <a:ext cx="3978275" cy="457200"/>
              <a:chOff x="3987271" y="1727200"/>
              <a:chExt cx="3978275" cy="457200"/>
            </a:xfrm>
          </p:grpSpPr>
          <p:sp>
            <p:nvSpPr>
              <p:cNvPr id="64" name="Rectangle 46"/>
              <p:cNvSpPr>
                <a:spLocks noChangeArrowheads="1"/>
              </p:cNvSpPr>
              <p:nvPr/>
            </p:nvSpPr>
            <p:spPr bwMode="auto">
              <a:xfrm>
                <a:off x="3987271" y="1727200"/>
                <a:ext cx="3978275" cy="457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7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Text Box 47"/>
              <p:cNvSpPr txBox="1">
                <a:spLocks noChangeArrowheads="1"/>
              </p:cNvSpPr>
              <p:nvPr/>
            </p:nvSpPr>
            <p:spPr bwMode="auto">
              <a:xfrm>
                <a:off x="5621092" y="1792287"/>
                <a:ext cx="775725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b="1" dirty="0" smtClean="0">
                    <a:solidFill>
                      <a:schemeClr val="bg1"/>
                    </a:solidFill>
                  </a:rPr>
                  <a:t>Packet</a:t>
                </a:r>
                <a:endParaRPr lang="en-US" sz="17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2008187" y="1727200"/>
              <a:ext cx="1960563" cy="457200"/>
              <a:chOff x="2008187" y="1727200"/>
              <a:chExt cx="1960563" cy="457200"/>
            </a:xfrm>
          </p:grpSpPr>
          <p:sp>
            <p:nvSpPr>
              <p:cNvPr id="67" name="Rectangle 46"/>
              <p:cNvSpPr>
                <a:spLocks noChangeArrowheads="1"/>
              </p:cNvSpPr>
              <p:nvPr/>
            </p:nvSpPr>
            <p:spPr bwMode="auto">
              <a:xfrm>
                <a:off x="2008187" y="1727200"/>
                <a:ext cx="1960563" cy="4572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7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Text Box 49"/>
              <p:cNvSpPr txBox="1">
                <a:spLocks noChangeArrowheads="1"/>
              </p:cNvSpPr>
              <p:nvPr/>
            </p:nvSpPr>
            <p:spPr bwMode="auto">
              <a:xfrm>
                <a:off x="2428660" y="1770062"/>
                <a:ext cx="1095172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700" b="1" dirty="0">
                    <a:solidFill>
                      <a:schemeClr val="bg1"/>
                    </a:solidFill>
                    <a:latin typeface="+mn-lt"/>
                  </a:rPr>
                  <a:t>L2 Header</a:t>
                </a:r>
              </a:p>
            </p:txBody>
          </p:sp>
        </p:grpSp>
        <p:grpSp>
          <p:nvGrpSpPr>
            <p:cNvPr id="2048" name="Group 2047"/>
            <p:cNvGrpSpPr/>
            <p:nvPr/>
          </p:nvGrpSpPr>
          <p:grpSpPr>
            <a:xfrm>
              <a:off x="1666875" y="2574925"/>
              <a:ext cx="6334125" cy="2263036"/>
              <a:chOff x="1666875" y="2574925"/>
              <a:chExt cx="6334125" cy="2263036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1666875" y="2574925"/>
                <a:ext cx="6334125" cy="1190625"/>
                <a:chOff x="1095" y="942"/>
                <a:chExt cx="3990" cy="750"/>
              </a:xfrm>
            </p:grpSpPr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1098" y="1242"/>
                  <a:ext cx="3984" cy="450"/>
                </a:xfrm>
                <a:custGeom>
                  <a:avLst/>
                  <a:gdLst>
                    <a:gd name="T0" fmla="*/ 468 w 3984"/>
                    <a:gd name="T1" fmla="*/ 450 h 450"/>
                    <a:gd name="T2" fmla="*/ 0 w 3984"/>
                    <a:gd name="T3" fmla="*/ 84 h 450"/>
                    <a:gd name="T4" fmla="*/ 12 w 3984"/>
                    <a:gd name="T5" fmla="*/ 12 h 450"/>
                    <a:gd name="T6" fmla="*/ 3984 w 3984"/>
                    <a:gd name="T7" fmla="*/ 0 h 450"/>
                    <a:gd name="T8" fmla="*/ 3984 w 3984"/>
                    <a:gd name="T9" fmla="*/ 78 h 450"/>
                    <a:gd name="T10" fmla="*/ 1458 w 3984"/>
                    <a:gd name="T11" fmla="*/ 450 h 450"/>
                    <a:gd name="T12" fmla="*/ 468 w 3984"/>
                    <a:gd name="T13" fmla="*/ 450 h 4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984"/>
                    <a:gd name="T22" fmla="*/ 0 h 450"/>
                    <a:gd name="T23" fmla="*/ 3984 w 3984"/>
                    <a:gd name="T24" fmla="*/ 450 h 4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984" h="450">
                      <a:moveTo>
                        <a:pt x="468" y="450"/>
                      </a:moveTo>
                      <a:lnTo>
                        <a:pt x="0" y="84"/>
                      </a:lnTo>
                      <a:lnTo>
                        <a:pt x="12" y="12"/>
                      </a:lnTo>
                      <a:lnTo>
                        <a:pt x="3984" y="0"/>
                      </a:lnTo>
                      <a:lnTo>
                        <a:pt x="3984" y="78"/>
                      </a:lnTo>
                      <a:lnTo>
                        <a:pt x="1458" y="450"/>
                      </a:lnTo>
                      <a:lnTo>
                        <a:pt x="468" y="45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" name="Rectangle 7"/>
                <p:cNvSpPr>
                  <a:spLocks noChangeArrowheads="1"/>
                </p:cNvSpPr>
                <p:nvPr/>
              </p:nvSpPr>
              <p:spPr bwMode="auto">
                <a:xfrm>
                  <a:off x="1095" y="1038"/>
                  <a:ext cx="3984" cy="288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1pPr>
                  <a:lvl2pPr marL="742950" indent="-28575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2pPr>
                  <a:lvl3pPr marL="11430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3pPr>
                  <a:lvl4pPr marL="16002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4pPr>
                  <a:lvl5pPr marL="20574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9pPr>
                </a:lstStyle>
                <a:p>
                  <a:pPr eaLnBrk="1" hangingPunct="1"/>
                  <a:endParaRPr lang="en-US" altLang="en-US" sz="1700"/>
                </a:p>
              </p:txBody>
            </p:sp>
            <p:sp>
              <p:nvSpPr>
                <p:cNvPr id="8" name="Line 8"/>
                <p:cNvSpPr>
                  <a:spLocks noChangeShapeType="1"/>
                </p:cNvSpPr>
                <p:nvPr/>
              </p:nvSpPr>
              <p:spPr bwMode="gray">
                <a:xfrm>
                  <a:off x="384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Line 9"/>
                <p:cNvSpPr>
                  <a:spLocks noChangeShapeType="1"/>
                </p:cNvSpPr>
                <p:nvPr/>
              </p:nvSpPr>
              <p:spPr bwMode="gray">
                <a:xfrm>
                  <a:off x="1101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Line 10"/>
                <p:cNvSpPr>
                  <a:spLocks noChangeShapeType="1"/>
                </p:cNvSpPr>
                <p:nvPr/>
              </p:nvSpPr>
              <p:spPr bwMode="gray">
                <a:xfrm>
                  <a:off x="1225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Line 11"/>
                <p:cNvSpPr>
                  <a:spLocks noChangeShapeType="1"/>
                </p:cNvSpPr>
                <p:nvPr/>
              </p:nvSpPr>
              <p:spPr bwMode="gray">
                <a:xfrm>
                  <a:off x="135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Line 12"/>
                <p:cNvSpPr>
                  <a:spLocks noChangeShapeType="1"/>
                </p:cNvSpPr>
                <p:nvPr/>
              </p:nvSpPr>
              <p:spPr bwMode="gray">
                <a:xfrm>
                  <a:off x="1474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Line 13"/>
                <p:cNvSpPr>
                  <a:spLocks noChangeShapeType="1"/>
                </p:cNvSpPr>
                <p:nvPr/>
              </p:nvSpPr>
              <p:spPr bwMode="gray">
                <a:xfrm>
                  <a:off x="1599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Line 14"/>
                <p:cNvSpPr>
                  <a:spLocks noChangeShapeType="1"/>
                </p:cNvSpPr>
                <p:nvPr/>
              </p:nvSpPr>
              <p:spPr bwMode="gray">
                <a:xfrm>
                  <a:off x="1723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Line 15"/>
                <p:cNvSpPr>
                  <a:spLocks noChangeShapeType="1"/>
                </p:cNvSpPr>
                <p:nvPr/>
              </p:nvSpPr>
              <p:spPr bwMode="gray">
                <a:xfrm>
                  <a:off x="1848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Line 16"/>
                <p:cNvSpPr>
                  <a:spLocks noChangeShapeType="1"/>
                </p:cNvSpPr>
                <p:nvPr/>
              </p:nvSpPr>
              <p:spPr bwMode="gray">
                <a:xfrm>
                  <a:off x="1972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17"/>
                <p:cNvSpPr>
                  <a:spLocks noChangeShapeType="1"/>
                </p:cNvSpPr>
                <p:nvPr/>
              </p:nvSpPr>
              <p:spPr bwMode="gray">
                <a:xfrm>
                  <a:off x="2097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18"/>
                <p:cNvSpPr>
                  <a:spLocks noChangeShapeType="1"/>
                </p:cNvSpPr>
                <p:nvPr/>
              </p:nvSpPr>
              <p:spPr bwMode="gray">
                <a:xfrm>
                  <a:off x="2221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Line 19"/>
                <p:cNvSpPr>
                  <a:spLocks noChangeShapeType="1"/>
                </p:cNvSpPr>
                <p:nvPr/>
              </p:nvSpPr>
              <p:spPr bwMode="gray">
                <a:xfrm>
                  <a:off x="2346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Line 20"/>
                <p:cNvSpPr>
                  <a:spLocks noChangeShapeType="1"/>
                </p:cNvSpPr>
                <p:nvPr/>
              </p:nvSpPr>
              <p:spPr bwMode="gray">
                <a:xfrm>
                  <a:off x="247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21"/>
                <p:cNvSpPr>
                  <a:spLocks noChangeShapeType="1"/>
                </p:cNvSpPr>
                <p:nvPr/>
              </p:nvSpPr>
              <p:spPr bwMode="gray">
                <a:xfrm>
                  <a:off x="2595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Line 22"/>
                <p:cNvSpPr>
                  <a:spLocks noChangeShapeType="1"/>
                </p:cNvSpPr>
                <p:nvPr/>
              </p:nvSpPr>
              <p:spPr bwMode="gray">
                <a:xfrm>
                  <a:off x="2719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Line 23"/>
                <p:cNvSpPr>
                  <a:spLocks noChangeShapeType="1"/>
                </p:cNvSpPr>
                <p:nvPr/>
              </p:nvSpPr>
              <p:spPr bwMode="gray">
                <a:xfrm>
                  <a:off x="2844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Line 24"/>
                <p:cNvSpPr>
                  <a:spLocks noChangeShapeType="1"/>
                </p:cNvSpPr>
                <p:nvPr/>
              </p:nvSpPr>
              <p:spPr bwMode="gray">
                <a:xfrm>
                  <a:off x="2968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Line 25"/>
                <p:cNvSpPr>
                  <a:spLocks noChangeShapeType="1"/>
                </p:cNvSpPr>
                <p:nvPr/>
              </p:nvSpPr>
              <p:spPr bwMode="gray">
                <a:xfrm>
                  <a:off x="3093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Line 26"/>
                <p:cNvSpPr>
                  <a:spLocks noChangeShapeType="1"/>
                </p:cNvSpPr>
                <p:nvPr/>
              </p:nvSpPr>
              <p:spPr bwMode="gray">
                <a:xfrm>
                  <a:off x="3217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Line 27"/>
                <p:cNvSpPr>
                  <a:spLocks noChangeShapeType="1"/>
                </p:cNvSpPr>
                <p:nvPr/>
              </p:nvSpPr>
              <p:spPr bwMode="gray">
                <a:xfrm>
                  <a:off x="3342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Line 28"/>
                <p:cNvSpPr>
                  <a:spLocks noChangeShapeType="1"/>
                </p:cNvSpPr>
                <p:nvPr/>
              </p:nvSpPr>
              <p:spPr bwMode="gray">
                <a:xfrm>
                  <a:off x="3466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Line 29"/>
                <p:cNvSpPr>
                  <a:spLocks noChangeShapeType="1"/>
                </p:cNvSpPr>
                <p:nvPr/>
              </p:nvSpPr>
              <p:spPr bwMode="gray">
                <a:xfrm>
                  <a:off x="3715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Line 30"/>
                <p:cNvSpPr>
                  <a:spLocks noChangeShapeType="1"/>
                </p:cNvSpPr>
                <p:nvPr/>
              </p:nvSpPr>
              <p:spPr bwMode="gray">
                <a:xfrm>
                  <a:off x="4213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31"/>
                <p:cNvSpPr>
                  <a:spLocks noChangeShapeType="1"/>
                </p:cNvSpPr>
                <p:nvPr/>
              </p:nvSpPr>
              <p:spPr bwMode="gray">
                <a:xfrm>
                  <a:off x="4338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Line 32"/>
                <p:cNvSpPr>
                  <a:spLocks noChangeShapeType="1"/>
                </p:cNvSpPr>
                <p:nvPr/>
              </p:nvSpPr>
              <p:spPr bwMode="gray">
                <a:xfrm>
                  <a:off x="4462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Line 33"/>
                <p:cNvSpPr>
                  <a:spLocks noChangeShapeType="1"/>
                </p:cNvSpPr>
                <p:nvPr/>
              </p:nvSpPr>
              <p:spPr bwMode="gray">
                <a:xfrm>
                  <a:off x="4587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Line 34"/>
                <p:cNvSpPr>
                  <a:spLocks noChangeShapeType="1"/>
                </p:cNvSpPr>
                <p:nvPr/>
              </p:nvSpPr>
              <p:spPr bwMode="gray">
                <a:xfrm>
                  <a:off x="4711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Line 35"/>
                <p:cNvSpPr>
                  <a:spLocks noChangeShapeType="1"/>
                </p:cNvSpPr>
                <p:nvPr/>
              </p:nvSpPr>
              <p:spPr bwMode="gray">
                <a:xfrm>
                  <a:off x="4836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Line 36"/>
                <p:cNvSpPr>
                  <a:spLocks noChangeShapeType="1"/>
                </p:cNvSpPr>
                <p:nvPr/>
              </p:nvSpPr>
              <p:spPr bwMode="gray">
                <a:xfrm>
                  <a:off x="496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Line 37"/>
                <p:cNvSpPr>
                  <a:spLocks noChangeShapeType="1"/>
                </p:cNvSpPr>
                <p:nvPr/>
              </p:nvSpPr>
              <p:spPr bwMode="gray">
                <a:xfrm>
                  <a:off x="5085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Rectangle 38"/>
                <p:cNvSpPr>
                  <a:spLocks noChangeArrowheads="1"/>
                </p:cNvSpPr>
                <p:nvPr/>
              </p:nvSpPr>
              <p:spPr bwMode="auto">
                <a:xfrm>
                  <a:off x="1161" y="1086"/>
                  <a:ext cx="3858" cy="19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1pPr>
                  <a:lvl2pPr marL="742950" indent="-28575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2pPr>
                  <a:lvl3pPr marL="11430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3pPr>
                  <a:lvl4pPr marL="16002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4pPr>
                  <a:lvl5pPr marL="20574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9pPr>
                </a:lstStyle>
                <a:p>
                  <a:pPr eaLnBrk="1" hangingPunct="1"/>
                  <a:endParaRPr lang="en-US" altLang="en-US" sz="1700"/>
                </a:p>
              </p:txBody>
            </p:sp>
            <p:sp>
              <p:nvSpPr>
                <p:cNvPr id="39" name="Text Box 39"/>
                <p:cNvSpPr txBox="1">
                  <a:spLocks noChangeArrowheads="1"/>
                </p:cNvSpPr>
                <p:nvPr/>
              </p:nvSpPr>
              <p:spPr bwMode="gray">
                <a:xfrm>
                  <a:off x="4422" y="1068"/>
                  <a:ext cx="317" cy="22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700" dirty="0">
                      <a:latin typeface="+mn-lt"/>
                    </a:rPr>
                    <a:t>TTL</a:t>
                  </a:r>
                </a:p>
              </p:txBody>
            </p:sp>
            <p:sp>
              <p:nvSpPr>
                <p:cNvPr id="40" name="Text Box 40"/>
                <p:cNvSpPr txBox="1">
                  <a:spLocks noChangeArrowheads="1"/>
                </p:cNvSpPr>
                <p:nvPr/>
              </p:nvSpPr>
              <p:spPr bwMode="gray">
                <a:xfrm>
                  <a:off x="1863" y="1068"/>
                  <a:ext cx="955" cy="22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700" dirty="0">
                      <a:latin typeface="+mn-lt"/>
                    </a:rPr>
                    <a:t>Label (20 bits)</a:t>
                  </a:r>
                </a:p>
              </p:txBody>
            </p:sp>
            <p:sp>
              <p:nvSpPr>
                <p:cNvPr id="41" name="Line 43"/>
                <p:cNvSpPr>
                  <a:spLocks noChangeShapeType="1"/>
                </p:cNvSpPr>
                <p:nvPr/>
              </p:nvSpPr>
              <p:spPr bwMode="gray">
                <a:xfrm>
                  <a:off x="4089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44"/>
                <p:cNvSpPr>
                  <a:spLocks noChangeShapeType="1"/>
                </p:cNvSpPr>
                <p:nvPr/>
              </p:nvSpPr>
              <p:spPr bwMode="gray">
                <a:xfrm>
                  <a:off x="3964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45"/>
                <p:cNvSpPr>
                  <a:spLocks noChangeShapeType="1"/>
                </p:cNvSpPr>
                <p:nvPr/>
              </p:nvSpPr>
              <p:spPr bwMode="gray">
                <a:xfrm>
                  <a:off x="3591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Text Box 41"/>
                <p:cNvSpPr txBox="1">
                  <a:spLocks noChangeArrowheads="1"/>
                </p:cNvSpPr>
                <p:nvPr/>
              </p:nvSpPr>
              <p:spPr bwMode="gray">
                <a:xfrm>
                  <a:off x="3597" y="1068"/>
                  <a:ext cx="346" cy="22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700" dirty="0">
                      <a:latin typeface="+mn-lt"/>
                    </a:rPr>
                    <a:t>CoS</a:t>
                  </a:r>
                </a:p>
              </p:txBody>
            </p:sp>
            <p:sp>
              <p:nvSpPr>
                <p:cNvPr id="45" name="Text Box 42"/>
                <p:cNvSpPr txBox="1">
                  <a:spLocks noChangeArrowheads="1"/>
                </p:cNvSpPr>
                <p:nvPr/>
              </p:nvSpPr>
              <p:spPr bwMode="gray">
                <a:xfrm>
                  <a:off x="3924" y="1068"/>
                  <a:ext cx="194" cy="22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700" dirty="0">
                      <a:latin typeface="+mn-lt"/>
                    </a:rPr>
                    <a:t>S</a:t>
                  </a:r>
                  <a:endParaRPr lang="en-US" sz="1700" dirty="0">
                    <a:solidFill>
                      <a:srgbClr val="002FA4"/>
                    </a:solidFill>
                    <a:latin typeface="+mn-lt"/>
                  </a:endParaRPr>
                </a:p>
              </p:txBody>
            </p:sp>
          </p:grpSp>
          <p:sp>
            <p:nvSpPr>
              <p:cNvPr id="48" name="Text Box 48"/>
              <p:cNvSpPr txBox="1">
                <a:spLocks noChangeArrowheads="1"/>
              </p:cNvSpPr>
              <p:nvPr/>
            </p:nvSpPr>
            <p:spPr bwMode="auto">
              <a:xfrm>
                <a:off x="2762485" y="4308475"/>
                <a:ext cx="87107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800" b="1" dirty="0" smtClean="0">
                    <a:latin typeface="+mn-lt"/>
                  </a:rPr>
                  <a:t>4 bytes</a:t>
                </a:r>
                <a:endParaRPr lang="en-US" sz="1800" b="1" dirty="0">
                  <a:latin typeface="+mn-lt"/>
                </a:endParaRPr>
              </a:p>
            </p:txBody>
          </p:sp>
          <p:sp>
            <p:nvSpPr>
              <p:cNvPr id="50" name="Rectangle 50"/>
              <p:cNvSpPr>
                <a:spLocks noChangeArrowheads="1"/>
              </p:cNvSpPr>
              <p:nvPr/>
            </p:nvSpPr>
            <p:spPr bwMode="auto">
              <a:xfrm>
                <a:off x="2446338" y="3757613"/>
                <a:ext cx="1557337" cy="457200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eaLnBrk="1" hangingPunct="1"/>
                <a:endParaRPr lang="en-US" altLang="en-US" sz="1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Text Box 51"/>
              <p:cNvSpPr txBox="1">
                <a:spLocks noChangeArrowheads="1"/>
              </p:cNvSpPr>
              <p:nvPr/>
            </p:nvSpPr>
            <p:spPr bwMode="auto">
              <a:xfrm>
                <a:off x="2428875" y="3817938"/>
                <a:ext cx="153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700" b="1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MPLS Header</a:t>
                </a:r>
              </a:p>
            </p:txBody>
          </p:sp>
          <p:pic>
            <p:nvPicPr>
              <p:cNvPr id="2050" name="Picture 2" descr="Tag.jpg (647×450)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3610">
                <a:off x="3149463" y="4114883"/>
                <a:ext cx="1088454" cy="7230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 Stacking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Adding more labels to the packets ...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3694753" y="1468203"/>
            <a:ext cx="4284286" cy="1940422"/>
            <a:chOff x="481013" y="1727200"/>
            <a:chExt cx="7519987" cy="3110761"/>
          </a:xfrm>
        </p:grpSpPr>
        <p:grpSp>
          <p:nvGrpSpPr>
            <p:cNvPr id="73" name="Group 72"/>
            <p:cNvGrpSpPr/>
            <p:nvPr/>
          </p:nvGrpSpPr>
          <p:grpSpPr>
            <a:xfrm>
              <a:off x="4003674" y="3757613"/>
              <a:ext cx="3978275" cy="457200"/>
              <a:chOff x="4003674" y="3757613"/>
              <a:chExt cx="3978275" cy="457200"/>
            </a:xfrm>
          </p:grpSpPr>
          <p:sp>
            <p:nvSpPr>
              <p:cNvPr id="135" name="Rectangle 46"/>
              <p:cNvSpPr>
                <a:spLocks noChangeArrowheads="1"/>
              </p:cNvSpPr>
              <p:nvPr/>
            </p:nvSpPr>
            <p:spPr bwMode="auto">
              <a:xfrm>
                <a:off x="4003674" y="3757613"/>
                <a:ext cx="3978275" cy="457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1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Text Box 47"/>
              <p:cNvSpPr txBox="1">
                <a:spLocks noChangeArrowheads="1"/>
              </p:cNvSpPr>
              <p:nvPr/>
            </p:nvSpPr>
            <p:spPr bwMode="auto">
              <a:xfrm>
                <a:off x="5631795" y="3822701"/>
                <a:ext cx="787121" cy="374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Packet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481013" y="3757613"/>
              <a:ext cx="1960563" cy="457200"/>
              <a:chOff x="481013" y="3757613"/>
              <a:chExt cx="1960563" cy="457200"/>
            </a:xfrm>
          </p:grpSpPr>
          <p:sp>
            <p:nvSpPr>
              <p:cNvPr id="133" name="Rectangle 46"/>
              <p:cNvSpPr>
                <a:spLocks noChangeArrowheads="1"/>
              </p:cNvSpPr>
              <p:nvPr/>
            </p:nvSpPr>
            <p:spPr bwMode="auto">
              <a:xfrm>
                <a:off x="481013" y="3757613"/>
                <a:ext cx="1960563" cy="4572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1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Text Box 49"/>
              <p:cNvSpPr txBox="1">
                <a:spLocks noChangeArrowheads="1"/>
              </p:cNvSpPr>
              <p:nvPr/>
            </p:nvSpPr>
            <p:spPr bwMode="auto">
              <a:xfrm>
                <a:off x="920745" y="3800474"/>
                <a:ext cx="1056653" cy="374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+mn-lt"/>
                  </a:rPr>
                  <a:t>L2 Header</a:t>
                </a: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3987271" y="1727200"/>
              <a:ext cx="3978275" cy="457200"/>
              <a:chOff x="3987271" y="1727200"/>
              <a:chExt cx="3978275" cy="457200"/>
            </a:xfrm>
          </p:grpSpPr>
          <p:sp>
            <p:nvSpPr>
              <p:cNvPr id="131" name="Rectangle 46"/>
              <p:cNvSpPr>
                <a:spLocks noChangeArrowheads="1"/>
              </p:cNvSpPr>
              <p:nvPr/>
            </p:nvSpPr>
            <p:spPr bwMode="auto">
              <a:xfrm>
                <a:off x="3987271" y="1727200"/>
                <a:ext cx="3978275" cy="457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1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Text Box 47"/>
              <p:cNvSpPr txBox="1">
                <a:spLocks noChangeArrowheads="1"/>
              </p:cNvSpPr>
              <p:nvPr/>
            </p:nvSpPr>
            <p:spPr bwMode="auto">
              <a:xfrm>
                <a:off x="5516785" y="1792288"/>
                <a:ext cx="984339" cy="374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IP Packet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008187" y="1727200"/>
              <a:ext cx="1960563" cy="457200"/>
              <a:chOff x="2008187" y="1727200"/>
              <a:chExt cx="1960563" cy="457200"/>
            </a:xfrm>
          </p:grpSpPr>
          <p:sp>
            <p:nvSpPr>
              <p:cNvPr id="129" name="Rectangle 46"/>
              <p:cNvSpPr>
                <a:spLocks noChangeArrowheads="1"/>
              </p:cNvSpPr>
              <p:nvPr/>
            </p:nvSpPr>
            <p:spPr bwMode="auto">
              <a:xfrm>
                <a:off x="2008187" y="1727200"/>
                <a:ext cx="1960563" cy="4572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1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Text Box 49"/>
              <p:cNvSpPr txBox="1">
                <a:spLocks noChangeArrowheads="1"/>
              </p:cNvSpPr>
              <p:nvPr/>
            </p:nvSpPr>
            <p:spPr bwMode="auto">
              <a:xfrm>
                <a:off x="2447919" y="1770061"/>
                <a:ext cx="1056653" cy="374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+mn-lt"/>
                  </a:rPr>
                  <a:t>L2 Header</a:t>
                </a: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3987271" y="1727200"/>
              <a:ext cx="3978275" cy="457200"/>
              <a:chOff x="3987271" y="1727200"/>
              <a:chExt cx="3978275" cy="457200"/>
            </a:xfrm>
          </p:grpSpPr>
          <p:sp>
            <p:nvSpPr>
              <p:cNvPr id="127" name="Rectangle 46"/>
              <p:cNvSpPr>
                <a:spLocks noChangeArrowheads="1"/>
              </p:cNvSpPr>
              <p:nvPr/>
            </p:nvSpPr>
            <p:spPr bwMode="auto">
              <a:xfrm>
                <a:off x="3987271" y="1727200"/>
                <a:ext cx="3978275" cy="457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1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Text Box 47"/>
              <p:cNvSpPr txBox="1">
                <a:spLocks noChangeArrowheads="1"/>
              </p:cNvSpPr>
              <p:nvPr/>
            </p:nvSpPr>
            <p:spPr bwMode="auto">
              <a:xfrm>
                <a:off x="5615392" y="1792288"/>
                <a:ext cx="787121" cy="374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Packet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2008187" y="1727200"/>
              <a:ext cx="1960563" cy="457200"/>
              <a:chOff x="2008187" y="1727200"/>
              <a:chExt cx="1960563" cy="457200"/>
            </a:xfrm>
          </p:grpSpPr>
          <p:sp>
            <p:nvSpPr>
              <p:cNvPr id="125" name="Rectangle 46"/>
              <p:cNvSpPr>
                <a:spLocks noChangeArrowheads="1"/>
              </p:cNvSpPr>
              <p:nvPr/>
            </p:nvSpPr>
            <p:spPr bwMode="auto">
              <a:xfrm>
                <a:off x="2008187" y="1727200"/>
                <a:ext cx="1960563" cy="4572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algn="ctr">
                  <a:spcBef>
                    <a:spcPct val="30000"/>
                  </a:spcBef>
                  <a:buFont typeface="Wingdings" panose="05000000000000000000" pitchFamily="2" charset="2"/>
                  <a:buNone/>
                </a:pPr>
                <a:endParaRPr lang="en-US" altLang="en-US" sz="1100"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Text Box 49"/>
              <p:cNvSpPr txBox="1">
                <a:spLocks noChangeArrowheads="1"/>
              </p:cNvSpPr>
              <p:nvPr/>
            </p:nvSpPr>
            <p:spPr bwMode="auto">
              <a:xfrm>
                <a:off x="2447919" y="1770061"/>
                <a:ext cx="1056653" cy="374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+mn-lt"/>
                  </a:rPr>
                  <a:t>L2 Header</a:t>
                </a: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1666875" y="2574925"/>
              <a:ext cx="6334125" cy="2263036"/>
              <a:chOff x="1666875" y="2574925"/>
              <a:chExt cx="6334125" cy="2263036"/>
            </a:xfrm>
          </p:grpSpPr>
          <p:grpSp>
            <p:nvGrpSpPr>
              <p:cNvPr id="80" name="Group 5"/>
              <p:cNvGrpSpPr>
                <a:grpSpLocks/>
              </p:cNvGrpSpPr>
              <p:nvPr/>
            </p:nvGrpSpPr>
            <p:grpSpPr bwMode="auto">
              <a:xfrm>
                <a:off x="1666875" y="2574925"/>
                <a:ext cx="6334125" cy="1190625"/>
                <a:chOff x="1095" y="942"/>
                <a:chExt cx="3990" cy="750"/>
              </a:xfrm>
            </p:grpSpPr>
            <p:sp>
              <p:nvSpPr>
                <p:cNvPr id="85" name="Freeform 6"/>
                <p:cNvSpPr>
                  <a:spLocks/>
                </p:cNvSpPr>
                <p:nvPr/>
              </p:nvSpPr>
              <p:spPr bwMode="auto">
                <a:xfrm>
                  <a:off x="1098" y="1242"/>
                  <a:ext cx="3984" cy="450"/>
                </a:xfrm>
                <a:custGeom>
                  <a:avLst/>
                  <a:gdLst>
                    <a:gd name="T0" fmla="*/ 468 w 3984"/>
                    <a:gd name="T1" fmla="*/ 450 h 450"/>
                    <a:gd name="T2" fmla="*/ 0 w 3984"/>
                    <a:gd name="T3" fmla="*/ 84 h 450"/>
                    <a:gd name="T4" fmla="*/ 12 w 3984"/>
                    <a:gd name="T5" fmla="*/ 12 h 450"/>
                    <a:gd name="T6" fmla="*/ 3984 w 3984"/>
                    <a:gd name="T7" fmla="*/ 0 h 450"/>
                    <a:gd name="T8" fmla="*/ 3984 w 3984"/>
                    <a:gd name="T9" fmla="*/ 78 h 450"/>
                    <a:gd name="T10" fmla="*/ 1458 w 3984"/>
                    <a:gd name="T11" fmla="*/ 450 h 450"/>
                    <a:gd name="T12" fmla="*/ 468 w 3984"/>
                    <a:gd name="T13" fmla="*/ 450 h 4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984"/>
                    <a:gd name="T22" fmla="*/ 0 h 450"/>
                    <a:gd name="T23" fmla="*/ 3984 w 3984"/>
                    <a:gd name="T24" fmla="*/ 450 h 4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984" h="450">
                      <a:moveTo>
                        <a:pt x="468" y="450"/>
                      </a:moveTo>
                      <a:lnTo>
                        <a:pt x="0" y="84"/>
                      </a:lnTo>
                      <a:lnTo>
                        <a:pt x="12" y="12"/>
                      </a:lnTo>
                      <a:lnTo>
                        <a:pt x="3984" y="0"/>
                      </a:lnTo>
                      <a:lnTo>
                        <a:pt x="3984" y="78"/>
                      </a:lnTo>
                      <a:lnTo>
                        <a:pt x="1458" y="450"/>
                      </a:lnTo>
                      <a:lnTo>
                        <a:pt x="468" y="45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000"/>
                </a:p>
              </p:txBody>
            </p:sp>
            <p:sp>
              <p:nvSpPr>
                <p:cNvPr id="86" name="Rectangle 7"/>
                <p:cNvSpPr>
                  <a:spLocks noChangeArrowheads="1"/>
                </p:cNvSpPr>
                <p:nvPr/>
              </p:nvSpPr>
              <p:spPr bwMode="auto">
                <a:xfrm>
                  <a:off x="1095" y="1038"/>
                  <a:ext cx="3984" cy="288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1pPr>
                  <a:lvl2pPr marL="742950" indent="-28575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2pPr>
                  <a:lvl3pPr marL="11430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3pPr>
                  <a:lvl4pPr marL="16002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4pPr>
                  <a:lvl5pPr marL="20574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9pPr>
                </a:lstStyle>
                <a:p>
                  <a:pPr eaLnBrk="1" hangingPunct="1"/>
                  <a:endParaRPr lang="en-US" altLang="en-US" sz="1100"/>
                </a:p>
              </p:txBody>
            </p:sp>
            <p:sp>
              <p:nvSpPr>
                <p:cNvPr id="87" name="Line 8"/>
                <p:cNvSpPr>
                  <a:spLocks noChangeShapeType="1"/>
                </p:cNvSpPr>
                <p:nvPr/>
              </p:nvSpPr>
              <p:spPr bwMode="gray">
                <a:xfrm>
                  <a:off x="384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88" name="Line 9"/>
                <p:cNvSpPr>
                  <a:spLocks noChangeShapeType="1"/>
                </p:cNvSpPr>
                <p:nvPr/>
              </p:nvSpPr>
              <p:spPr bwMode="gray">
                <a:xfrm>
                  <a:off x="1101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89" name="Line 10"/>
                <p:cNvSpPr>
                  <a:spLocks noChangeShapeType="1"/>
                </p:cNvSpPr>
                <p:nvPr/>
              </p:nvSpPr>
              <p:spPr bwMode="gray">
                <a:xfrm>
                  <a:off x="1225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0" name="Line 11"/>
                <p:cNvSpPr>
                  <a:spLocks noChangeShapeType="1"/>
                </p:cNvSpPr>
                <p:nvPr/>
              </p:nvSpPr>
              <p:spPr bwMode="gray">
                <a:xfrm>
                  <a:off x="135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1" name="Line 12"/>
                <p:cNvSpPr>
                  <a:spLocks noChangeShapeType="1"/>
                </p:cNvSpPr>
                <p:nvPr/>
              </p:nvSpPr>
              <p:spPr bwMode="gray">
                <a:xfrm>
                  <a:off x="1474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2" name="Line 13"/>
                <p:cNvSpPr>
                  <a:spLocks noChangeShapeType="1"/>
                </p:cNvSpPr>
                <p:nvPr/>
              </p:nvSpPr>
              <p:spPr bwMode="gray">
                <a:xfrm>
                  <a:off x="1599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3" name="Line 14"/>
                <p:cNvSpPr>
                  <a:spLocks noChangeShapeType="1"/>
                </p:cNvSpPr>
                <p:nvPr/>
              </p:nvSpPr>
              <p:spPr bwMode="gray">
                <a:xfrm>
                  <a:off x="1723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4" name="Line 15"/>
                <p:cNvSpPr>
                  <a:spLocks noChangeShapeType="1"/>
                </p:cNvSpPr>
                <p:nvPr/>
              </p:nvSpPr>
              <p:spPr bwMode="gray">
                <a:xfrm>
                  <a:off x="1848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5" name="Line 16"/>
                <p:cNvSpPr>
                  <a:spLocks noChangeShapeType="1"/>
                </p:cNvSpPr>
                <p:nvPr/>
              </p:nvSpPr>
              <p:spPr bwMode="gray">
                <a:xfrm>
                  <a:off x="1972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6" name="Line 17"/>
                <p:cNvSpPr>
                  <a:spLocks noChangeShapeType="1"/>
                </p:cNvSpPr>
                <p:nvPr/>
              </p:nvSpPr>
              <p:spPr bwMode="gray">
                <a:xfrm>
                  <a:off x="2097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7" name="Line 18"/>
                <p:cNvSpPr>
                  <a:spLocks noChangeShapeType="1"/>
                </p:cNvSpPr>
                <p:nvPr/>
              </p:nvSpPr>
              <p:spPr bwMode="gray">
                <a:xfrm>
                  <a:off x="2221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8" name="Line 19"/>
                <p:cNvSpPr>
                  <a:spLocks noChangeShapeType="1"/>
                </p:cNvSpPr>
                <p:nvPr/>
              </p:nvSpPr>
              <p:spPr bwMode="gray">
                <a:xfrm>
                  <a:off x="2346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9" name="Line 20"/>
                <p:cNvSpPr>
                  <a:spLocks noChangeShapeType="1"/>
                </p:cNvSpPr>
                <p:nvPr/>
              </p:nvSpPr>
              <p:spPr bwMode="gray">
                <a:xfrm>
                  <a:off x="247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0" name="Line 21"/>
                <p:cNvSpPr>
                  <a:spLocks noChangeShapeType="1"/>
                </p:cNvSpPr>
                <p:nvPr/>
              </p:nvSpPr>
              <p:spPr bwMode="gray">
                <a:xfrm>
                  <a:off x="2595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1" name="Line 22"/>
                <p:cNvSpPr>
                  <a:spLocks noChangeShapeType="1"/>
                </p:cNvSpPr>
                <p:nvPr/>
              </p:nvSpPr>
              <p:spPr bwMode="gray">
                <a:xfrm>
                  <a:off x="2719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2" name="Line 23"/>
                <p:cNvSpPr>
                  <a:spLocks noChangeShapeType="1"/>
                </p:cNvSpPr>
                <p:nvPr/>
              </p:nvSpPr>
              <p:spPr bwMode="gray">
                <a:xfrm>
                  <a:off x="2844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3" name="Line 24"/>
                <p:cNvSpPr>
                  <a:spLocks noChangeShapeType="1"/>
                </p:cNvSpPr>
                <p:nvPr/>
              </p:nvSpPr>
              <p:spPr bwMode="gray">
                <a:xfrm>
                  <a:off x="2968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4" name="Line 25"/>
                <p:cNvSpPr>
                  <a:spLocks noChangeShapeType="1"/>
                </p:cNvSpPr>
                <p:nvPr/>
              </p:nvSpPr>
              <p:spPr bwMode="gray">
                <a:xfrm>
                  <a:off x="3093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5" name="Line 26"/>
                <p:cNvSpPr>
                  <a:spLocks noChangeShapeType="1"/>
                </p:cNvSpPr>
                <p:nvPr/>
              </p:nvSpPr>
              <p:spPr bwMode="gray">
                <a:xfrm>
                  <a:off x="3217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6" name="Line 27"/>
                <p:cNvSpPr>
                  <a:spLocks noChangeShapeType="1"/>
                </p:cNvSpPr>
                <p:nvPr/>
              </p:nvSpPr>
              <p:spPr bwMode="gray">
                <a:xfrm>
                  <a:off x="3342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7" name="Line 28"/>
                <p:cNvSpPr>
                  <a:spLocks noChangeShapeType="1"/>
                </p:cNvSpPr>
                <p:nvPr/>
              </p:nvSpPr>
              <p:spPr bwMode="gray">
                <a:xfrm>
                  <a:off x="3466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8" name="Line 29"/>
                <p:cNvSpPr>
                  <a:spLocks noChangeShapeType="1"/>
                </p:cNvSpPr>
                <p:nvPr/>
              </p:nvSpPr>
              <p:spPr bwMode="gray">
                <a:xfrm>
                  <a:off x="3715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9" name="Line 30"/>
                <p:cNvSpPr>
                  <a:spLocks noChangeShapeType="1"/>
                </p:cNvSpPr>
                <p:nvPr/>
              </p:nvSpPr>
              <p:spPr bwMode="gray">
                <a:xfrm>
                  <a:off x="4213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0" name="Line 31"/>
                <p:cNvSpPr>
                  <a:spLocks noChangeShapeType="1"/>
                </p:cNvSpPr>
                <p:nvPr/>
              </p:nvSpPr>
              <p:spPr bwMode="gray">
                <a:xfrm>
                  <a:off x="4338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1" name="Line 32"/>
                <p:cNvSpPr>
                  <a:spLocks noChangeShapeType="1"/>
                </p:cNvSpPr>
                <p:nvPr/>
              </p:nvSpPr>
              <p:spPr bwMode="gray">
                <a:xfrm>
                  <a:off x="4462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2" name="Line 33"/>
                <p:cNvSpPr>
                  <a:spLocks noChangeShapeType="1"/>
                </p:cNvSpPr>
                <p:nvPr/>
              </p:nvSpPr>
              <p:spPr bwMode="gray">
                <a:xfrm>
                  <a:off x="4587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3" name="Line 34"/>
                <p:cNvSpPr>
                  <a:spLocks noChangeShapeType="1"/>
                </p:cNvSpPr>
                <p:nvPr/>
              </p:nvSpPr>
              <p:spPr bwMode="gray">
                <a:xfrm>
                  <a:off x="4711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4" name="Line 35"/>
                <p:cNvSpPr>
                  <a:spLocks noChangeShapeType="1"/>
                </p:cNvSpPr>
                <p:nvPr/>
              </p:nvSpPr>
              <p:spPr bwMode="gray">
                <a:xfrm>
                  <a:off x="4836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5" name="Line 36"/>
                <p:cNvSpPr>
                  <a:spLocks noChangeShapeType="1"/>
                </p:cNvSpPr>
                <p:nvPr/>
              </p:nvSpPr>
              <p:spPr bwMode="gray">
                <a:xfrm>
                  <a:off x="4960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6" name="Line 37"/>
                <p:cNvSpPr>
                  <a:spLocks noChangeShapeType="1"/>
                </p:cNvSpPr>
                <p:nvPr/>
              </p:nvSpPr>
              <p:spPr bwMode="gray">
                <a:xfrm>
                  <a:off x="5085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7" name="Rectangle 38"/>
                <p:cNvSpPr>
                  <a:spLocks noChangeArrowheads="1"/>
                </p:cNvSpPr>
                <p:nvPr/>
              </p:nvSpPr>
              <p:spPr bwMode="auto">
                <a:xfrm>
                  <a:off x="1161" y="1086"/>
                  <a:ext cx="3858" cy="19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1pPr>
                  <a:lvl2pPr marL="742950" indent="-28575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2pPr>
                  <a:lvl3pPr marL="11430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3pPr>
                  <a:lvl4pPr marL="16002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4pPr>
                  <a:lvl5pPr marL="2057400" indent="-228600" eaLnBrk="0" hangingPunct="0"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Franklin Gothic Book" pitchFamily="34" charset="0"/>
                    </a:defRPr>
                  </a:lvl9pPr>
                </a:lstStyle>
                <a:p>
                  <a:pPr eaLnBrk="1" hangingPunct="1"/>
                  <a:endParaRPr lang="en-US" altLang="en-US" sz="1100"/>
                </a:p>
              </p:txBody>
            </p:sp>
            <p:sp>
              <p:nvSpPr>
                <p:cNvPr id="118" name="Text Box 39"/>
                <p:cNvSpPr txBox="1">
                  <a:spLocks noChangeArrowheads="1"/>
                </p:cNvSpPr>
                <p:nvPr/>
              </p:nvSpPr>
              <p:spPr bwMode="gray">
                <a:xfrm>
                  <a:off x="4417" y="1055"/>
                  <a:ext cx="329" cy="23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100" dirty="0">
                      <a:latin typeface="+mn-lt"/>
                    </a:rPr>
                    <a:t>TTL</a:t>
                  </a:r>
                </a:p>
              </p:txBody>
            </p:sp>
            <p:sp>
              <p:nvSpPr>
                <p:cNvPr id="119" name="Text Box 40"/>
                <p:cNvSpPr txBox="1">
                  <a:spLocks noChangeArrowheads="1"/>
                </p:cNvSpPr>
                <p:nvPr/>
              </p:nvSpPr>
              <p:spPr bwMode="gray">
                <a:xfrm>
                  <a:off x="1915" y="1055"/>
                  <a:ext cx="852" cy="23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100" dirty="0">
                      <a:latin typeface="+mn-lt"/>
                    </a:rPr>
                    <a:t>Label (20 bits)</a:t>
                  </a:r>
                </a:p>
              </p:txBody>
            </p:sp>
            <p:sp>
              <p:nvSpPr>
                <p:cNvPr id="120" name="Line 43"/>
                <p:cNvSpPr>
                  <a:spLocks noChangeShapeType="1"/>
                </p:cNvSpPr>
                <p:nvPr/>
              </p:nvSpPr>
              <p:spPr bwMode="gray">
                <a:xfrm>
                  <a:off x="4089" y="942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21" name="Line 44"/>
                <p:cNvSpPr>
                  <a:spLocks noChangeShapeType="1"/>
                </p:cNvSpPr>
                <p:nvPr/>
              </p:nvSpPr>
              <p:spPr bwMode="gray">
                <a:xfrm>
                  <a:off x="3964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22" name="Line 45"/>
                <p:cNvSpPr>
                  <a:spLocks noChangeShapeType="1"/>
                </p:cNvSpPr>
                <p:nvPr/>
              </p:nvSpPr>
              <p:spPr bwMode="gray">
                <a:xfrm>
                  <a:off x="3591" y="1038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23" name="Text Box 41"/>
                <p:cNvSpPr txBox="1">
                  <a:spLocks noChangeArrowheads="1"/>
                </p:cNvSpPr>
                <p:nvPr/>
              </p:nvSpPr>
              <p:spPr bwMode="gray">
                <a:xfrm>
                  <a:off x="3599" y="1055"/>
                  <a:ext cx="343" cy="23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100" dirty="0">
                      <a:latin typeface="+mn-lt"/>
                    </a:rPr>
                    <a:t>CoS</a:t>
                  </a:r>
                </a:p>
              </p:txBody>
            </p:sp>
            <p:sp>
              <p:nvSpPr>
                <p:cNvPr id="124" name="Text Box 42"/>
                <p:cNvSpPr txBox="1">
                  <a:spLocks noChangeArrowheads="1"/>
                </p:cNvSpPr>
                <p:nvPr/>
              </p:nvSpPr>
              <p:spPr bwMode="gray">
                <a:xfrm>
                  <a:off x="3914" y="1055"/>
                  <a:ext cx="214" cy="23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1100" dirty="0">
                      <a:latin typeface="+mn-lt"/>
                    </a:rPr>
                    <a:t>S</a:t>
                  </a:r>
                  <a:endParaRPr lang="en-US" sz="1100" dirty="0">
                    <a:solidFill>
                      <a:srgbClr val="002FA4"/>
                    </a:solidFill>
                    <a:latin typeface="+mn-lt"/>
                  </a:endParaRPr>
                </a:p>
              </p:txBody>
            </p:sp>
          </p:grpSp>
          <p:sp>
            <p:nvSpPr>
              <p:cNvPr id="81" name="Text Box 48"/>
              <p:cNvSpPr txBox="1">
                <a:spLocks noChangeArrowheads="1"/>
              </p:cNvSpPr>
              <p:nvPr/>
            </p:nvSpPr>
            <p:spPr bwMode="auto">
              <a:xfrm>
                <a:off x="2782548" y="4308475"/>
                <a:ext cx="830947" cy="374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100" b="1" dirty="0" smtClean="0">
                    <a:latin typeface="+mn-lt"/>
                  </a:rPr>
                  <a:t>4 bytes</a:t>
                </a:r>
                <a:endParaRPr lang="en-US" sz="1100" b="1" dirty="0">
                  <a:latin typeface="+mn-lt"/>
                </a:endParaRPr>
              </a:p>
            </p:txBody>
          </p:sp>
          <p:sp>
            <p:nvSpPr>
              <p:cNvPr id="82" name="Rectangle 50"/>
              <p:cNvSpPr>
                <a:spLocks noChangeArrowheads="1"/>
              </p:cNvSpPr>
              <p:nvPr/>
            </p:nvSpPr>
            <p:spPr bwMode="auto">
              <a:xfrm>
                <a:off x="2446338" y="3757613"/>
                <a:ext cx="1557337" cy="457200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Franklin Gothic Book" pitchFamily="34" charset="0"/>
                  </a:defRPr>
                </a:lvl9pPr>
              </a:lstStyle>
              <a:p>
                <a:pPr eaLnBrk="1" hangingPunct="1"/>
                <a:endParaRPr lang="en-US" altLang="en-US" sz="11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Text Box 51"/>
              <p:cNvSpPr txBox="1">
                <a:spLocks noChangeArrowheads="1"/>
              </p:cNvSpPr>
              <p:nvPr/>
            </p:nvSpPr>
            <p:spPr bwMode="auto">
              <a:xfrm>
                <a:off x="2428875" y="3817938"/>
                <a:ext cx="153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100" b="1" dirty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MPLS Header</a:t>
                </a:r>
              </a:p>
            </p:txBody>
          </p:sp>
          <p:pic>
            <p:nvPicPr>
              <p:cNvPr id="84" name="Picture 2" descr="Tag.jpg (647×450)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3610">
                <a:off x="3149463" y="4114883"/>
                <a:ext cx="1088454" cy="7230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052" name="Group 2051"/>
          <p:cNvGrpSpPr/>
          <p:nvPr/>
        </p:nvGrpSpPr>
        <p:grpSpPr>
          <a:xfrm>
            <a:off x="455085" y="3474993"/>
            <a:ext cx="7500936" cy="457200"/>
            <a:chOff x="455085" y="3474993"/>
            <a:chExt cx="7500936" cy="457200"/>
          </a:xfrm>
        </p:grpSpPr>
        <p:sp>
          <p:nvSpPr>
            <p:cNvPr id="137" name="Rectangle 46"/>
            <p:cNvSpPr>
              <a:spLocks noChangeArrowheads="1"/>
            </p:cNvSpPr>
            <p:nvPr/>
          </p:nvSpPr>
          <p:spPr bwMode="auto">
            <a:xfrm>
              <a:off x="3977746" y="3474993"/>
              <a:ext cx="3978275" cy="457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r>
                <a:rPr lang="en-US" altLang="en-US" sz="1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Packet</a:t>
              </a:r>
              <a:endParaRPr lang="en-US" altLang="en-US" sz="17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Rectangle 46"/>
            <p:cNvSpPr>
              <a:spLocks noChangeArrowheads="1"/>
            </p:cNvSpPr>
            <p:nvPr/>
          </p:nvSpPr>
          <p:spPr bwMode="auto">
            <a:xfrm>
              <a:off x="455085" y="3474993"/>
              <a:ext cx="1960563" cy="457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anose="05000000000000000000" pitchFamily="2" charset="2"/>
                <a:buNone/>
              </a:pPr>
              <a:r>
                <a:rPr lang="en-US" altLang="en-US" sz="1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L2 Header</a:t>
              </a:r>
              <a:endParaRPr lang="en-US" altLang="en-US" sz="17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51" name="Group 2050"/>
          <p:cNvGrpSpPr/>
          <p:nvPr/>
        </p:nvGrpSpPr>
        <p:grpSpPr>
          <a:xfrm>
            <a:off x="2420479" y="3474993"/>
            <a:ext cx="1552504" cy="479163"/>
            <a:chOff x="2420479" y="3474993"/>
            <a:chExt cx="1552504" cy="479163"/>
          </a:xfrm>
        </p:grpSpPr>
        <p:sp>
          <p:nvSpPr>
            <p:cNvPr id="139" name="Rectangle 50"/>
            <p:cNvSpPr>
              <a:spLocks noChangeArrowheads="1"/>
            </p:cNvSpPr>
            <p:nvPr/>
          </p:nvSpPr>
          <p:spPr bwMode="auto">
            <a:xfrm>
              <a:off x="3626910" y="3478826"/>
              <a:ext cx="346073" cy="469287"/>
            </a:xfrm>
            <a:prstGeom prst="rect">
              <a:avLst/>
            </a:prstGeom>
            <a:solidFill>
              <a:srgbClr val="FFFF00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 eaLnBrk="1" hangingPunct="1"/>
              <a:r>
                <a:rPr lang="en-US" altLang="en-US" sz="1700" b="1" dirty="0" smtClean="0">
                  <a:solidFill>
                    <a:srgbClr val="000000"/>
                  </a:solidFill>
                  <a:latin typeface="+mj-lt"/>
                </a:rPr>
                <a:t>L1</a:t>
              </a:r>
              <a:endParaRPr lang="en-US" altLang="en-US" sz="1700" b="1" dirty="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41" name="Rectangle 50"/>
            <p:cNvSpPr>
              <a:spLocks noChangeArrowheads="1"/>
            </p:cNvSpPr>
            <p:nvPr/>
          </p:nvSpPr>
          <p:spPr bwMode="auto">
            <a:xfrm>
              <a:off x="3286250" y="3474993"/>
              <a:ext cx="334746" cy="469287"/>
            </a:xfrm>
            <a:prstGeom prst="rect">
              <a:avLst/>
            </a:prstGeom>
            <a:solidFill>
              <a:srgbClr val="FFC000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 eaLnBrk="1" hangingPunct="1"/>
              <a:r>
                <a:rPr lang="en-US" altLang="en-US" sz="1700" b="1" dirty="0" smtClean="0">
                  <a:solidFill>
                    <a:srgbClr val="000000"/>
                  </a:solidFill>
                  <a:latin typeface="+mj-lt"/>
                </a:rPr>
                <a:t>L2</a:t>
              </a:r>
              <a:endParaRPr lang="en-US" altLang="en-US" sz="1700" b="1" dirty="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42" name="Rectangle 50"/>
            <p:cNvSpPr>
              <a:spLocks noChangeArrowheads="1"/>
            </p:cNvSpPr>
            <p:nvPr/>
          </p:nvSpPr>
          <p:spPr bwMode="auto">
            <a:xfrm>
              <a:off x="2956261" y="3474993"/>
              <a:ext cx="332367" cy="469287"/>
            </a:xfrm>
            <a:prstGeom prst="rect">
              <a:avLst/>
            </a:prstGeom>
            <a:solidFill>
              <a:srgbClr val="F5920F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 eaLnBrk="1" hangingPunct="1"/>
              <a:r>
                <a:rPr lang="en-US" altLang="en-US" sz="1700" b="1" dirty="0" smtClean="0">
                  <a:solidFill>
                    <a:srgbClr val="000000"/>
                  </a:solidFill>
                  <a:latin typeface="+mj-lt"/>
                </a:rPr>
                <a:t>L3</a:t>
              </a:r>
              <a:endParaRPr lang="en-US" altLang="en-US" sz="1700" b="1" dirty="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43" name="Rectangle 50"/>
            <p:cNvSpPr>
              <a:spLocks noChangeArrowheads="1"/>
            </p:cNvSpPr>
            <p:nvPr/>
          </p:nvSpPr>
          <p:spPr bwMode="auto">
            <a:xfrm>
              <a:off x="2420479" y="3484869"/>
              <a:ext cx="332367" cy="469287"/>
            </a:xfrm>
            <a:prstGeom prst="rect">
              <a:avLst/>
            </a:prstGeom>
            <a:solidFill>
              <a:srgbClr val="EB6419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Franklin Gothic Book" pitchFamily="34" charset="0"/>
                </a:defRPr>
              </a:lvl9pPr>
            </a:lstStyle>
            <a:p>
              <a:pPr algn="ctr" eaLnBrk="1" hangingPunct="1"/>
              <a:r>
                <a:rPr lang="en-US" altLang="en-US" sz="1700" b="1" dirty="0" smtClean="0">
                  <a:solidFill>
                    <a:srgbClr val="000000"/>
                  </a:solidFill>
                  <a:latin typeface="+mj-lt"/>
                </a:rPr>
                <a:t>Ln</a:t>
              </a:r>
              <a:endParaRPr lang="en-US" altLang="en-US" sz="1700" b="1" dirty="0">
                <a:solidFill>
                  <a:srgbClr val="000000"/>
                </a:solidFill>
                <a:latin typeface="+mj-lt"/>
              </a:endParaRPr>
            </a:p>
          </p:txBody>
        </p:sp>
      </p:grpSp>
      <p:sp>
        <p:nvSpPr>
          <p:cNvPr id="148" name="Text Box 48"/>
          <p:cNvSpPr txBox="1">
            <a:spLocks noChangeArrowheads="1"/>
          </p:cNvSpPr>
          <p:nvPr/>
        </p:nvSpPr>
        <p:spPr bwMode="auto">
          <a:xfrm>
            <a:off x="2546281" y="4313325"/>
            <a:ext cx="1251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4*n bytes</a:t>
            </a:r>
          </a:p>
          <a:p>
            <a:pPr algn="ctr" eaLnBrk="0" hangingPunct="0"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Label Stack</a:t>
            </a:r>
            <a:endParaRPr lang="en-US" sz="18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70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46914E-7 L 0.15503 -0.121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3" y="-60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</p:bldLst>
  </p:timing>
</p:sld>
</file>

<file path=ppt/theme/theme1.xml><?xml version="1.0" encoding="utf-8"?>
<a:theme xmlns:a="http://schemas.openxmlformats.org/drawingml/2006/main" name="JuniperNetworks_0117_update_PPT_MAIN">
  <a:themeElements>
    <a:clrScheme name="Juniper Colors 2014">
      <a:dk1>
        <a:srgbClr val="445E88"/>
      </a:dk1>
      <a:lt1>
        <a:srgbClr val="FFFFFF"/>
      </a:lt1>
      <a:dk2>
        <a:srgbClr val="A8B9C8"/>
      </a:dk2>
      <a:lt2>
        <a:srgbClr val="C8C8C8"/>
      </a:lt2>
      <a:accent1>
        <a:srgbClr val="3EBAF1"/>
      </a:accent1>
      <a:accent2>
        <a:srgbClr val="3C3C3C"/>
      </a:accent2>
      <a:accent3>
        <a:srgbClr val="E76252"/>
      </a:accent3>
      <a:accent4>
        <a:srgbClr val="68AE64"/>
      </a:accent4>
      <a:accent5>
        <a:srgbClr val="3095C2"/>
      </a:accent5>
      <a:accent6>
        <a:srgbClr val="00A3A5"/>
      </a:accent6>
      <a:hlink>
        <a:srgbClr val="0067AB"/>
      </a:hlink>
      <a:folHlink>
        <a:srgbClr val="6464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lIns="91425" tIns="45713" rIns="91425" bIns="45713" rtlCol="0" anchor="ctr"/>
      <a:lstStyle>
        <a:defPPr algn="ctr">
          <a:defRPr sz="1400">
            <a:latin typeface="Arial"/>
            <a:cs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miter lim="800000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 lIns="45643" tIns="22821" rIns="45643" bIns="22821"/>
      <a:lstStyle>
        <a:defPPr algn="l">
          <a:lnSpc>
            <a:spcPct val="90000"/>
          </a:lnSpc>
          <a:defRPr sz="1400" dirty="0" smtClean="0">
            <a:solidFill>
              <a:schemeClr val="accent2"/>
            </a:solidFill>
            <a:latin typeface="Arial"/>
            <a:cs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JuniperNetworks_0117_update_PPT_MAIN</Template>
  <TotalTime>536</TotalTime>
  <Words>2033</Words>
  <Application>Microsoft Office PowerPoint</Application>
  <PresentationFormat>On-screen Show (16:9)</PresentationFormat>
  <Paragraphs>559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Arial Narrow</vt:lpstr>
      <vt:lpstr>Calibri</vt:lpstr>
      <vt:lpstr>Comic Sans MS</vt:lpstr>
      <vt:lpstr>Consolas</vt:lpstr>
      <vt:lpstr>Courier New</vt:lpstr>
      <vt:lpstr>Franklin Gothic Book</vt:lpstr>
      <vt:lpstr>Times New Roman</vt:lpstr>
      <vt:lpstr>Wingdings</vt:lpstr>
      <vt:lpstr>JuniperNetworks_0117_update_PPT_MAIN</vt:lpstr>
      <vt:lpstr>PowerPoint Presentation</vt:lpstr>
      <vt:lpstr>Agenda</vt:lpstr>
      <vt:lpstr>Prelude – IPv6 Takes up ...</vt:lpstr>
      <vt:lpstr>Fugue - MPLS is Still Out There ...</vt:lpstr>
      <vt:lpstr>Prelude Again –IPv4 Packet Forwarding</vt:lpstr>
      <vt:lpstr>Prelude Again –IPv6 Packet Forwarding</vt:lpstr>
      <vt:lpstr>Interlude – The Label ...</vt:lpstr>
      <vt:lpstr>Fugue – MPLS Label Switching</vt:lpstr>
      <vt:lpstr>Label Stacking</vt:lpstr>
      <vt:lpstr>Coda - MPLS L3 VPNs – Forwarding Plane</vt:lpstr>
      <vt:lpstr>MPLS L2 VPNs – Forwarding Plane</vt:lpstr>
      <vt:lpstr>Problem – Label Signaling (Control Plane)!</vt:lpstr>
      <vt:lpstr>MPLS VPN Site Signalling (Control Plane)</vt:lpstr>
      <vt:lpstr>MPLS Control Plane – Signaling ...</vt:lpstr>
      <vt:lpstr>IPv6 in MPLS Networks – Solutions So Far</vt:lpstr>
      <vt:lpstr>6PE (IPv6 Provider Edge) Architecture (RFC4798)</vt:lpstr>
      <vt:lpstr>But what if we pull the IPv4 plug ???</vt:lpstr>
      <vt:lpstr>Why Pull the IPv4 Plug?</vt:lpstr>
      <vt:lpstr>Test Topology</vt:lpstr>
      <vt:lpstr>Traceroute – IPv6 in Global Routing Table</vt:lpstr>
      <vt:lpstr>Traceroute – IPv6 in a VPN</vt:lpstr>
      <vt:lpstr>However ...</vt:lpstr>
      <vt:lpstr>RFC7439</vt:lpstr>
      <vt:lpstr>RFC7439 Gap Summary</vt:lpstr>
      <vt:lpstr>Conclusion</vt:lpstr>
    </vt:vector>
  </TitlesOfParts>
  <Company>Juniper Networks, Inc.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PowerPoint Template</dc:subject>
  <dc:creator>Berislav Todorovic</dc:creator>
  <cp:keywords>PPT, PPT template, toolkit, PPT toolkit,  corporate template, corporate PPT template, PowerPoint template, Juniper PPT template</cp:keywords>
  <cp:lastModifiedBy>Berislav Todorovic</cp:lastModifiedBy>
  <cp:revision>51</cp:revision>
  <cp:lastPrinted>2016-02-04T00:10:41Z</cp:lastPrinted>
  <dcterms:created xsi:type="dcterms:W3CDTF">2017-03-20T09:24:10Z</dcterms:created>
  <dcterms:modified xsi:type="dcterms:W3CDTF">2017-04-02T17:03:18Z</dcterms:modified>
</cp:coreProperties>
</file>