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5" r:id="rId3"/>
    <p:sldId id="278" r:id="rId4"/>
    <p:sldId id="316" r:id="rId5"/>
    <p:sldId id="292" r:id="rId6"/>
    <p:sldId id="317" r:id="rId7"/>
    <p:sldId id="294" r:id="rId8"/>
    <p:sldId id="321" r:id="rId9"/>
    <p:sldId id="296" r:id="rId10"/>
    <p:sldId id="318" r:id="rId11"/>
    <p:sldId id="298" r:id="rId12"/>
    <p:sldId id="300" r:id="rId13"/>
    <p:sldId id="299" r:id="rId14"/>
    <p:sldId id="319" r:id="rId15"/>
    <p:sldId id="322" r:id="rId16"/>
    <p:sldId id="323" r:id="rId17"/>
    <p:sldId id="311" r:id="rId18"/>
    <p:sldId id="305" r:id="rId19"/>
    <p:sldId id="304" r:id="rId20"/>
    <p:sldId id="313" r:id="rId21"/>
    <p:sldId id="306" r:id="rId22"/>
    <p:sldId id="309" r:id="rId23"/>
    <p:sldId id="320" r:id="rId24"/>
    <p:sldId id="31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840" autoAdjust="0"/>
  </p:normalViewPr>
  <p:slideViewPr>
    <p:cSldViewPr>
      <p:cViewPr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C09F-6E41-4272-A605-B4BDCB40B2C0}" type="datetimeFigureOut">
              <a:rPr lang="en-US" smtClean="0"/>
              <a:t>6/11/2017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EC0718-A173-45A6-BD3E-69B9D0E782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5" y="222908"/>
            <a:ext cx="1728193" cy="937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C09F-6E41-4272-A605-B4BDCB40B2C0}" type="datetimeFigureOut">
              <a:rPr lang="en-US" smtClean="0"/>
              <a:t>6/11/2017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0718-A173-45A6-BD3E-69B9D0E782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C09F-6E41-4272-A605-B4BDCB40B2C0}" type="datetimeFigureOut">
              <a:rPr lang="en-US" smtClean="0"/>
              <a:t>6/11/2017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0718-A173-45A6-BD3E-69B9D0E782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C09F-6E41-4272-A605-B4BDCB40B2C0}" type="datetimeFigureOut">
              <a:rPr lang="en-US" smtClean="0"/>
              <a:t>6/11/2017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0718-A173-45A6-BD3E-69B9D0E782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C09F-6E41-4272-A605-B4BDCB40B2C0}" type="datetimeFigureOut">
              <a:rPr lang="en-US" smtClean="0"/>
              <a:t>6/11/2017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0718-A173-45A6-BD3E-69B9D0E782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C09F-6E41-4272-A605-B4BDCB40B2C0}" type="datetimeFigureOut">
              <a:rPr lang="en-US" smtClean="0"/>
              <a:t>6/11/2017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0718-A173-45A6-BD3E-69B9D0E782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C09F-6E41-4272-A605-B4BDCB40B2C0}" type="datetimeFigureOut">
              <a:rPr lang="en-US" smtClean="0"/>
              <a:t>6/11/2017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0718-A173-45A6-BD3E-69B9D0E782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C09F-6E41-4272-A605-B4BDCB40B2C0}" type="datetimeFigureOut">
              <a:rPr lang="en-US" smtClean="0"/>
              <a:t>6/11/2017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0718-A173-45A6-BD3E-69B9D0E782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C09F-6E41-4272-A605-B4BDCB40B2C0}" type="datetimeFigureOut">
              <a:rPr lang="en-US" smtClean="0"/>
              <a:t>6/11/2017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0718-A173-45A6-BD3E-69B9D0E782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C09F-6E41-4272-A605-B4BDCB40B2C0}" type="datetimeFigureOut">
              <a:rPr lang="en-US" smtClean="0"/>
              <a:t>6/11/2017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0718-A173-45A6-BD3E-69B9D0E782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C09F-6E41-4272-A605-B4BDCB40B2C0}" type="datetimeFigureOut">
              <a:rPr lang="en-US" smtClean="0"/>
              <a:t>6/11/2017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0718-A173-45A6-BD3E-69B9D0E782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D98C09F-6E41-4272-A605-B4BDCB40B2C0}" type="datetimeFigureOut">
              <a:rPr lang="en-US" smtClean="0"/>
              <a:t>6/11/2017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EC0718-A173-45A6-BD3E-69B9D0E782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8424936" cy="3312368"/>
          </a:xfrm>
        </p:spPr>
        <p:txBody>
          <a:bodyPr>
            <a:noAutofit/>
          </a:bodyPr>
          <a:lstStyle/>
          <a:p>
            <a:pPr algn="r"/>
            <a:r>
              <a:rPr lang="en-US" sz="5400" b="1" dirty="0"/>
              <a:t>M</a:t>
            </a:r>
            <a:r>
              <a:rPr lang="sr-Latn-ME" sz="5400" dirty="0"/>
              <a:t>ontenegro </a:t>
            </a:r>
            <a:r>
              <a:rPr lang="sr-Latn-ME" sz="5400" b="1" dirty="0"/>
              <a:t>I</a:t>
            </a:r>
            <a:r>
              <a:rPr lang="sr-Latn-ME" sz="5400" dirty="0"/>
              <a:t>nternet e</a:t>
            </a:r>
            <a:r>
              <a:rPr lang="sr-Latn-ME" sz="5400" b="1" dirty="0"/>
              <a:t>X</a:t>
            </a:r>
            <a:r>
              <a:rPr lang="sr-Latn-ME" sz="5400" dirty="0"/>
              <a:t>change </a:t>
            </a:r>
            <a:r>
              <a:rPr lang="sr-Latn-ME" sz="5400" b="1" dirty="0"/>
              <a:t>P</a:t>
            </a:r>
            <a:r>
              <a:rPr lang="sr-Latn-ME" sz="5400" dirty="0"/>
              <a:t>oint (</a:t>
            </a:r>
            <a:r>
              <a:rPr lang="sr-Latn-ME" sz="5400" b="1" dirty="0"/>
              <a:t>MIXP</a:t>
            </a:r>
            <a:r>
              <a:rPr lang="sr-Latn-ME" sz="5400" dirty="0"/>
              <a:t>) </a:t>
            </a:r>
            <a:r>
              <a:rPr lang="en-US" sz="5400" dirty="0"/>
              <a:t>– a success story</a:t>
            </a:r>
            <a:endParaRPr lang="en-US" sz="5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4293096"/>
            <a:ext cx="6472808" cy="1440160"/>
          </a:xfrm>
        </p:spPr>
        <p:txBody>
          <a:bodyPr>
            <a:normAutofit fontScale="70000" lnSpcReduction="20000"/>
          </a:bodyPr>
          <a:lstStyle/>
          <a:p>
            <a:pPr algn="r"/>
            <a:endParaRPr lang="sr-Latn-ME" dirty="0" smtClean="0"/>
          </a:p>
          <a:p>
            <a:pPr algn="r"/>
            <a:endParaRPr lang="sr-Latn-ME" dirty="0"/>
          </a:p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Prof. B</a:t>
            </a:r>
            <a:r>
              <a:rPr lang="sr-Latn-ME" sz="2400" dirty="0" smtClean="0">
                <a:solidFill>
                  <a:schemeClr val="tx1"/>
                </a:solidFill>
              </a:rPr>
              <a:t>ožo Krstajić</a:t>
            </a:r>
            <a:r>
              <a:rPr lang="en-US" sz="2400" dirty="0" smtClean="0">
                <a:solidFill>
                  <a:schemeClr val="tx1"/>
                </a:solidFill>
              </a:rPr>
              <a:t>, PhD</a:t>
            </a:r>
          </a:p>
          <a:p>
            <a:pPr algn="r"/>
            <a:r>
              <a:rPr lang="sr-Latn-ME" sz="2400" dirty="0" smtClean="0">
                <a:solidFill>
                  <a:schemeClr val="tx1"/>
                </a:solidFill>
              </a:rPr>
              <a:t>MIXP - </a:t>
            </a:r>
            <a:r>
              <a:rPr lang="en-US" sz="2400" dirty="0" smtClean="0">
                <a:solidFill>
                  <a:schemeClr val="tx1"/>
                </a:solidFill>
              </a:rPr>
              <a:t>University of Montenegro </a:t>
            </a:r>
            <a:endParaRPr lang="sr-Latn-ME" sz="2400" dirty="0" smtClean="0">
              <a:solidFill>
                <a:schemeClr val="tx1"/>
              </a:solidFill>
            </a:endParaRPr>
          </a:p>
          <a:p>
            <a:pPr algn="r"/>
            <a:r>
              <a:rPr lang="sr-Latn-ME" i="1" dirty="0"/>
              <a:t>www.mixp.me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www.ripe.net/participate/meetings/regional-meetings/images/see-6-bud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91844"/>
            <a:ext cx="42862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PE NCC Network Coordin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6574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o-uc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790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7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8134672" cy="743396"/>
          </a:xfrm>
        </p:spPr>
        <p:txBody>
          <a:bodyPr>
            <a:normAutofit fontScale="90000"/>
          </a:bodyPr>
          <a:lstStyle/>
          <a:p>
            <a:pPr marL="457200" indent="-457200" algn="l"/>
            <a:r>
              <a:rPr lang="sr-Latn-ME" sz="4400" dirty="0">
                <a:solidFill>
                  <a:srgbClr val="2F5897"/>
                </a:solidFill>
              </a:rPr>
              <a:t>The MIXP history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712968" cy="5040560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r-Latn-ME" sz="2800" b="1" dirty="0" smtClean="0">
                <a:solidFill>
                  <a:schemeClr val="bg1">
                    <a:lumMod val="50000"/>
                  </a:schemeClr>
                </a:solidFill>
              </a:rPr>
              <a:t>May 2015.</a:t>
            </a:r>
          </a:p>
          <a:p>
            <a:pPr marL="914400" lvl="1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r-Latn-ME" sz="2800" dirty="0" smtClean="0">
                <a:solidFill>
                  <a:schemeClr val="bg1">
                    <a:lumMod val="50000"/>
                  </a:schemeClr>
                </a:solidFill>
              </a:rPr>
              <a:t>www.mixp.me</a:t>
            </a:r>
          </a:p>
          <a:p>
            <a:pPr marL="914400" lvl="1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r-Latn-ME" sz="2800" dirty="0" smtClean="0">
                <a:solidFill>
                  <a:schemeClr val="bg1">
                    <a:lumMod val="50000"/>
                  </a:schemeClr>
                </a:solidFill>
              </a:rPr>
              <a:t>RIPE has assigned ASN, IPv4 and IPv6 addresses</a:t>
            </a:r>
          </a:p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r-Latn-ME" sz="2600" b="1" dirty="0" smtClean="0">
                <a:solidFill>
                  <a:schemeClr val="bg1">
                    <a:lumMod val="50000"/>
                  </a:schemeClr>
                </a:solidFill>
              </a:rPr>
              <a:t>Jun 2015.</a:t>
            </a:r>
          </a:p>
          <a:p>
            <a:pPr marL="914400" lvl="1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The location has been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prepared</a:t>
            </a:r>
            <a:endParaRPr lang="sr-Latn-ME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r-Latn-ME" sz="2800" dirty="0" smtClean="0">
                <a:solidFill>
                  <a:schemeClr val="bg1">
                    <a:lumMod val="50000"/>
                  </a:schemeClr>
                </a:solidFill>
              </a:rPr>
              <a:t>The equipment has been bring in </a:t>
            </a:r>
            <a:r>
              <a:rPr lang="sr-Latn-ME" sz="2800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he place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8134672" cy="743396"/>
          </a:xfrm>
        </p:spPr>
        <p:txBody>
          <a:bodyPr>
            <a:normAutofit fontScale="90000"/>
          </a:bodyPr>
          <a:lstStyle/>
          <a:p>
            <a:pPr marL="457200" indent="-457200" algn="l"/>
            <a:r>
              <a:rPr lang="sr-Latn-ME" sz="4400" dirty="0">
                <a:solidFill>
                  <a:srgbClr val="2F5897"/>
                </a:solidFill>
              </a:rPr>
              <a:t>The MIXP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712968" cy="4552529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r-Latn-ME" b="1" dirty="0" smtClean="0"/>
              <a:t>6th </a:t>
            </a:r>
            <a:r>
              <a:rPr lang="sr-Latn-ME" b="1" dirty="0"/>
              <a:t>July 2015.</a:t>
            </a:r>
            <a:r>
              <a:rPr lang="sr-Latn-ME" dirty="0"/>
              <a:t> – </a:t>
            </a:r>
            <a:r>
              <a:rPr lang="en-US" dirty="0"/>
              <a:t>configuration of the MIXP was completed and two ISPs were connected to it (</a:t>
            </a:r>
            <a:r>
              <a:rPr lang="en-US" dirty="0" err="1"/>
              <a:t>doMen</a:t>
            </a:r>
            <a:r>
              <a:rPr lang="en-US" dirty="0"/>
              <a:t> and University of Montenegro</a:t>
            </a:r>
            <a:r>
              <a:rPr lang="en-US" sz="2600" dirty="0">
                <a:solidFill>
                  <a:schemeClr val="tx2"/>
                </a:solidFill>
              </a:rPr>
              <a:t>). </a:t>
            </a:r>
            <a:endParaRPr lang="sr-Latn-ME" sz="2800" dirty="0">
              <a:solidFill>
                <a:schemeClr val="tx2"/>
              </a:solidFill>
            </a:endParaRPr>
          </a:p>
        </p:txBody>
      </p:sp>
      <p:pic>
        <p:nvPicPr>
          <p:cNvPr id="6" name="Picture 5" descr="C:\Users\User\Documents\CIS\MIX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28217" r="20879" b="3580"/>
          <a:stretch/>
        </p:blipFill>
        <p:spPr bwMode="auto">
          <a:xfrm>
            <a:off x="3419872" y="2780928"/>
            <a:ext cx="2691453" cy="270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Description: C:\Users\Zeljko\AppData\Local\Packages\Microsoft.Windows.Photos_8wekyb3d8bbwe\TempState\ShareCache\20150825_095340652_i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3"/>
          <a:stretch/>
        </p:blipFill>
        <p:spPr bwMode="auto">
          <a:xfrm rot="5400000">
            <a:off x="364440" y="3316080"/>
            <a:ext cx="2621981" cy="169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escription: C:\Users\Zeljko\AppData\Local\Packages\Microsoft.Windows.Photos_8wekyb3d8bbwe\TempState\ShareCache\20150825_095331310_iO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t="13351" r="10274" b="35947"/>
          <a:stretch/>
        </p:blipFill>
        <p:spPr bwMode="auto">
          <a:xfrm rot="5400000">
            <a:off x="6231586" y="3288386"/>
            <a:ext cx="2814363" cy="178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80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8134672" cy="743396"/>
          </a:xfrm>
        </p:spPr>
        <p:txBody>
          <a:bodyPr>
            <a:normAutofit fontScale="90000"/>
          </a:bodyPr>
          <a:lstStyle/>
          <a:p>
            <a:pPr marL="457200" indent="-457200" algn="l"/>
            <a:r>
              <a:rPr lang="sr-Latn-ME" sz="4400" dirty="0">
                <a:solidFill>
                  <a:srgbClr val="2F5897"/>
                </a:solidFill>
              </a:rPr>
              <a:t>The MIXP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712968" cy="4552529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</a:pPr>
            <a:r>
              <a:rPr lang="en-US" sz="2800" dirty="0"/>
              <a:t>The </a:t>
            </a:r>
            <a:r>
              <a:rPr lang="en-US" sz="2800" dirty="0" smtClean="0"/>
              <a:t>opening </a:t>
            </a:r>
            <a:r>
              <a:rPr lang="en-US" sz="2800" dirty="0" smtClean="0"/>
              <a:t>ceremony</a:t>
            </a:r>
            <a:r>
              <a:rPr lang="sr-Latn-ME" sz="2800" dirty="0" smtClean="0"/>
              <a:t> </a:t>
            </a:r>
            <a:r>
              <a:rPr lang="en-US" sz="2800" dirty="0" smtClean="0"/>
              <a:t>of </a:t>
            </a:r>
            <a:r>
              <a:rPr lang="en-US" sz="2800" dirty="0"/>
              <a:t>the MIXP took place on </a:t>
            </a:r>
            <a:r>
              <a:rPr lang="en-US" sz="2800" b="1" dirty="0" smtClean="0"/>
              <a:t>22.07</a:t>
            </a:r>
            <a:r>
              <a:rPr lang="en-US" sz="2800" b="1" dirty="0"/>
              <a:t>. </a:t>
            </a:r>
            <a:r>
              <a:rPr lang="en-US" sz="2800" b="1" dirty="0" smtClean="0"/>
              <a:t>2015</a:t>
            </a:r>
            <a:r>
              <a:rPr lang="sr-Latn-ME" sz="2800" b="1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r="7596" b="9450"/>
          <a:stretch/>
        </p:blipFill>
        <p:spPr>
          <a:xfrm>
            <a:off x="755576" y="2156519"/>
            <a:ext cx="3578146" cy="2784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0" t="19074" r="3772" b="-3724"/>
          <a:stretch/>
        </p:blipFill>
        <p:spPr>
          <a:xfrm>
            <a:off x="4413898" y="2156519"/>
            <a:ext cx="4522446" cy="29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4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134672" cy="743396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4400" dirty="0" smtClean="0"/>
              <a:t>MIXP - synergy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251520" y="1181070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prstClr val="black"/>
              </a:buClr>
              <a:buSzPct val="100000"/>
            </a:pPr>
            <a:r>
              <a:rPr lang="sr-Latn-ME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There was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 the synergic effect of cooperation between the </a:t>
            </a:r>
            <a:r>
              <a:rPr lang="sr-Latn-ME" sz="2800" b="1" dirty="0">
                <a:solidFill>
                  <a:schemeClr val="tx1">
                    <a:tint val="75000"/>
                  </a:schemeClr>
                </a:solidFill>
                <a:latin typeface="+mj-lt"/>
              </a:rPr>
              <a:t>C</a:t>
            </a:r>
            <a:r>
              <a:rPr lang="en-US" sz="2800" b="1" dirty="0">
                <a:solidFill>
                  <a:schemeClr val="tx1">
                    <a:tint val="75000"/>
                  </a:schemeClr>
                </a:solidFill>
                <a:latin typeface="+mj-lt"/>
              </a:rPr>
              <a:t>IS </a:t>
            </a:r>
            <a:r>
              <a:rPr lang="en-US" sz="2800" b="1" dirty="0" err="1">
                <a:solidFill>
                  <a:schemeClr val="tx1">
                    <a:tint val="75000"/>
                  </a:schemeClr>
                </a:solidFill>
                <a:latin typeface="+mj-lt"/>
              </a:rPr>
              <a:t>UoM</a:t>
            </a:r>
            <a:r>
              <a:rPr lang="en-US" sz="2800" b="1" dirty="0">
                <a:solidFill>
                  <a:schemeClr val="tx1">
                    <a:tint val="75000"/>
                  </a:schemeClr>
                </a:solidFill>
                <a:latin typeface="+mj-lt"/>
              </a:rPr>
              <a:t>, the Ministry</a:t>
            </a:r>
            <a:r>
              <a:rPr lang="sr-Latn-ME" sz="2800" b="1" dirty="0">
                <a:solidFill>
                  <a:schemeClr val="tx1">
                    <a:tint val="75000"/>
                  </a:schemeClr>
                </a:solidFill>
                <a:latin typeface="+mj-lt"/>
              </a:rPr>
              <a:t>,</a:t>
            </a:r>
            <a:r>
              <a:rPr lang="en-US" sz="2800" b="1" dirty="0">
                <a:solidFill>
                  <a:schemeClr val="tx1">
                    <a:tint val="75000"/>
                  </a:schemeClr>
                </a:solidFill>
                <a:latin typeface="+mj-lt"/>
              </a:rPr>
              <a:t> the Agency</a:t>
            </a:r>
            <a:r>
              <a:rPr lang="sr-Latn-ME" sz="2800" b="1" dirty="0">
                <a:solidFill>
                  <a:schemeClr val="tx1">
                    <a:tint val="75000"/>
                  </a:schemeClr>
                </a:solidFill>
                <a:latin typeface="+mj-lt"/>
              </a:rPr>
              <a:t>,</a:t>
            </a:r>
            <a:r>
              <a:rPr lang="en-US" sz="2800" b="1" dirty="0">
                <a:solidFill>
                  <a:schemeClr val="tx1">
                    <a:tint val="75000"/>
                  </a:schemeClr>
                </a:solidFill>
                <a:latin typeface="+mj-lt"/>
              </a:rPr>
              <a:t> ITU, ISOC, RIPE, ICANN, CISCO, France–IX, INEX, SIX, NIX.CZ</a:t>
            </a:r>
            <a:r>
              <a:rPr lang="sr-Latn-ME" sz="2800" b="1" dirty="0">
                <a:solidFill>
                  <a:schemeClr val="tx1">
                    <a:tint val="75000"/>
                  </a:schemeClr>
                </a:solidFill>
                <a:latin typeface="+mj-lt"/>
              </a:rPr>
              <a:t>,</a:t>
            </a:r>
            <a:r>
              <a:rPr lang="en-US" sz="2800" b="1" dirty="0">
                <a:solidFill>
                  <a:schemeClr val="tx1">
                    <a:tint val="75000"/>
                  </a:schemeClr>
                </a:solidFill>
                <a:latin typeface="+mj-lt"/>
              </a:rPr>
              <a:t> SOX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 and </a:t>
            </a:r>
            <a:r>
              <a:rPr lang="en-US" sz="2800" b="1" dirty="0">
                <a:solidFill>
                  <a:schemeClr val="tx1">
                    <a:tint val="75000"/>
                  </a:schemeClr>
                </a:solidFill>
                <a:latin typeface="+mj-lt"/>
              </a:rPr>
              <a:t>local ISPs (Telekom CG and Telenor)</a:t>
            </a:r>
            <a:r>
              <a:rPr lang="sr-Latn-ME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40968"/>
            <a:ext cx="4464496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0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7372"/>
            <a:ext cx="8134672" cy="743396"/>
          </a:xfrm>
        </p:spPr>
        <p:txBody>
          <a:bodyPr>
            <a:normAutofit/>
          </a:bodyPr>
          <a:lstStyle/>
          <a:p>
            <a:pPr marL="457200" indent="-457200" algn="l"/>
            <a:r>
              <a:rPr lang="sr-Latn-ME" sz="4000" dirty="0">
                <a:solidFill>
                  <a:srgbClr val="2F5897"/>
                </a:solidFill>
              </a:rPr>
              <a:t>The MIXP history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712968" cy="3672408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Promotional work of the MIXP </a:t>
            </a:r>
            <a:r>
              <a:rPr lang="sr-Latn-ME" sz="2800" dirty="0" smtClean="0"/>
              <a:t>was </a:t>
            </a:r>
            <a:r>
              <a:rPr lang="en-US" sz="2800" dirty="0" smtClean="0"/>
              <a:t>until </a:t>
            </a:r>
            <a:r>
              <a:rPr lang="sr-Latn-ME" sz="2800" b="1" dirty="0" smtClean="0"/>
              <a:t>01</a:t>
            </a:r>
            <a:r>
              <a:rPr lang="en-US" sz="2800" b="1" dirty="0" smtClean="0"/>
              <a:t>.</a:t>
            </a:r>
            <a:r>
              <a:rPr lang="sr-Latn-ME" sz="2800" b="1" dirty="0" smtClean="0"/>
              <a:t>01</a:t>
            </a:r>
            <a:r>
              <a:rPr lang="en-US" sz="2800" b="1" dirty="0" smtClean="0"/>
              <a:t>.201</a:t>
            </a:r>
            <a:r>
              <a:rPr lang="sr-Latn-ME" sz="2800" b="1" dirty="0" smtClean="0"/>
              <a:t>6</a:t>
            </a:r>
            <a:r>
              <a:rPr lang="en-US" sz="2800" b="1" dirty="0" smtClean="0"/>
              <a:t>.</a:t>
            </a:r>
            <a:r>
              <a:rPr lang="en-US" sz="2800" dirty="0" smtClean="0"/>
              <a:t> </a:t>
            </a:r>
            <a:endParaRPr lang="sr-Latn-ME" sz="2800" dirty="0" smtClean="0"/>
          </a:p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It </a:t>
            </a:r>
            <a:r>
              <a:rPr lang="en-US" sz="2800" dirty="0"/>
              <a:t>is characterized by a promotion of the IXP’s functionality and advantages through a call to all ISPs and other legal subjects which fulfill the conditions of connecting to connect to the MIXP, and the services of monthly use of the MIXP </a:t>
            </a:r>
            <a:r>
              <a:rPr lang="sr-Latn-ME" sz="2800" b="1" dirty="0" smtClean="0"/>
              <a:t>was</a:t>
            </a:r>
            <a:r>
              <a:rPr lang="en-US" sz="2800" b="1" dirty="0" smtClean="0"/>
              <a:t> </a:t>
            </a:r>
            <a:r>
              <a:rPr lang="en-US" sz="2800" b="1" dirty="0"/>
              <a:t>not be </a:t>
            </a:r>
            <a:r>
              <a:rPr lang="en-US" sz="2800" b="1" dirty="0" smtClean="0"/>
              <a:t>charged</a:t>
            </a:r>
            <a:r>
              <a:rPr lang="sr-Latn-ME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66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7372"/>
            <a:ext cx="8134672" cy="743396"/>
          </a:xfrm>
        </p:spPr>
        <p:txBody>
          <a:bodyPr>
            <a:normAutofit/>
          </a:bodyPr>
          <a:lstStyle/>
          <a:p>
            <a:pPr marL="457200" indent="-457200" algn="l"/>
            <a:r>
              <a:rPr lang="sr-Latn-ME" sz="4000" dirty="0">
                <a:solidFill>
                  <a:srgbClr val="2F5897"/>
                </a:solidFill>
              </a:rPr>
              <a:t>The MIXP history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712968" cy="3672408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The government of Montenegro established the</a:t>
            </a:r>
            <a:r>
              <a:rPr lang="sr-Latn-ME" sz="2800" dirty="0" smtClean="0"/>
              <a:t> </a:t>
            </a:r>
            <a:r>
              <a:rPr lang="en-US" sz="2800" dirty="0" smtClean="0"/>
              <a:t>advisory board</a:t>
            </a:r>
            <a:r>
              <a:rPr lang="sr-Latn-ME" sz="2800" dirty="0" smtClean="0"/>
              <a:t> </a:t>
            </a:r>
            <a:r>
              <a:rPr lang="sr-Latn-ME" sz="2800" dirty="0" smtClean="0"/>
              <a:t>21.09.2015. </a:t>
            </a:r>
          </a:p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The management board of </a:t>
            </a:r>
            <a:r>
              <a:rPr lang="en-US" sz="2800" dirty="0" err="1" smtClean="0"/>
              <a:t>UoM</a:t>
            </a:r>
            <a:r>
              <a:rPr lang="en-US" sz="2800" dirty="0" smtClean="0"/>
              <a:t> approved MIXP rules and price</a:t>
            </a:r>
            <a:r>
              <a:rPr lang="sr-Latn-ME" sz="2800" dirty="0" smtClean="0"/>
              <a:t> list, </a:t>
            </a:r>
            <a:r>
              <a:rPr lang="en-US" sz="2800" dirty="0"/>
              <a:t>which proposed the advisory </a:t>
            </a:r>
            <a:r>
              <a:rPr lang="en-US" sz="2800" dirty="0" smtClean="0"/>
              <a:t>board</a:t>
            </a:r>
            <a:r>
              <a:rPr lang="sr-Latn-ME" sz="2800" dirty="0" smtClean="0"/>
              <a:t>, </a:t>
            </a:r>
            <a:r>
              <a:rPr lang="en-US" sz="2800" dirty="0" smtClean="0"/>
              <a:t>on December 2015.</a:t>
            </a:r>
            <a:endParaRPr lang="sr-Latn-ME" sz="2800" dirty="0"/>
          </a:p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MIXP started </a:t>
            </a:r>
            <a:r>
              <a:rPr lang="en-US" sz="2800" b="1" dirty="0" smtClean="0"/>
              <a:t>01. 01.2016.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285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134672" cy="74339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57200" indent="-457200" algn="l"/>
            <a:r>
              <a:rPr lang="en-US" sz="4400" dirty="0" smtClean="0"/>
              <a:t>MIXP – </a:t>
            </a:r>
            <a:r>
              <a:rPr lang="sr-Latn-ME" sz="4400" dirty="0" smtClean="0"/>
              <a:t>a</a:t>
            </a:r>
            <a:r>
              <a:rPr lang="en-US" sz="4400" dirty="0" err="1" smtClean="0"/>
              <a:t>dvisory</a:t>
            </a:r>
            <a:r>
              <a:rPr lang="en-US" sz="4400" dirty="0" smtClean="0"/>
              <a:t> </a:t>
            </a:r>
            <a:r>
              <a:rPr lang="en-US" sz="4400" dirty="0"/>
              <a:t>board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1181070"/>
            <a:ext cx="8208912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prstClr val="black"/>
              </a:buClr>
              <a:buSzPct val="100000"/>
            </a:pPr>
            <a:r>
              <a:rPr lang="sr-Latn-ME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The 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board is composed of representatives from</a:t>
            </a:r>
            <a:r>
              <a:rPr lang="sr-Latn-ME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:</a:t>
            </a:r>
          </a:p>
          <a:p>
            <a:pPr marL="457200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sr-Latn-ME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M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IXP, </a:t>
            </a:r>
            <a:endParaRPr lang="sr-Latn-ME" sz="2800" dirty="0">
              <a:solidFill>
                <a:schemeClr val="tx1">
                  <a:tint val="75000"/>
                </a:schemeClr>
              </a:solidFill>
              <a:latin typeface="+mj-lt"/>
            </a:endParaRPr>
          </a:p>
          <a:p>
            <a:pPr marL="457200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Agency for Electronic Communications and Postal Services, </a:t>
            </a:r>
            <a:endParaRPr lang="sr-Latn-ME" sz="2800" dirty="0">
              <a:solidFill>
                <a:schemeClr val="tx1">
                  <a:tint val="75000"/>
                </a:schemeClr>
              </a:solidFill>
              <a:latin typeface="+mj-lt"/>
            </a:endParaRPr>
          </a:p>
          <a:p>
            <a:pPr marL="457200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Ministry for </a:t>
            </a:r>
            <a:r>
              <a:rPr lang="sr-Latn-ME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Econommy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and</a:t>
            </a:r>
            <a:endParaRPr lang="sr-Latn-ME" sz="2800" dirty="0">
              <a:solidFill>
                <a:schemeClr val="tx1">
                  <a:tint val="75000"/>
                </a:schemeClr>
              </a:solidFill>
              <a:latin typeface="+mj-lt"/>
            </a:endParaRPr>
          </a:p>
          <a:p>
            <a:pPr marL="457200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sr-Latn-ME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O</a:t>
            </a:r>
            <a:r>
              <a:rPr lang="en-US" sz="2800" dirty="0" err="1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perators</a:t>
            </a:r>
            <a:r>
              <a:rPr lang="sr-Latn-ME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 (ISPs or MIXP members)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using the IXP services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.</a:t>
            </a:r>
            <a:endParaRPr lang="en-US" sz="2800" dirty="0">
              <a:solidFill>
                <a:schemeClr val="tx1">
                  <a:tint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19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134672" cy="743396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4400" dirty="0" smtClean="0"/>
              <a:t>MIXP – services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467544" y="1181070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Peering (10/100 Mbps and 1 </a:t>
            </a:r>
            <a:r>
              <a:rPr lang="en-US" sz="2800" dirty="0" err="1">
                <a:solidFill>
                  <a:schemeClr val="tx1">
                    <a:tint val="75000"/>
                  </a:schemeClr>
                </a:solidFill>
                <a:latin typeface="+mj-lt"/>
              </a:rPr>
              <a:t>Gbps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)</a:t>
            </a:r>
          </a:p>
          <a:p>
            <a:pPr marL="457200" lvl="0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Route server (bird with BGP)</a:t>
            </a:r>
          </a:p>
          <a:p>
            <a:pPr marL="457200" lvl="0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DNS resolving (F-root, 192.5.5.241)</a:t>
            </a:r>
          </a:p>
          <a:p>
            <a:pPr marL="457200" lvl="0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Looking glass (view</a:t>
            </a:r>
            <a:r>
              <a:rPr lang="sr-Latn-ME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 routing information)</a:t>
            </a:r>
          </a:p>
          <a:p>
            <a:pPr marL="457200" lvl="0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sr-Latn-ME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Peering matrix (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who is interconnected to whom</a:t>
            </a:r>
            <a:r>
              <a:rPr lang="sr-Latn-ME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)</a:t>
            </a:r>
          </a:p>
          <a:p>
            <a:pPr marL="457200" lvl="0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Traffic monitoring </a:t>
            </a:r>
            <a:r>
              <a:rPr lang="sr-Latn-ME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(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IXP manager</a:t>
            </a:r>
            <a:r>
              <a:rPr lang="sr-Latn-ME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)</a:t>
            </a:r>
            <a:endParaRPr lang="en-US" sz="2800" dirty="0">
              <a:solidFill>
                <a:schemeClr val="tx1">
                  <a:tint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98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134672" cy="743396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4400" dirty="0" smtClean="0"/>
              <a:t>MIXP – </a:t>
            </a:r>
            <a:r>
              <a:rPr lang="sr-Latn-ME" sz="4400" dirty="0" smtClean="0"/>
              <a:t>members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467544" y="1181070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endParaRPr lang="en-US" sz="2800" dirty="0">
              <a:solidFill>
                <a:schemeClr val="tx1">
                  <a:tint val="75000"/>
                </a:schemeClr>
              </a:solidFill>
              <a:latin typeface="+mj-lt"/>
            </a:endParaRPr>
          </a:p>
          <a:p>
            <a:pPr marL="914400" lvl="1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sr-Latn-ME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Connected</a:t>
            </a:r>
            <a:r>
              <a:rPr lang="sr-Latn-ME" sz="28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: </a:t>
            </a:r>
            <a:r>
              <a:rPr lang="en-US" sz="28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UCG, </a:t>
            </a:r>
            <a:r>
              <a:rPr lang="en-US" sz="2800" b="1" dirty="0">
                <a:solidFill>
                  <a:schemeClr val="tx1">
                    <a:tint val="75000"/>
                  </a:schemeClr>
                </a:solidFill>
                <a:latin typeface="+mj-lt"/>
              </a:rPr>
              <a:t>CG Telekom</a:t>
            </a:r>
            <a:r>
              <a:rPr lang="sr-Latn-ME" sz="2800" b="1" dirty="0">
                <a:solidFill>
                  <a:schemeClr val="tx1">
                    <a:tint val="75000"/>
                  </a:schemeClr>
                </a:solidFill>
                <a:latin typeface="+mj-lt"/>
              </a:rPr>
              <a:t>, </a:t>
            </a:r>
            <a:r>
              <a:rPr lang="sr-Latn-ME" sz="28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Telenor, </a:t>
            </a:r>
            <a:r>
              <a:rPr lang="sr-Latn-ME" sz="2800" b="1" dirty="0">
                <a:solidFill>
                  <a:schemeClr val="tx1">
                    <a:tint val="75000"/>
                  </a:schemeClr>
                </a:solidFill>
                <a:latin typeface="+mj-lt"/>
              </a:rPr>
              <a:t>Mtel, </a:t>
            </a:r>
            <a:r>
              <a:rPr lang="sr-Latn-ME" sz="28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MNnews (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Top three </a:t>
            </a:r>
            <a:r>
              <a:rPr lang="sr-Latn-ME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local 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ISPs</a:t>
            </a:r>
            <a:r>
              <a:rPr lang="sr-Latn-ME" sz="28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)</a:t>
            </a:r>
            <a:endParaRPr lang="en-US" sz="2800" b="1" dirty="0">
              <a:solidFill>
                <a:schemeClr val="tx1">
                  <a:tint val="75000"/>
                </a:schemeClr>
              </a:solidFill>
              <a:latin typeface="+mj-lt"/>
            </a:endParaRPr>
          </a:p>
          <a:p>
            <a:pPr marL="914400" lvl="1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Ongoing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:  </a:t>
            </a:r>
            <a:r>
              <a:rPr lang="en-US" sz="28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The Government network</a:t>
            </a:r>
            <a:r>
              <a:rPr lang="sr-Latn-ME" sz="28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,  and Telemach</a:t>
            </a:r>
            <a:endParaRPr lang="en-US" sz="2800" b="1" dirty="0">
              <a:solidFill>
                <a:schemeClr val="tx1">
                  <a:tint val="75000"/>
                </a:schemeClr>
              </a:solidFill>
              <a:latin typeface="+mj-lt"/>
            </a:endParaRPr>
          </a:p>
          <a:p>
            <a:pPr marL="914400" lvl="1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Negotiation: </a:t>
            </a:r>
            <a:r>
              <a:rPr lang="sr-Latn-ME" sz="28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Orion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, 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...</a:t>
            </a:r>
          </a:p>
          <a:p>
            <a:pPr marL="457200" lvl="0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endParaRPr lang="sr-Latn-ME" sz="2800" dirty="0" smtClean="0">
              <a:solidFill>
                <a:schemeClr val="tx1">
                  <a:tint val="75000"/>
                </a:schemeClr>
              </a:solidFill>
              <a:latin typeface="+mj-lt"/>
            </a:endParaRPr>
          </a:p>
          <a:p>
            <a:pPr lvl="0" algn="ctr">
              <a:spcBef>
                <a:spcPct val="20000"/>
              </a:spcBef>
              <a:buClr>
                <a:prstClr val="black"/>
              </a:buClr>
              <a:buSzPct val="100000"/>
            </a:pP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Traffic 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growing ...</a:t>
            </a:r>
          </a:p>
        </p:txBody>
      </p:sp>
    </p:spTree>
    <p:extLst>
      <p:ext uri="{BB962C8B-B14F-4D97-AF65-F5344CB8AC3E}">
        <p14:creationId xmlns:p14="http://schemas.microsoft.com/office/powerpoint/2010/main" val="39878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134672" cy="743396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4400" dirty="0" smtClean="0"/>
              <a:t>MIXP – traffic</a:t>
            </a:r>
            <a:endParaRPr lang="en-US" sz="4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04" y="1412776"/>
            <a:ext cx="7703028" cy="43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8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816" y="669380"/>
            <a:ext cx="7846640" cy="743396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 smtClean="0"/>
              <a:t>Content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828799"/>
            <a:ext cx="7920880" cy="3184377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r-Latn-ME" sz="2800" dirty="0" smtClean="0"/>
              <a:t>S</a:t>
            </a:r>
            <a:r>
              <a:rPr lang="en-US" sz="2800" dirty="0" smtClean="0"/>
              <a:t>h</a:t>
            </a:r>
            <a:r>
              <a:rPr lang="sr-Latn-ME" sz="2800" dirty="0" smtClean="0"/>
              <a:t>ort</a:t>
            </a:r>
            <a:r>
              <a:rPr lang="en-US" sz="2800" dirty="0" smtClean="0"/>
              <a:t> </a:t>
            </a:r>
            <a:r>
              <a:rPr lang="en-US" sz="2800" dirty="0"/>
              <a:t>history of the </a:t>
            </a:r>
            <a:r>
              <a:rPr lang="sr-Latn-ME" sz="2800" dirty="0" smtClean="0"/>
              <a:t>M</a:t>
            </a:r>
            <a:r>
              <a:rPr lang="en-US" sz="2800" dirty="0" smtClean="0"/>
              <a:t>IXP</a:t>
            </a:r>
            <a:r>
              <a:rPr lang="sr-Latn-ME" sz="2800" dirty="0"/>
              <a:t> </a:t>
            </a:r>
            <a:r>
              <a:rPr lang="sr-Latn-ME" sz="2800" dirty="0" smtClean="0"/>
              <a:t>establishing</a:t>
            </a:r>
          </a:p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r-Latn-ME" sz="2800" dirty="0" smtClean="0"/>
              <a:t>Members</a:t>
            </a:r>
          </a:p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r-Latn-ME" sz="2800" dirty="0" smtClean="0"/>
              <a:t>Plans</a:t>
            </a:r>
          </a:p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r-Latn-ME" sz="2800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134672" cy="743396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4400" dirty="0" smtClean="0"/>
              <a:t>MIXP – </a:t>
            </a:r>
            <a:r>
              <a:rPr lang="sr-Latn-ME" sz="4400" dirty="0" smtClean="0"/>
              <a:t>benefits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251521" y="1181070"/>
            <a:ext cx="8712968" cy="543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Accelerates 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local internet exchanges between </a:t>
            </a:r>
            <a:r>
              <a:rPr lang="sr-Latn-ME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ISPs</a:t>
            </a:r>
          </a:p>
          <a:p>
            <a:pPr marL="457200" lvl="0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Improve security of local 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communications</a:t>
            </a:r>
            <a:endParaRPr lang="sr-Latn-ME" sz="2800" dirty="0" smtClean="0">
              <a:solidFill>
                <a:schemeClr val="tx1">
                  <a:tint val="75000"/>
                </a:schemeClr>
              </a:solidFill>
              <a:latin typeface="+mj-lt"/>
            </a:endParaRPr>
          </a:p>
          <a:p>
            <a:pPr marL="457200" lvl="0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sr-Latn-ME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Reduces </a:t>
            </a:r>
            <a:r>
              <a:rPr lang="sr-Latn-ME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latency</a:t>
            </a:r>
            <a:endParaRPr lang="sr-Latn-ME" sz="2800" dirty="0">
              <a:solidFill>
                <a:schemeClr val="tx1">
                  <a:tint val="75000"/>
                </a:schemeClr>
              </a:solidFill>
              <a:latin typeface="+mj-lt"/>
            </a:endParaRPr>
          </a:p>
          <a:p>
            <a:pPr marL="457200" lvl="0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Improves overall bandwidth</a:t>
            </a:r>
            <a:endParaRPr lang="sr-Latn-ME" sz="2800" dirty="0">
              <a:solidFill>
                <a:schemeClr val="tx1">
                  <a:tint val="75000"/>
                </a:schemeClr>
              </a:solidFill>
              <a:latin typeface="+mj-lt"/>
            </a:endParaRPr>
          </a:p>
          <a:p>
            <a:pPr marL="457200" lvl="0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Improves the routing efficiency</a:t>
            </a:r>
            <a:endParaRPr lang="sr-Latn-ME" sz="2800" dirty="0">
              <a:solidFill>
                <a:schemeClr val="tx1">
                  <a:tint val="75000"/>
                </a:schemeClr>
              </a:solidFill>
              <a:latin typeface="+mj-lt"/>
            </a:endParaRPr>
          </a:p>
          <a:p>
            <a:pPr marL="457200" lvl="0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sr-Latn-ME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R</a:t>
            </a:r>
            <a:r>
              <a:rPr lang="en-US" sz="2800" dirty="0" err="1">
                <a:solidFill>
                  <a:schemeClr val="tx1">
                    <a:tint val="75000"/>
                  </a:schemeClr>
                </a:solidFill>
                <a:latin typeface="+mj-lt"/>
              </a:rPr>
              <a:t>elieve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 links for global Internet access,</a:t>
            </a:r>
            <a:endParaRPr lang="sr-Latn-ME" sz="2800" dirty="0">
              <a:solidFill>
                <a:schemeClr val="tx1">
                  <a:tint val="75000"/>
                </a:schemeClr>
              </a:solidFill>
              <a:latin typeface="+mj-lt"/>
            </a:endParaRPr>
          </a:p>
          <a:p>
            <a:pPr marL="457200" lvl="0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sr-Latn-ME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I</a:t>
            </a:r>
            <a:r>
              <a:rPr lang="en-US" sz="2800" dirty="0" err="1">
                <a:solidFill>
                  <a:schemeClr val="tx1">
                    <a:tint val="75000"/>
                  </a:schemeClr>
                </a:solidFill>
                <a:latin typeface="+mj-lt"/>
              </a:rPr>
              <a:t>mprove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 the quality of Internet access services  </a:t>
            </a:r>
            <a:endParaRPr lang="sr-Latn-ME" sz="2800" dirty="0">
              <a:solidFill>
                <a:schemeClr val="tx1">
                  <a:tint val="75000"/>
                </a:schemeClr>
              </a:solidFill>
              <a:latin typeface="+mj-lt"/>
            </a:endParaRPr>
          </a:p>
          <a:p>
            <a:pPr marL="457200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sr-Latn-ME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H</a:t>
            </a:r>
            <a:r>
              <a:rPr lang="en-US" sz="2800" dirty="0" err="1">
                <a:solidFill>
                  <a:schemeClr val="tx1">
                    <a:tint val="75000"/>
                  </a:schemeClr>
                </a:solidFill>
                <a:latin typeface="+mj-lt"/>
              </a:rPr>
              <a:t>elp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 technological start-ups and develop relationships with research and training organizations</a:t>
            </a:r>
            <a:endParaRPr lang="sr-Latn-ME" sz="2800" dirty="0">
              <a:solidFill>
                <a:schemeClr val="tx1">
                  <a:tint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593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8134672" cy="743396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4400" dirty="0"/>
              <a:t>MIXP – plans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1980123"/>
            <a:ext cx="8208912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Connect all </a:t>
            </a:r>
            <a:r>
              <a:rPr lang="sr-Latn-ME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local 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ISP</a:t>
            </a:r>
            <a:r>
              <a:rPr lang="sr-Latn-ME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s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.</a:t>
            </a:r>
            <a:endParaRPr lang="en-US" sz="2800" dirty="0">
              <a:solidFill>
                <a:schemeClr val="tx1">
                  <a:tint val="75000"/>
                </a:schemeClr>
              </a:solidFill>
              <a:latin typeface="+mj-lt"/>
            </a:endParaRPr>
          </a:p>
          <a:p>
            <a:pPr marL="457200" lvl="0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sr-Latn-ME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Establishing </a:t>
            </a:r>
            <a:r>
              <a:rPr lang="sr-Latn-ME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a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n association of MIXP </a:t>
            </a:r>
            <a:r>
              <a:rPr lang="sr-Latn-ME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members.</a:t>
            </a:r>
            <a:endParaRPr lang="sr-Latn-ME" sz="2800" dirty="0">
              <a:solidFill>
                <a:schemeClr val="tx1">
                  <a:tint val="75000"/>
                </a:schemeClr>
              </a:solidFill>
              <a:latin typeface="+mj-lt"/>
            </a:endParaRPr>
          </a:p>
          <a:p>
            <a:pPr marL="457200" lvl="0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sr-Latn-ME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Introduction of new services.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 </a:t>
            </a:r>
            <a:endParaRPr lang="sr-Latn-ME" sz="2800" dirty="0" smtClean="0">
              <a:solidFill>
                <a:schemeClr val="tx1">
                  <a:tint val="75000"/>
                </a:schemeClr>
              </a:solidFill>
              <a:latin typeface="+mj-lt"/>
            </a:endParaRPr>
          </a:p>
          <a:p>
            <a:pPr marL="457200" lvl="0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Caching 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global services and contents most commonly used in the local community within the 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IXP</a:t>
            </a:r>
            <a:endParaRPr lang="en-US" sz="2800" dirty="0">
              <a:solidFill>
                <a:schemeClr val="tx1">
                  <a:tint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07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8134672" cy="743396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4400" dirty="0"/>
              <a:t>MIXP – plans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3" y="2204864"/>
            <a:ext cx="8496945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Connecting 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with the neighboring IXPs</a:t>
            </a:r>
            <a:r>
              <a:rPr lang="sr-Latn-ME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 </a:t>
            </a:r>
            <a:r>
              <a:rPr lang="sr-Latn-ME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(SOX)</a:t>
            </a:r>
            <a:endParaRPr lang="sr-Latn-ME" sz="2800" dirty="0">
              <a:solidFill>
                <a:schemeClr val="tx1">
                  <a:tint val="75000"/>
                </a:schemeClr>
              </a:solidFill>
              <a:latin typeface="+mj-lt"/>
            </a:endParaRPr>
          </a:p>
          <a:p>
            <a:pPr marL="457200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  <a:latin typeface="+mj-lt"/>
              </a:rPr>
              <a:t>Connecting with more significant </a:t>
            </a:r>
            <a:r>
              <a:rPr lang="sr-Latn-ME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global 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ISPs</a:t>
            </a:r>
            <a:endParaRPr lang="sr-Latn-ME" sz="2800" dirty="0" smtClean="0">
              <a:solidFill>
                <a:schemeClr val="tx1">
                  <a:tint val="75000"/>
                </a:schemeClr>
              </a:solidFill>
              <a:latin typeface="+mj-lt"/>
            </a:endParaRPr>
          </a:p>
          <a:p>
            <a:pPr algn="just">
              <a:spcBef>
                <a:spcPct val="20000"/>
              </a:spcBef>
              <a:buClr>
                <a:prstClr val="black"/>
              </a:buClr>
              <a:buSzPct val="100000"/>
            </a:pPr>
            <a:endParaRPr lang="sr-Latn-ME" sz="2800" dirty="0">
              <a:solidFill>
                <a:schemeClr val="tx1">
                  <a:tint val="75000"/>
                </a:schemeClr>
              </a:solidFill>
              <a:latin typeface="+mj-lt"/>
            </a:endParaRPr>
          </a:p>
          <a:p>
            <a:pPr marL="457200" indent="-457200" algn="just">
              <a:spcBef>
                <a:spcPct val="20000"/>
              </a:spcBef>
              <a:buClr>
                <a:prstClr val="black"/>
              </a:buClr>
              <a:buSzPct val="100000"/>
              <a:buFont typeface="Arial" pitchFamily="34" charset="0"/>
              <a:buChar char="•"/>
            </a:pPr>
            <a:endParaRPr lang="sr-Latn-ME" sz="2800" dirty="0">
              <a:solidFill>
                <a:schemeClr val="tx1">
                  <a:tint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24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134672" cy="79208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CONCLUSION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424936" cy="3528392"/>
          </a:xfrm>
        </p:spPr>
        <p:txBody>
          <a:bodyPr>
            <a:noAutofit/>
          </a:bodyPr>
          <a:lstStyle/>
          <a:p>
            <a:pPr lvl="0" algn="just"/>
            <a:r>
              <a:rPr lang="en-US" sz="3200" dirty="0" smtClean="0"/>
              <a:t>M</a:t>
            </a:r>
            <a:r>
              <a:rPr lang="sr-Latn-ME" sz="3200" dirty="0" smtClean="0"/>
              <a:t>IXP</a:t>
            </a:r>
            <a:r>
              <a:rPr lang="en-US" sz="3200" dirty="0" smtClean="0"/>
              <a:t> </a:t>
            </a:r>
            <a:r>
              <a:rPr lang="en-US" sz="3200" dirty="0"/>
              <a:t>was established in the right way and thanks to the synergy of the </a:t>
            </a:r>
            <a:r>
              <a:rPr lang="sr-Latn-ME" sz="3200" dirty="0" smtClean="0"/>
              <a:t>considered</a:t>
            </a:r>
            <a:r>
              <a:rPr lang="en-US" sz="3200" dirty="0" smtClean="0"/>
              <a:t> </a:t>
            </a:r>
            <a:r>
              <a:rPr lang="en-US" sz="3200" dirty="0"/>
              <a:t>participants, but should </a:t>
            </a:r>
            <a:r>
              <a:rPr lang="sr-Latn-ME" sz="3200" dirty="0" smtClean="0"/>
              <a:t>continue</a:t>
            </a:r>
            <a:r>
              <a:rPr lang="en-US" sz="3200" dirty="0" smtClean="0"/>
              <a:t> </a:t>
            </a:r>
            <a:r>
              <a:rPr lang="en-US" sz="3200" dirty="0"/>
              <a:t>to be developed with the active participation of all </a:t>
            </a:r>
            <a:r>
              <a:rPr lang="sr-Latn-ME" sz="3200" dirty="0" smtClean="0"/>
              <a:t>stakeholders</a:t>
            </a:r>
            <a:r>
              <a:rPr lang="en-US" sz="3200" dirty="0" smtClean="0"/>
              <a:t> </a:t>
            </a:r>
            <a:r>
              <a:rPr lang="en-US" sz="3200" dirty="0"/>
              <a:t>and trends of ICT </a:t>
            </a:r>
            <a:r>
              <a:rPr lang="en-US" sz="3200" dirty="0" smtClean="0"/>
              <a:t>development</a:t>
            </a:r>
            <a:r>
              <a:rPr lang="sr-Latn-ME" sz="3200" dirty="0" smtClean="0"/>
              <a:t>.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52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7032"/>
            <a:ext cx="8134672" cy="792088"/>
          </a:xfrm>
        </p:spPr>
        <p:txBody>
          <a:bodyPr>
            <a:normAutofit fontScale="90000"/>
          </a:bodyPr>
          <a:lstStyle/>
          <a:p>
            <a:r>
              <a:rPr lang="sr-Latn-ME" i="1" dirty="0" smtClean="0"/>
              <a:t>Thank you !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0534"/>
            <a:ext cx="3888432" cy="2109084"/>
          </a:xfrm>
          <a:prstGeom prst="rect">
            <a:avLst/>
          </a:prstGeom>
        </p:spPr>
      </p:pic>
      <p:pic>
        <p:nvPicPr>
          <p:cNvPr id="4" name="Picture 4" descr="RIPE NCC Network Coordin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57" y="836712"/>
            <a:ext cx="430504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ripe.net/participate/meetings/regional-meetings/images/see-6-bud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42862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logo-uc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5224"/>
            <a:ext cx="1006599" cy="100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23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1388"/>
            <a:ext cx="8134672" cy="743396"/>
          </a:xfrm>
        </p:spPr>
        <p:txBody>
          <a:bodyPr>
            <a:normAutofit fontScale="90000"/>
          </a:bodyPr>
          <a:lstStyle/>
          <a:p>
            <a:pPr marL="457200" indent="-457200" algn="l"/>
            <a:r>
              <a:rPr lang="sr-Latn-ME" sz="5400" dirty="0" smtClean="0"/>
              <a:t>The MIXP history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280920" cy="4536504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Montenegro was one of the last countries in Europe without an Internet exchange point</a:t>
            </a:r>
            <a:endParaRPr lang="sr-Latn-ME" sz="2800" dirty="0" smtClean="0"/>
          </a:p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Agency </a:t>
            </a:r>
            <a:r>
              <a:rPr lang="en-US" sz="2800" dirty="0"/>
              <a:t>for Electronic Communications and Postal Services has started some activities to promote </a:t>
            </a:r>
            <a:r>
              <a:rPr lang="sr-Latn-ME" sz="2800" dirty="0" smtClean="0"/>
              <a:t>an IXP</a:t>
            </a:r>
            <a:r>
              <a:rPr lang="en-US" sz="2800" dirty="0" smtClean="0"/>
              <a:t> </a:t>
            </a:r>
            <a:r>
              <a:rPr lang="sr-Latn-ME" sz="2800" dirty="0" smtClean="0"/>
              <a:t>building</a:t>
            </a:r>
            <a:r>
              <a:rPr lang="en-US" sz="2800" dirty="0" smtClean="0"/>
              <a:t> </a:t>
            </a:r>
            <a:r>
              <a:rPr lang="sr-Latn-ME" sz="2800" dirty="0" smtClean="0"/>
              <a:t>at the end of </a:t>
            </a:r>
            <a:r>
              <a:rPr lang="sr-Latn-ME" sz="2800" b="1" dirty="0" smtClean="0"/>
              <a:t>2013.</a:t>
            </a:r>
          </a:p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CIS</a:t>
            </a:r>
            <a:r>
              <a:rPr lang="sr-Latn-ME" sz="2800" dirty="0"/>
              <a:t> UoM</a:t>
            </a:r>
            <a:r>
              <a:rPr lang="en-GB" sz="2800" dirty="0"/>
              <a:t> produce</a:t>
            </a:r>
            <a:r>
              <a:rPr lang="sr-Latn-ME" sz="2800" dirty="0"/>
              <a:t>d</a:t>
            </a:r>
            <a:r>
              <a:rPr lang="en-GB" sz="2800" dirty="0"/>
              <a:t> </a:t>
            </a:r>
            <a:r>
              <a:rPr lang="sr-Latn-ME" sz="2800" dirty="0"/>
              <a:t>the</a:t>
            </a:r>
            <a:r>
              <a:rPr lang="en-GB" sz="2800" dirty="0"/>
              <a:t> Feasibility Study on the Establishment of Internet Exchange Point (IXP)</a:t>
            </a:r>
            <a:r>
              <a:rPr lang="sr-Latn-ME" sz="2800" dirty="0"/>
              <a:t> </a:t>
            </a:r>
            <a:r>
              <a:rPr lang="en-GB" sz="2800" dirty="0"/>
              <a:t>in Montenegro</a:t>
            </a:r>
            <a:r>
              <a:rPr lang="sr-Latn-ME" sz="2800" dirty="0"/>
              <a:t> on</a:t>
            </a:r>
            <a:r>
              <a:rPr lang="en-GB" sz="2800" b="1" dirty="0"/>
              <a:t> April </a:t>
            </a:r>
            <a:r>
              <a:rPr lang="en-GB" sz="2800" b="1" dirty="0" smtClean="0"/>
              <a:t>2014</a:t>
            </a:r>
            <a:r>
              <a:rPr lang="sr-Latn-ME" sz="2800" b="1" dirty="0" smtClean="0"/>
              <a:t>.</a:t>
            </a:r>
            <a:r>
              <a:rPr lang="en-GB" sz="2800" dirty="0" smtClean="0"/>
              <a:t> </a:t>
            </a:r>
            <a:r>
              <a:rPr lang="en-GB" sz="2800" dirty="0"/>
              <a:t>and validated through many public debates and eve</a:t>
            </a:r>
            <a:r>
              <a:rPr lang="sr-Latn-ME" sz="2800" dirty="0" smtClean="0"/>
              <a:t>nts (INFOFEST 2014).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9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6336704" cy="743396"/>
          </a:xfrm>
        </p:spPr>
        <p:txBody>
          <a:bodyPr>
            <a:normAutofit/>
          </a:bodyPr>
          <a:lstStyle/>
          <a:p>
            <a:pPr marL="457200" indent="-457200" algn="l"/>
            <a:r>
              <a:rPr lang="sr-Latn-ME" sz="3600" dirty="0"/>
              <a:t>The MIXP history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324743"/>
            <a:ext cx="8280920" cy="4264497"/>
          </a:xfrm>
        </p:spPr>
        <p:txBody>
          <a:bodyPr>
            <a:normAutofit lnSpcReduction="10000"/>
          </a:bodyPr>
          <a:lstStyle/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r-Latn-ME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analysis of profiles of the existing </a:t>
            </a:r>
            <a:r>
              <a:rPr lang="sr-Latn-ME" sz="2800" dirty="0" smtClean="0"/>
              <a:t>ISPs</a:t>
            </a:r>
            <a:r>
              <a:rPr lang="en-US" sz="2800" dirty="0" smtClean="0"/>
              <a:t> </a:t>
            </a:r>
            <a:r>
              <a:rPr lang="en-US" sz="2800" dirty="0"/>
              <a:t>in Montenegro and potential candidates for the first IXP in Montenegro, as well as the fact that the national, strategic and security reasons take precedence over the commercial reasons, </a:t>
            </a:r>
            <a:r>
              <a:rPr lang="sr-Latn-ME" sz="2800" dirty="0" smtClean="0"/>
              <a:t>FS</a:t>
            </a:r>
            <a:r>
              <a:rPr lang="en-US" sz="2800" dirty="0" smtClean="0"/>
              <a:t> </a:t>
            </a:r>
            <a:r>
              <a:rPr lang="en-US" sz="2800" dirty="0"/>
              <a:t>proposed that the academic environment (</a:t>
            </a:r>
            <a:r>
              <a:rPr lang="en-US" sz="2800" b="1" dirty="0"/>
              <a:t>University of Montenegro</a:t>
            </a:r>
            <a:r>
              <a:rPr lang="en-US" sz="2800" dirty="0"/>
              <a:t>) supported </a:t>
            </a:r>
            <a:r>
              <a:rPr lang="en-US" sz="2800" dirty="0" smtClean="0"/>
              <a:t>by</a:t>
            </a:r>
            <a:r>
              <a:rPr lang="sr-Latn-ME" sz="2800" dirty="0" smtClean="0"/>
              <a:t> </a:t>
            </a:r>
            <a:r>
              <a:rPr lang="en-US" sz="2800" dirty="0" smtClean="0"/>
              <a:t>the  </a:t>
            </a:r>
            <a:r>
              <a:rPr lang="en-US" sz="2800" dirty="0"/>
              <a:t>Ministry </a:t>
            </a:r>
            <a:r>
              <a:rPr lang="sr-Latn-ME" sz="2800" dirty="0" smtClean="0"/>
              <a:t>and th</a:t>
            </a:r>
            <a:r>
              <a:rPr lang="en-US" sz="2800" dirty="0" smtClean="0"/>
              <a:t>e </a:t>
            </a:r>
            <a:r>
              <a:rPr lang="en-US" sz="2800" dirty="0"/>
              <a:t>Agency </a:t>
            </a:r>
            <a:r>
              <a:rPr lang="en-US" sz="2800" dirty="0" smtClean="0"/>
              <a:t>is </a:t>
            </a:r>
            <a:r>
              <a:rPr lang="en-US" sz="2800" dirty="0"/>
              <a:t>the optimum solution for establishing the first </a:t>
            </a:r>
            <a:r>
              <a:rPr lang="en-US" sz="2800" dirty="0" smtClean="0"/>
              <a:t>IXP</a:t>
            </a:r>
            <a:r>
              <a:rPr lang="sr-Latn-ME" sz="2800" dirty="0" smtClean="0"/>
              <a:t> on </a:t>
            </a:r>
            <a:r>
              <a:rPr lang="sr-Latn-ME" sz="2800" b="1" dirty="0" smtClean="0"/>
              <a:t>non-profit base</a:t>
            </a:r>
            <a:r>
              <a:rPr lang="sr-Latn-ME" sz="2800" dirty="0" smtClean="0"/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8134672" cy="743396"/>
          </a:xfrm>
        </p:spPr>
        <p:txBody>
          <a:bodyPr>
            <a:normAutofit fontScale="90000"/>
          </a:bodyPr>
          <a:lstStyle/>
          <a:p>
            <a:pPr marL="457200" indent="-457200" algn="l"/>
            <a:r>
              <a:rPr lang="sr-Latn-ME" sz="5400" dirty="0">
                <a:solidFill>
                  <a:srgbClr val="2F5897"/>
                </a:solidFill>
              </a:rPr>
              <a:t>The MIXP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324743"/>
            <a:ext cx="8280920" cy="4264497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Based on FS, the Ministry of Information Society and Telecommunications prepared the information and </a:t>
            </a:r>
            <a:r>
              <a:rPr lang="en-US" dirty="0" smtClean="0"/>
              <a:t>recommendation </a:t>
            </a:r>
            <a:r>
              <a:rPr lang="en-US" dirty="0"/>
              <a:t>for the Government of Montenegro, and the Government has made the Decision at </a:t>
            </a:r>
            <a:r>
              <a:rPr lang="en-US" b="1" dirty="0"/>
              <a:t>November 2014.</a:t>
            </a:r>
            <a:r>
              <a:rPr lang="en-US" dirty="0"/>
              <a:t> to make in the CIS </a:t>
            </a:r>
            <a:r>
              <a:rPr lang="en-US" dirty="0" err="1"/>
              <a:t>UoM</a:t>
            </a:r>
            <a:r>
              <a:rPr lang="en-US" dirty="0"/>
              <a:t> the first national IXP</a:t>
            </a:r>
            <a:r>
              <a:rPr lang="en-US" dirty="0" smtClean="0"/>
              <a:t>.</a:t>
            </a:r>
            <a:endParaRPr lang="sr-Latn-ME" dirty="0" smtClean="0"/>
          </a:p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sr-Latn-ME" dirty="0"/>
              <a:t>technical</a:t>
            </a:r>
            <a:r>
              <a:rPr lang="en-US" dirty="0"/>
              <a:t> team of the </a:t>
            </a:r>
            <a:r>
              <a:rPr lang="en-US" b="1" dirty="0"/>
              <a:t>C</a:t>
            </a:r>
            <a:r>
              <a:rPr lang="sr-Latn-ME" b="1" dirty="0"/>
              <a:t>IS UoM</a:t>
            </a:r>
            <a:r>
              <a:rPr lang="sr-Latn-ME" dirty="0"/>
              <a:t> </a:t>
            </a:r>
            <a:r>
              <a:rPr lang="sr-Latn-ME" dirty="0" smtClean="0"/>
              <a:t>with </a:t>
            </a:r>
            <a:r>
              <a:rPr lang="sr-Latn-ME" b="1" dirty="0" smtClean="0"/>
              <a:t>SOX</a:t>
            </a:r>
            <a:r>
              <a:rPr lang="sr-Latn-ME" dirty="0" smtClean="0"/>
              <a:t> help </a:t>
            </a:r>
            <a:r>
              <a:rPr lang="en-US" dirty="0" smtClean="0"/>
              <a:t>has </a:t>
            </a:r>
            <a:r>
              <a:rPr lang="en-US" dirty="0"/>
              <a:t>created the </a:t>
            </a:r>
            <a:r>
              <a:rPr lang="en-US" dirty="0" smtClean="0"/>
              <a:t>detail</a:t>
            </a:r>
            <a:r>
              <a:rPr lang="sr-Latn-ME" dirty="0" smtClean="0"/>
              <a:t>ed</a:t>
            </a:r>
            <a:r>
              <a:rPr lang="en-US" dirty="0" smtClean="0"/>
              <a:t> </a:t>
            </a:r>
            <a:r>
              <a:rPr lang="en-US" dirty="0"/>
              <a:t>specifications of the equipment and activities necessary for the technical part of installing the IXP.</a:t>
            </a:r>
            <a:endParaRPr lang="sr-Latn-ME" sz="2400" dirty="0" smtClean="0"/>
          </a:p>
        </p:txBody>
      </p:sp>
    </p:spTree>
    <p:extLst>
      <p:ext uri="{BB962C8B-B14F-4D97-AF65-F5344CB8AC3E}">
        <p14:creationId xmlns:p14="http://schemas.microsoft.com/office/powerpoint/2010/main" val="17468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134672" cy="743396"/>
          </a:xfrm>
        </p:spPr>
        <p:txBody>
          <a:bodyPr>
            <a:normAutofit/>
          </a:bodyPr>
          <a:lstStyle/>
          <a:p>
            <a:pPr algn="l"/>
            <a:r>
              <a:rPr lang="sr-Latn-ME" sz="3200" b="1" dirty="0"/>
              <a:t>Recommended </a:t>
            </a:r>
            <a:r>
              <a:rPr lang="en-US" sz="3200" b="1" dirty="0" smtClean="0"/>
              <a:t>technical </a:t>
            </a:r>
            <a:r>
              <a:rPr lang="sr-Latn-ME" sz="3200" b="1" dirty="0" smtClean="0"/>
              <a:t>solution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173526"/>
            <a:ext cx="8712968" cy="815314"/>
          </a:xfrm>
        </p:spPr>
        <p:txBody>
          <a:bodyPr>
            <a:noAutofit/>
          </a:bodyPr>
          <a:lstStyle/>
          <a:p>
            <a:pPr algn="just"/>
            <a:r>
              <a:rPr lang="sr-Latn-ME" sz="2300" dirty="0" smtClean="0"/>
              <a:t>M</a:t>
            </a:r>
            <a:r>
              <a:rPr lang="en-GB" sz="2300" dirty="0" smtClean="0"/>
              <a:t>IXP based </a:t>
            </a:r>
            <a:r>
              <a:rPr lang="en-GB" sz="2300" dirty="0"/>
              <a:t>on </a:t>
            </a:r>
            <a:r>
              <a:rPr lang="en-GB" sz="2300" dirty="0" smtClean="0"/>
              <a:t>Ethernet, using route-server model, as </a:t>
            </a:r>
            <a:r>
              <a:rPr lang="en-GB" sz="2300" dirty="0"/>
              <a:t>a separate </a:t>
            </a:r>
            <a:r>
              <a:rPr lang="en-GB" sz="2300" dirty="0" smtClean="0"/>
              <a:t>AS with </a:t>
            </a:r>
            <a:r>
              <a:rPr lang="en-GB" sz="2300" dirty="0"/>
              <a:t>a </a:t>
            </a:r>
            <a:r>
              <a:rPr lang="en-GB" sz="2300" dirty="0" smtClean="0"/>
              <a:t>unique ASN and IPv4 and IPv6 addresses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t="23742" r="7268" b="13806"/>
          <a:stretch/>
        </p:blipFill>
        <p:spPr>
          <a:xfrm>
            <a:off x="1043608" y="2060848"/>
            <a:ext cx="7416824" cy="390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8134672" cy="743396"/>
          </a:xfrm>
        </p:spPr>
        <p:txBody>
          <a:bodyPr>
            <a:noAutofit/>
          </a:bodyPr>
          <a:lstStyle/>
          <a:p>
            <a:pPr marL="457200" indent="-457200" algn="l"/>
            <a:r>
              <a:rPr lang="sr-Latn-ME" sz="4800" dirty="0">
                <a:solidFill>
                  <a:srgbClr val="2F5897"/>
                </a:solidFill>
              </a:rPr>
              <a:t>The MIXP history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324743"/>
            <a:ext cx="8712968" cy="5272609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Since </a:t>
            </a:r>
            <a:r>
              <a:rPr lang="en-US" sz="2400" b="1" dirty="0" smtClean="0"/>
              <a:t>I</a:t>
            </a:r>
            <a:r>
              <a:rPr lang="sr-Latn-ME" sz="2400" b="1" dirty="0" smtClean="0"/>
              <a:t>SOC</a:t>
            </a:r>
            <a:r>
              <a:rPr lang="en-US" sz="2400" dirty="0" smtClean="0"/>
              <a:t> </a:t>
            </a:r>
            <a:r>
              <a:rPr lang="sr-Latn-ME" sz="2400" dirty="0" smtClean="0"/>
              <a:t>and </a:t>
            </a:r>
            <a:r>
              <a:rPr lang="sr-Latn-ME" sz="2400" b="1" dirty="0" smtClean="0"/>
              <a:t>ITU </a:t>
            </a:r>
            <a:r>
              <a:rPr lang="en-US" sz="2400" dirty="0" smtClean="0"/>
              <a:t>have </a:t>
            </a:r>
            <a:r>
              <a:rPr lang="en-US" sz="2400" dirty="0"/>
              <a:t>showed great interest and have expressed the readiness to help on installing the first IXP, </a:t>
            </a:r>
            <a:r>
              <a:rPr lang="sr-Latn-ME" dirty="0" smtClean="0"/>
              <a:t>we</a:t>
            </a:r>
            <a:r>
              <a:rPr lang="en-US" sz="2400" dirty="0" smtClean="0"/>
              <a:t> ha</a:t>
            </a:r>
            <a:r>
              <a:rPr lang="sr-Latn-ME" sz="2400" dirty="0" smtClean="0"/>
              <a:t>ve</a:t>
            </a:r>
            <a:r>
              <a:rPr lang="en-US" sz="2400" dirty="0" smtClean="0"/>
              <a:t> </a:t>
            </a:r>
            <a:r>
              <a:rPr lang="en-US" sz="2400" dirty="0"/>
              <a:t>contacted their representatives and </a:t>
            </a:r>
            <a:r>
              <a:rPr lang="en-US" sz="2400" dirty="0" smtClean="0"/>
              <a:t>organize</a:t>
            </a:r>
            <a:r>
              <a:rPr lang="sr-Latn-ME" sz="2400" dirty="0" smtClean="0"/>
              <a:t>d</a:t>
            </a:r>
            <a:r>
              <a:rPr lang="en-US" sz="2400" dirty="0" smtClean="0"/>
              <a:t> </a:t>
            </a:r>
            <a:r>
              <a:rPr lang="en-US" sz="2400" dirty="0"/>
              <a:t>a comprehensive </a:t>
            </a:r>
            <a:r>
              <a:rPr lang="en-US" sz="2400" dirty="0" smtClean="0"/>
              <a:t>workshop</a:t>
            </a:r>
            <a:r>
              <a:rPr lang="sr-Latn-ME" dirty="0"/>
              <a:t> </a:t>
            </a:r>
            <a:r>
              <a:rPr lang="sr-Latn-ME" dirty="0" smtClean="0"/>
              <a:t>(part of 20</a:t>
            </a:r>
            <a:r>
              <a:rPr lang="en-US" baseline="30000" dirty="0" err="1"/>
              <a:t>th</a:t>
            </a:r>
            <a:r>
              <a:rPr lang="en-US" dirty="0"/>
              <a:t> international scientific conference </a:t>
            </a:r>
            <a:r>
              <a:rPr lang="en-US" b="1" dirty="0"/>
              <a:t>IT 2015</a:t>
            </a:r>
            <a:r>
              <a:rPr lang="en-US" dirty="0"/>
              <a:t> in </a:t>
            </a:r>
            <a:r>
              <a:rPr lang="en-US" dirty="0" err="1"/>
              <a:t>Žabljak</a:t>
            </a:r>
            <a:r>
              <a:rPr lang="sr-Latn-ME" sz="2400" dirty="0" smtClean="0"/>
              <a:t>)</a:t>
            </a:r>
            <a:r>
              <a:rPr lang="en-US" sz="2400" dirty="0" smtClean="0"/>
              <a:t> which </a:t>
            </a:r>
            <a:r>
              <a:rPr lang="sr-Latn-ME" sz="2400" dirty="0" smtClean="0"/>
              <a:t>gave</a:t>
            </a:r>
            <a:r>
              <a:rPr lang="en-US" sz="2400" dirty="0" smtClean="0"/>
              <a:t> </a:t>
            </a:r>
            <a:r>
              <a:rPr lang="en-US" sz="2400" dirty="0"/>
              <a:t>the final design to </a:t>
            </a:r>
            <a:r>
              <a:rPr lang="en-US" sz="2400" dirty="0" smtClean="0"/>
              <a:t>the IXP</a:t>
            </a:r>
            <a:r>
              <a:rPr lang="sr-Latn-ME" sz="2400" dirty="0" smtClean="0"/>
              <a:t>.</a:t>
            </a:r>
          </a:p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The three-day workshop </a:t>
            </a:r>
            <a:r>
              <a:rPr lang="en-US" dirty="0" smtClean="0"/>
              <a:t>has </a:t>
            </a:r>
            <a:r>
              <a:rPr lang="en-US" dirty="0"/>
              <a:t>gathered the representatives of </a:t>
            </a:r>
            <a:r>
              <a:rPr lang="en-US" b="1" dirty="0"/>
              <a:t>RIPE, ICANN, France-IX, INEX, </a:t>
            </a:r>
            <a:r>
              <a:rPr lang="en-US" b="1" dirty="0" smtClean="0"/>
              <a:t>S</a:t>
            </a:r>
            <a:r>
              <a:rPr lang="sr-Latn-ME" b="1" dirty="0" smtClean="0"/>
              <a:t>O</a:t>
            </a:r>
            <a:r>
              <a:rPr lang="en-US" b="1" dirty="0" smtClean="0"/>
              <a:t>X</a:t>
            </a:r>
            <a:r>
              <a:rPr lang="en-US" b="1" dirty="0"/>
              <a:t>, NIX.CZ, CISCO</a:t>
            </a:r>
            <a:r>
              <a:rPr lang="en-US" dirty="0"/>
              <a:t>, </a:t>
            </a:r>
            <a:r>
              <a:rPr lang="sr-Latn-ME" b="1" dirty="0"/>
              <a:t>CIS UoM</a:t>
            </a:r>
            <a:r>
              <a:rPr lang="en-US" dirty="0"/>
              <a:t>, </a:t>
            </a:r>
            <a:r>
              <a:rPr lang="en-US" b="1" dirty="0"/>
              <a:t>the Ministry, the Agency</a:t>
            </a:r>
            <a:r>
              <a:rPr lang="en-US" dirty="0"/>
              <a:t> and the </a:t>
            </a:r>
            <a:r>
              <a:rPr lang="en-US" b="1" dirty="0"/>
              <a:t>local </a:t>
            </a:r>
            <a:r>
              <a:rPr lang="en-US" b="1" dirty="0" smtClean="0"/>
              <a:t>ISPs</a:t>
            </a:r>
            <a:r>
              <a:rPr lang="en-US" dirty="0" smtClean="0"/>
              <a:t>.</a:t>
            </a:r>
            <a:endParaRPr lang="sr-Latn-ME" sz="2400" dirty="0" smtClean="0"/>
          </a:p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/>
              <a:t>July</a:t>
            </a:r>
            <a:r>
              <a:rPr lang="en-US" dirty="0"/>
              <a:t> </a:t>
            </a:r>
            <a:r>
              <a:rPr lang="sr-Latn-ME" b="1" dirty="0"/>
              <a:t>2015</a:t>
            </a:r>
            <a:r>
              <a:rPr lang="en-US" dirty="0"/>
              <a:t> is </a:t>
            </a:r>
            <a:r>
              <a:rPr lang="sr-Latn-ME" dirty="0" smtClean="0"/>
              <a:t>apointed a</a:t>
            </a:r>
            <a:r>
              <a:rPr lang="en-US" dirty="0" smtClean="0"/>
              <a:t>s </a:t>
            </a:r>
            <a:r>
              <a:rPr lang="en-US" dirty="0"/>
              <a:t>the deadline by when the IXP in Montenegro to be established</a:t>
            </a:r>
            <a:r>
              <a:rPr lang="en-US" dirty="0" smtClean="0"/>
              <a:t>.</a:t>
            </a:r>
            <a:endParaRPr lang="sr-Latn-ME" sz="2400" dirty="0" smtClean="0"/>
          </a:p>
        </p:txBody>
      </p:sp>
    </p:spTree>
    <p:extLst>
      <p:ext uri="{BB962C8B-B14F-4D97-AF65-F5344CB8AC3E}">
        <p14:creationId xmlns:p14="http://schemas.microsoft.com/office/powerpoint/2010/main" val="143776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8134672" cy="743396"/>
          </a:xfrm>
        </p:spPr>
        <p:txBody>
          <a:bodyPr>
            <a:noAutofit/>
          </a:bodyPr>
          <a:lstStyle/>
          <a:p>
            <a:pPr marL="457200" indent="-457200" algn="l"/>
            <a:r>
              <a:rPr lang="sr-Latn-ME" sz="4800" dirty="0">
                <a:solidFill>
                  <a:srgbClr val="2F5897"/>
                </a:solidFill>
              </a:rPr>
              <a:t>The MIXP history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324743"/>
            <a:ext cx="8856984" cy="5272609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 smtClean="0"/>
              <a:t>We ha</a:t>
            </a:r>
            <a:r>
              <a:rPr lang="sr-Latn-ME" sz="2600" dirty="0" smtClean="0"/>
              <a:t>d</a:t>
            </a:r>
            <a:r>
              <a:rPr lang="en-US" sz="2600" dirty="0" smtClean="0"/>
              <a:t> to:</a:t>
            </a:r>
          </a:p>
          <a:p>
            <a:pPr marL="914400" lvl="1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Prepare location (CIS data center),</a:t>
            </a:r>
          </a:p>
          <a:p>
            <a:pPr marL="914400" lvl="1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Provide required infrastructure (telecommunication, power supply, cooling, ..)</a:t>
            </a:r>
          </a:p>
          <a:p>
            <a:pPr marL="914400" lvl="1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Procure the equipment (route server, switches, </a:t>
            </a:r>
            <a:r>
              <a:rPr lang="sr-Latn-ME" sz="2400" dirty="0" smtClean="0"/>
              <a:t>IXP </a:t>
            </a:r>
            <a:r>
              <a:rPr lang="en-US" sz="2400" dirty="0" smtClean="0"/>
              <a:t>manager servers, ..)</a:t>
            </a:r>
          </a:p>
          <a:p>
            <a:pPr marL="914400" lvl="1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Set-up </a:t>
            </a:r>
            <a:r>
              <a:rPr lang="en-US" sz="2400" dirty="0"/>
              <a:t>and configure </a:t>
            </a:r>
            <a:r>
              <a:rPr lang="en-US" sz="2400" dirty="0" smtClean="0"/>
              <a:t>equipment</a:t>
            </a:r>
          </a:p>
          <a:p>
            <a:pPr marL="914400" lvl="1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Make </a:t>
            </a:r>
            <a:r>
              <a:rPr lang="en-US" sz="2400" dirty="0"/>
              <a:t>organization structure </a:t>
            </a:r>
            <a:r>
              <a:rPr lang="sr-Latn-ME" sz="2400" dirty="0" smtClean="0"/>
              <a:t>and </a:t>
            </a:r>
            <a:r>
              <a:rPr lang="en-US" sz="2400" dirty="0" smtClean="0"/>
              <a:t>rules</a:t>
            </a:r>
            <a:endParaRPr lang="sr-Latn-ME" sz="2400" dirty="0" smtClean="0"/>
          </a:p>
          <a:p>
            <a:pPr marL="914400" lvl="1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Promote the IXP (MIXP) and offer services </a:t>
            </a:r>
          </a:p>
          <a:p>
            <a:pPr lvl="1" algn="just">
              <a:buClr>
                <a:schemeClr val="tx1"/>
              </a:buClr>
            </a:pPr>
            <a:endParaRPr lang="en-US" sz="2400" dirty="0" smtClean="0"/>
          </a:p>
          <a:p>
            <a:pPr marL="914400" lvl="1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725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8134672" cy="743396"/>
          </a:xfrm>
        </p:spPr>
        <p:txBody>
          <a:bodyPr>
            <a:noAutofit/>
          </a:bodyPr>
          <a:lstStyle/>
          <a:p>
            <a:pPr marL="457200" indent="-457200" algn="l"/>
            <a:r>
              <a:rPr lang="sr-Latn-ME" sz="4400" dirty="0">
                <a:solidFill>
                  <a:srgbClr val="2F5897"/>
                </a:solidFill>
              </a:rPr>
              <a:t>The MIXP history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324743"/>
            <a:ext cx="8712968" cy="5272609"/>
          </a:xfrm>
        </p:spPr>
        <p:txBody>
          <a:bodyPr>
            <a:normAutofit lnSpcReduction="10000"/>
          </a:bodyPr>
          <a:lstStyle/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 smtClean="0"/>
              <a:t>Telenor </a:t>
            </a:r>
            <a:r>
              <a:rPr lang="en-US" sz="2400" dirty="0"/>
              <a:t>and</a:t>
            </a:r>
            <a:r>
              <a:rPr lang="en-US" sz="2400" b="1" dirty="0"/>
              <a:t> </a:t>
            </a:r>
            <a:r>
              <a:rPr lang="sr-Latn-ME" sz="2400" b="1" dirty="0" smtClean="0"/>
              <a:t>Crnogorski </a:t>
            </a:r>
            <a:r>
              <a:rPr lang="en-US" sz="2400" b="1" dirty="0" smtClean="0"/>
              <a:t>Telekom </a:t>
            </a:r>
            <a:r>
              <a:rPr lang="en-US" sz="2400" dirty="0"/>
              <a:t>have truly made an effort to help on the </a:t>
            </a:r>
            <a:r>
              <a:rPr lang="en-US" sz="2400" dirty="0" smtClean="0"/>
              <a:t>installation </a:t>
            </a:r>
            <a:r>
              <a:rPr lang="en-US" sz="2400" dirty="0"/>
              <a:t>of the first IXP and have agreed to together </a:t>
            </a:r>
            <a:r>
              <a:rPr lang="en-US" sz="2400" dirty="0" smtClean="0"/>
              <a:t>procure</a:t>
            </a:r>
            <a:r>
              <a:rPr lang="sr-Latn-ME" sz="2400" dirty="0" smtClean="0"/>
              <a:t> </a:t>
            </a:r>
            <a:r>
              <a:rPr lang="en-US" sz="2400" dirty="0" smtClean="0"/>
              <a:t>all equipment f</a:t>
            </a:r>
            <a:r>
              <a:rPr lang="sr-Latn-ME" sz="2400" dirty="0" smtClean="0"/>
              <a:t>or MIXP </a:t>
            </a:r>
            <a:r>
              <a:rPr lang="sr-Latn-ME" sz="2400" dirty="0" smtClean="0"/>
              <a:t>infrastructure</a:t>
            </a:r>
            <a:r>
              <a:rPr lang="sr-Latn-ME" sz="2400" dirty="0" smtClean="0"/>
              <a:t>.</a:t>
            </a:r>
          </a:p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CIS </a:t>
            </a:r>
            <a:r>
              <a:rPr lang="en-US" b="1" dirty="0" err="1" smtClean="0"/>
              <a:t>UoM</a:t>
            </a:r>
            <a:r>
              <a:rPr lang="en-US" dirty="0" smtClean="0"/>
              <a:t> prepare</a:t>
            </a:r>
            <a:r>
              <a:rPr lang="sr-Latn-ME" dirty="0" smtClean="0"/>
              <a:t>d</a:t>
            </a:r>
            <a:r>
              <a:rPr lang="en-US" dirty="0" smtClean="0"/>
              <a:t> location in data cent</a:t>
            </a:r>
            <a:r>
              <a:rPr lang="sr-Latn-ME" dirty="0" smtClean="0"/>
              <a:t>er and t</a:t>
            </a:r>
            <a:r>
              <a:rPr lang="en-US" dirty="0" smtClean="0"/>
              <a:t>he </a:t>
            </a:r>
            <a:r>
              <a:rPr lang="en-US" dirty="0"/>
              <a:t>resources for the implementation of necessary </a:t>
            </a:r>
            <a:r>
              <a:rPr lang="sr-Latn-ME" dirty="0" smtClean="0"/>
              <a:t>infrastructural changes (</a:t>
            </a:r>
            <a:r>
              <a:rPr lang="en-US" dirty="0"/>
              <a:t>the network and power installation</a:t>
            </a:r>
            <a:r>
              <a:rPr lang="sr-Latn-ME" dirty="0" smtClean="0"/>
              <a:t>) </a:t>
            </a:r>
            <a:r>
              <a:rPr lang="en-US" dirty="0" smtClean="0"/>
              <a:t>have </a:t>
            </a:r>
            <a:r>
              <a:rPr lang="en-US" dirty="0"/>
              <a:t>come from the </a:t>
            </a:r>
            <a:r>
              <a:rPr lang="en-US" b="1" dirty="0"/>
              <a:t>ITU</a:t>
            </a:r>
            <a:r>
              <a:rPr lang="en-US" dirty="0"/>
              <a:t> </a:t>
            </a:r>
            <a:r>
              <a:rPr lang="sr-Latn-ME" dirty="0"/>
              <a:t>which </a:t>
            </a:r>
            <a:r>
              <a:rPr lang="en-US" dirty="0"/>
              <a:t>helping the development of the IXP in Montenegro</a:t>
            </a:r>
            <a:r>
              <a:rPr lang="en-US" dirty="0" smtClean="0"/>
              <a:t>.</a:t>
            </a:r>
            <a:endParaRPr lang="sr-Latn-ME" dirty="0" smtClean="0"/>
          </a:p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/>
              <a:t>Agency for Electronic Communications and Postal Services</a:t>
            </a:r>
            <a:r>
              <a:rPr lang="sr-Latn-ME" dirty="0"/>
              <a:t> support MIXP for staff development and </a:t>
            </a:r>
            <a:r>
              <a:rPr lang="sr-Latn-ME" dirty="0" smtClean="0"/>
              <a:t>trainings (</a:t>
            </a:r>
            <a:r>
              <a:rPr lang="en-US" b="1" dirty="0" smtClean="0"/>
              <a:t>NIX.CZ</a:t>
            </a:r>
            <a:r>
              <a:rPr lang="sr-Latn-ME" b="1" dirty="0" smtClean="0"/>
              <a:t> </a:t>
            </a:r>
            <a:r>
              <a:rPr lang="en-US" dirty="0" smtClean="0"/>
              <a:t>provided</a:t>
            </a:r>
            <a:r>
              <a:rPr lang="en-US" b="1" dirty="0" smtClean="0"/>
              <a:t> </a:t>
            </a:r>
            <a:r>
              <a:rPr lang="sr-Latn-ME" dirty="0" smtClean="0"/>
              <a:t>the </a:t>
            </a:r>
            <a:r>
              <a:rPr lang="en-US" dirty="0" smtClean="0"/>
              <a:t>training for </a:t>
            </a:r>
            <a:r>
              <a:rPr lang="sr-Latn-ME" dirty="0" smtClean="0"/>
              <a:t>BGP peering</a:t>
            </a:r>
            <a:r>
              <a:rPr lang="sr-Latn-ME" dirty="0" smtClean="0"/>
              <a:t>)</a:t>
            </a:r>
            <a:endParaRPr lang="sr-Latn-ME" dirty="0"/>
          </a:p>
          <a:p>
            <a:pPr marL="457200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r-Latn-ME" b="1" dirty="0" smtClean="0"/>
              <a:t>ISOC</a:t>
            </a:r>
            <a:r>
              <a:rPr lang="sr-Latn-ME" dirty="0" smtClean="0"/>
              <a:t> </a:t>
            </a:r>
            <a:r>
              <a:rPr lang="sr-Latn-ME" dirty="0" smtClean="0"/>
              <a:t>will provide</a:t>
            </a:r>
            <a:r>
              <a:rPr lang="sr-Latn-ME" dirty="0" smtClean="0"/>
              <a:t> </a:t>
            </a:r>
            <a:r>
              <a:rPr lang="sr-Latn-ME" dirty="0"/>
              <a:t>switch for redundance </a:t>
            </a:r>
            <a:r>
              <a:rPr lang="sr-Latn-ME" dirty="0" smtClean="0"/>
              <a:t>soon.</a:t>
            </a:r>
            <a:endParaRPr lang="sr-Latn-ME" dirty="0" smtClean="0"/>
          </a:p>
        </p:txBody>
      </p:sp>
    </p:spTree>
    <p:extLst>
      <p:ext uri="{BB962C8B-B14F-4D97-AF65-F5344CB8AC3E}">
        <p14:creationId xmlns:p14="http://schemas.microsoft.com/office/powerpoint/2010/main" val="18463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2024</TotalTime>
  <Words>1081</Words>
  <Application>Microsoft Office PowerPoint</Application>
  <PresentationFormat>On-screen Show (4:3)</PresentationFormat>
  <Paragraphs>100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Executive</vt:lpstr>
      <vt:lpstr>Montenegro Internet eXchange Point (MIXP) – a success story</vt:lpstr>
      <vt:lpstr>Content</vt:lpstr>
      <vt:lpstr>The MIXP history</vt:lpstr>
      <vt:lpstr>The MIXP history</vt:lpstr>
      <vt:lpstr>The MIXP history</vt:lpstr>
      <vt:lpstr>Recommended technical solution</vt:lpstr>
      <vt:lpstr>The MIXP history</vt:lpstr>
      <vt:lpstr>The MIXP history</vt:lpstr>
      <vt:lpstr>The MIXP history</vt:lpstr>
      <vt:lpstr>The MIXP history</vt:lpstr>
      <vt:lpstr>The MIXP history</vt:lpstr>
      <vt:lpstr>The MIXP history</vt:lpstr>
      <vt:lpstr>MIXP - synergy</vt:lpstr>
      <vt:lpstr>The MIXP history</vt:lpstr>
      <vt:lpstr>The MIXP history</vt:lpstr>
      <vt:lpstr>MIXP – advisory board </vt:lpstr>
      <vt:lpstr>MIXP – services</vt:lpstr>
      <vt:lpstr>MIXP – members</vt:lpstr>
      <vt:lpstr>MIXP – traffic</vt:lpstr>
      <vt:lpstr>MIXP – benefits</vt:lpstr>
      <vt:lpstr>MIXP – plans</vt:lpstr>
      <vt:lpstr>MIXP – plans</vt:lpstr>
      <vt:lpstr>CONCLUSION</vt:lpstr>
      <vt:lpstr>Thank you 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SEE6</dc:title>
  <dc:creator>User</dc:creator>
  <cp:lastModifiedBy>User</cp:lastModifiedBy>
  <cp:revision>208</cp:revision>
  <dcterms:created xsi:type="dcterms:W3CDTF">2014-02-26T18:49:14Z</dcterms:created>
  <dcterms:modified xsi:type="dcterms:W3CDTF">2017-06-11T17:24:47Z</dcterms:modified>
</cp:coreProperties>
</file>