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notesMasterIdLst>
    <p:notesMasterId r:id="rId5"/>
  </p:notesMasterIdLst>
  <p:handoutMasterIdLst>
    <p:handoutMasterId r:id="rId6"/>
  </p:handoutMasterIdLst>
  <p:sldIdLst>
    <p:sldId id="311" r:id="rId2"/>
    <p:sldId id="313" r:id="rId3"/>
    <p:sldId id="312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ind Light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E50"/>
    <a:srgbClr val="EEF2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6"/>
    <p:restoredTop sz="64746" autoAdjust="0"/>
  </p:normalViewPr>
  <p:slideViewPr>
    <p:cSldViewPr snapToGrid="0" snapToObjects="1">
      <p:cViewPr varScale="1">
        <p:scale>
          <a:sx n="72" d="100"/>
          <a:sy n="72" d="100"/>
        </p:scale>
        <p:origin x="20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256"/>
    </p:cViewPr>
  </p:sorterViewPr>
  <p:notesViewPr>
    <p:cSldViewPr snapToGrid="0" snapToObjects="1">
      <p:cViewPr varScale="1">
        <p:scale>
          <a:sx n="160" d="100"/>
          <a:sy n="160" d="100"/>
        </p:scale>
        <p:origin x="47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98BAE-C84A-694A-898B-5CF88760D6F5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F491E-6BDF-894F-89D9-4BED6DF37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0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74FA06C-4A8C-0E48-B922-007B77153C27}" type="datetimeFigureOut">
              <a:rPr lang="en-GB" altLang="en-US"/>
              <a:pPr/>
              <a:t>12/06/2017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20D7F3-EDE1-C147-A04A-D4416A63828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06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5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11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1AE0-3A37-2642-ACF9-BCA1A34C5A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1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40000" y="4351780"/>
            <a:ext cx="4097551" cy="902123"/>
          </a:xfrm>
        </p:spPr>
        <p:txBody>
          <a:bodyPr/>
          <a:lstStyle>
            <a:lvl1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rgbClr val="EEF2EC"/>
                </a:solidFill>
              </a:defRPr>
            </a:lvl1pPr>
            <a:lvl2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F2EC"/>
                </a:solidFill>
              </a:defRPr>
            </a:lvl1pPr>
          </a:lstStyle>
          <a:p>
            <a:fld id="{18433E0E-72FD-FD40-88BA-BE70973222D5}" type="slidenum">
              <a:rPr lang="uk-UA" altLang="en-US" smtClean="0"/>
              <a:pPr/>
              <a:t>‹#›</a:t>
            </a:fld>
            <a:endParaRPr lang="uk-UA" altLang="en-US" dirty="0"/>
          </a:p>
        </p:txBody>
      </p:sp>
      <p:pic>
        <p:nvPicPr>
          <p:cNvPr id="11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65"/>
          <p:cNvSpPr txBox="1">
            <a:spLocks/>
          </p:cNvSpPr>
          <p:nvPr userDrawn="1"/>
        </p:nvSpPr>
        <p:spPr>
          <a:xfrm>
            <a:off x="6173788" y="4367213"/>
            <a:ext cx="1812925" cy="9017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Visit us at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www.internetsociety.org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Follow us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@internetsociety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89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ver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0358438" y="6246813"/>
            <a:ext cx="151923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ind Light" charset="0"/>
                <a:ea typeface="ＭＳ Ｐゴシック" charset="-128"/>
              </a:defRPr>
            </a:lvl9pPr>
          </a:lstStyle>
          <a:p>
            <a:r>
              <a:rPr lang="en-GB" altLang="en-US" sz="800" dirty="0">
                <a:solidFill>
                  <a:srgbClr val="EEF2EC"/>
                </a:solidFill>
              </a:rPr>
              <a:t>Internet Society © 1992–2016</a:t>
            </a:r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813" y="2970213"/>
            <a:ext cx="17287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99" y="3355200"/>
            <a:ext cx="11109600" cy="456728"/>
          </a:xfrm>
        </p:spPr>
        <p:txBody>
          <a:bodyPr wrap="square">
            <a:spAutoFit/>
          </a:bodyPr>
          <a:lstStyle>
            <a:lvl1pPr>
              <a:defRPr lang="en-GB" sz="28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856637"/>
            <a:ext cx="11109600" cy="503215"/>
          </a:xfrm>
        </p:spPr>
        <p:txBody>
          <a:bodyPr/>
          <a:lstStyle>
            <a:lvl1pPr algn="l">
              <a:lnSpc>
                <a:spcPct val="109000"/>
              </a:lnSpc>
              <a:defRPr sz="3200">
                <a:solidFill>
                  <a:srgbClr val="EEF2E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40000" y="5605544"/>
            <a:ext cx="4097551" cy="902123"/>
          </a:xfrm>
        </p:spPr>
        <p:txBody>
          <a:bodyPr/>
          <a:lstStyle>
            <a:lvl1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rgbClr val="EEF2EC"/>
                </a:solidFill>
              </a:defRPr>
            </a:lvl1pPr>
            <a:lvl2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rgbClr val="EEF2EC"/>
                </a:solidFill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40000" y="573969"/>
            <a:ext cx="4097551" cy="270074"/>
          </a:xfrm>
        </p:spPr>
        <p:txBody>
          <a:bodyPr>
            <a:spAutoFit/>
          </a:bodyPr>
          <a:lstStyle>
            <a:lvl1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rgbClr val="EEF2EC"/>
                </a:solidFill>
                <a:latin typeface="+mn-lt"/>
              </a:defRPr>
            </a:lvl1pPr>
            <a:lvl2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rgbClr val="EEF2EC"/>
                </a:solidFill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101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Quote/statement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250" y="525600"/>
            <a:ext cx="11129022" cy="5572800"/>
          </a:xfrm>
        </p:spPr>
        <p:txBody>
          <a:bodyPr anchor="ctr"/>
          <a:lstStyle>
            <a:lvl1pPr algn="ctr">
              <a:lnSpc>
                <a:spcPct val="110000"/>
              </a:lnSpc>
              <a:spcAft>
                <a:spcPts val="2000"/>
              </a:spcAft>
              <a:defRPr sz="3600" b="0" i="0" spc="50" baseline="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algn="ctr">
              <a:lnSpc>
                <a:spcPct val="110000"/>
              </a:lnSpc>
              <a:defRPr b="0" i="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>
              <a:spcAft>
                <a:spcPts val="1500"/>
              </a:spcAft>
              <a:defRPr/>
            </a:lvl3pPr>
          </a:lstStyle>
          <a:p>
            <a:pPr lvl="0"/>
            <a:r>
              <a:rPr lang="en-US" dirty="0" smtClean="0"/>
              <a:t>Large quote or statement style</a:t>
            </a:r>
          </a:p>
          <a:p>
            <a:pPr lvl="1"/>
            <a:r>
              <a:rPr lang="en-US" dirty="0" smtClean="0"/>
              <a:t>Supporting content</a:t>
            </a:r>
            <a:endParaRPr lang="en-GB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EEF2EC"/>
                </a:solidFill>
              </a:defRPr>
            </a:lvl1pPr>
          </a:lstStyle>
          <a:p>
            <a:fld id="{DBE5F007-28FD-B845-A833-24BC97E499D9}" type="slidenum">
              <a:rPr lang="uk-UA" altLang="en-US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81262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hank you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65"/>
          <p:cNvSpPr txBox="1">
            <a:spLocks/>
          </p:cNvSpPr>
          <p:nvPr userDrawn="1"/>
        </p:nvSpPr>
        <p:spPr>
          <a:xfrm>
            <a:off x="6173788" y="4367213"/>
            <a:ext cx="1812925" cy="9017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Visit us at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www.internetsociety.org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Follow us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@internetsociety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40000" y="4351780"/>
            <a:ext cx="4097551" cy="902123"/>
          </a:xfrm>
        </p:spPr>
        <p:txBody>
          <a:bodyPr/>
          <a:lstStyle>
            <a:lvl1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rgbClr val="EEF2EC"/>
                </a:solidFill>
              </a:defRPr>
            </a:lvl1pPr>
            <a:lvl2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F2EC"/>
                </a:solidFill>
              </a:defRPr>
            </a:lvl1pPr>
          </a:lstStyle>
          <a:p>
            <a:fld id="{18433E0E-72FD-FD40-88BA-BE70973222D5}" type="slidenum">
              <a:rPr lang="uk-UA" altLang="en-US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88962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ue sub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279119"/>
            <a:ext cx="5715734" cy="805092"/>
          </a:xfrm>
        </p:spPr>
        <p:txBody>
          <a:bodyPr wrap="square">
            <a:spAutoFit/>
          </a:bodyPr>
          <a:lstStyle>
            <a:lvl1pPr>
              <a:defRPr lang="en-GB" sz="2400" dirty="0">
                <a:solidFill>
                  <a:srgbClr val="EEF2EC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461259"/>
            <a:ext cx="11127883" cy="768224"/>
          </a:xfrm>
        </p:spPr>
        <p:txBody>
          <a:bodyPr/>
          <a:lstStyle>
            <a:lvl1pPr algn="l">
              <a:lnSpc>
                <a:spcPct val="104000"/>
              </a:lnSpc>
              <a:defRPr sz="4800">
                <a:solidFill>
                  <a:srgbClr val="EEF2E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EEF2EC"/>
                </a:solidFill>
              </a:defRPr>
            </a:lvl1pPr>
          </a:lstStyle>
          <a:p>
            <a:fld id="{4B8AB820-61DF-364A-B4AF-D19149734C14}" type="slidenum">
              <a:rPr lang="uk-UA" altLang="en-US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76123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urple sub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279119"/>
            <a:ext cx="5715734" cy="805092"/>
          </a:xfrm>
        </p:spPr>
        <p:txBody>
          <a:bodyPr wrap="square">
            <a:spAutoFit/>
          </a:bodyPr>
          <a:lstStyle>
            <a:lvl1pPr>
              <a:defRPr lang="en-GB" sz="2400" dirty="0">
                <a:solidFill>
                  <a:srgbClr val="EEF2EC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461259"/>
            <a:ext cx="11127883" cy="768224"/>
          </a:xfrm>
        </p:spPr>
        <p:txBody>
          <a:bodyPr/>
          <a:lstStyle>
            <a:lvl1pPr algn="l">
              <a:lnSpc>
                <a:spcPct val="104000"/>
              </a:lnSpc>
              <a:defRPr sz="4800">
                <a:solidFill>
                  <a:srgbClr val="EEF2E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EEF2EC"/>
                </a:solidFill>
              </a:defRPr>
            </a:lvl1pPr>
          </a:lstStyle>
          <a:p>
            <a:fld id="{68C4A143-42F1-CD4D-A024-23DD4025078D}" type="slidenum">
              <a:rPr lang="uk-UA" altLang="en-US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58119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Get involved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65"/>
          <p:cNvSpPr txBox="1">
            <a:spLocks/>
          </p:cNvSpPr>
          <p:nvPr userDrawn="1"/>
        </p:nvSpPr>
        <p:spPr>
          <a:xfrm>
            <a:off x="6173788" y="4367213"/>
            <a:ext cx="1812925" cy="9017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Visit us at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GB" dirty="0" smtClean="0"/>
              <a:t>www.internetsociety.org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Follow us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@internetsociety</a:t>
            </a:r>
            <a:endParaRPr lang="en-GB" dirty="0"/>
          </a:p>
        </p:txBody>
      </p:sp>
      <p:sp>
        <p:nvSpPr>
          <p:cNvPr id="5" name="Text Placeholder 7"/>
          <p:cNvSpPr txBox="1">
            <a:spLocks/>
          </p:cNvSpPr>
          <p:nvPr userDrawn="1"/>
        </p:nvSpPr>
        <p:spPr>
          <a:xfrm>
            <a:off x="8056563" y="4367213"/>
            <a:ext cx="1812925" cy="9017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Galerie Jean-Malbuisson 15, </a:t>
            </a:r>
            <a:br>
              <a:rPr lang="en-GB" dirty="0" smtClean="0"/>
            </a:br>
            <a:r>
              <a:rPr lang="en-GB" dirty="0" smtClean="0"/>
              <a:t>CH-1204 Geneva, </a:t>
            </a:r>
            <a:br>
              <a:rPr lang="en-GB" dirty="0" smtClean="0"/>
            </a:br>
            <a:r>
              <a:rPr lang="en-GB" dirty="0" smtClean="0"/>
              <a:t>Switzerland.</a:t>
            </a:r>
            <a:br>
              <a:rPr lang="en-GB" dirty="0" smtClean="0"/>
            </a:br>
            <a:r>
              <a:rPr lang="en-GB" dirty="0" smtClean="0"/>
              <a:t>+41 22 807 1444</a:t>
            </a:r>
          </a:p>
          <a:p>
            <a:pPr fontAlgn="auto">
              <a:spcAft>
                <a:spcPts val="0"/>
              </a:spcAft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Text Placeholder 8"/>
          <p:cNvSpPr txBox="1">
            <a:spLocks/>
          </p:cNvSpPr>
          <p:nvPr userDrawn="1"/>
        </p:nvSpPr>
        <p:spPr>
          <a:xfrm>
            <a:off x="9932988" y="4367213"/>
            <a:ext cx="1812925" cy="9017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000" b="0" i="0" kern="1200" spc="20">
                <a:solidFill>
                  <a:srgbClr val="EEF2EC"/>
                </a:solidFill>
                <a:latin typeface="+mn-lt"/>
                <a:ea typeface="Hind Medium" charset="0"/>
                <a:cs typeface="Hind Medium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charset="0"/>
              <a:buNone/>
              <a:tabLst/>
              <a:defRPr sz="1000" b="0" i="0" kern="1200" spc="20">
                <a:solidFill>
                  <a:srgbClr val="EEF2EC"/>
                </a:solidFill>
                <a:latin typeface="Hind Medium" charset="0"/>
                <a:ea typeface="Hind Medium" charset="0"/>
                <a:cs typeface="Hind Medium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SzPct val="72000"/>
              <a:buFont typeface=".AppleSystemUIFont" charset="-120"/>
              <a:buNone/>
              <a:tabLst/>
              <a:defRPr sz="1000" kern="1200" spc="2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630000" indent="-162000" algn="l" defTabSz="914400" rtl="0" eaLnBrk="1" latinLnBrk="0" hangingPunct="1">
              <a:lnSpc>
                <a:spcPct val="106000"/>
              </a:lnSpc>
              <a:spcBef>
                <a:spcPts val="0"/>
              </a:spcBef>
              <a:spcAft>
                <a:spcPts val="1500"/>
              </a:spcAft>
              <a:buSzPct val="90000"/>
              <a:buFont typeface=".AppleSystemUIFont" charset="-120"/>
              <a:buChar char="–"/>
              <a:tabLst/>
              <a:defRPr sz="1800" kern="1200" spc="2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1775 Wiehle Avenue, </a:t>
            </a:r>
            <a:br>
              <a:rPr lang="de-DE" dirty="0" smtClean="0"/>
            </a:br>
            <a:r>
              <a:rPr lang="de-DE" dirty="0" smtClean="0"/>
              <a:t>Suite 201, Reston, VA </a:t>
            </a:r>
            <a:br>
              <a:rPr lang="de-DE" dirty="0" smtClean="0"/>
            </a:br>
            <a:r>
              <a:rPr lang="de-DE" dirty="0" smtClean="0"/>
              <a:t>20190-5108 USA. </a:t>
            </a:r>
            <a:br>
              <a:rPr lang="de-DE" dirty="0" smtClean="0"/>
            </a:br>
            <a:r>
              <a:rPr lang="de-DE" dirty="0" smtClean="0"/>
              <a:t>+1 703 439 2120</a:t>
            </a:r>
          </a:p>
          <a:p>
            <a:pPr fontAlgn="auto">
              <a:spcAft>
                <a:spcPts val="0"/>
              </a:spcAft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7" name="Title 4"/>
          <p:cNvSpPr txBox="1">
            <a:spLocks/>
          </p:cNvSpPr>
          <p:nvPr userDrawn="1"/>
        </p:nvSpPr>
        <p:spPr>
          <a:xfrm>
            <a:off x="540000" y="2281238"/>
            <a:ext cx="9001125" cy="100647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4400" rtl="0" eaLnBrk="1" latinLnBrk="0" hangingPunct="1">
              <a:lnSpc>
                <a:spcPct val="109000"/>
              </a:lnSpc>
              <a:spcBef>
                <a:spcPct val="0"/>
              </a:spcBef>
              <a:buNone/>
              <a:defRPr sz="6000" kern="1200" spc="2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Get involved.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40000" y="4351780"/>
            <a:ext cx="4097551" cy="902123"/>
          </a:xfrm>
        </p:spPr>
        <p:txBody>
          <a:bodyPr/>
          <a:lstStyle>
            <a:lvl1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rgbClr val="EEF2EC"/>
                </a:solidFill>
              </a:defRPr>
            </a:lvl1pPr>
            <a:lvl2pPr marL="0" indent="0">
              <a:lnSpc>
                <a:spcPct val="117000"/>
              </a:lnSpc>
              <a:buFont typeface="Arial" charset="0"/>
              <a:buNone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117000"/>
              </a:lnSpc>
              <a:buNone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EF2EC"/>
                </a:solidFill>
              </a:defRPr>
            </a:lvl1pPr>
          </a:lstStyle>
          <a:p>
            <a:fld id="{9762ADA9-0755-1F48-8532-9AFBBB73FAAF}" type="slidenum">
              <a:rPr lang="uk-UA" altLang="en-US"/>
              <a:pPr/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6904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 – Text only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37799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548400"/>
            <a:ext cx="11122272" cy="3220368"/>
          </a:xfrm>
        </p:spPr>
        <p:txBody>
          <a:bodyPr/>
          <a:lstStyle>
            <a:lvl1pPr>
              <a:spcAft>
                <a:spcPts val="1200"/>
              </a:spcAft>
              <a:defRPr b="0" i="0">
                <a:latin typeface="+mn-lt"/>
                <a:ea typeface="Hind Medium" charset="0"/>
                <a:cs typeface="Hind Medium" charset="0"/>
              </a:defRPr>
            </a:lvl1pPr>
            <a:lvl2pPr>
              <a:lnSpc>
                <a:spcPct val="114000"/>
              </a:lnSpc>
              <a:defRPr sz="1800">
                <a:latin typeface="+mn-lt"/>
              </a:defRPr>
            </a:lvl2pPr>
            <a:lvl3pPr>
              <a:lnSpc>
                <a:spcPct val="114000"/>
              </a:lnSpc>
              <a:spcAft>
                <a:spcPts val="0"/>
              </a:spcAft>
              <a:defRPr sz="1800">
                <a:latin typeface="+mn-lt"/>
              </a:defRPr>
            </a:lvl3pPr>
            <a:lvl4pPr>
              <a:lnSpc>
                <a:spcPct val="114000"/>
              </a:lnSpc>
              <a:defRPr sz="1800">
                <a:latin typeface="+mn-lt"/>
              </a:defRPr>
            </a:lvl4pPr>
            <a:lvl5pPr>
              <a:lnSpc>
                <a:spcPct val="114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EE1D23A-55C4-7542-8A1B-C225D7430AAE}" type="slidenum">
              <a:rPr lang="uk-UA" altLang="en-US"/>
              <a:pPr/>
              <a:t>‹#›</a:t>
            </a:fld>
            <a:endParaRPr lang="uk-UA" alt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3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– Text only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75899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761E0F2E-4DC0-BB41-853A-E92710F05ADB}" type="slidenum">
              <a:rPr lang="uk-UA" altLang="en-US"/>
              <a:pPr/>
              <a:t>‹#›</a:t>
            </a:fld>
            <a:endParaRPr lang="uk-UA" altLang="en-US" dirty="0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>
            <a:spLocks noGrp="1"/>
          </p:cNvSpPr>
          <p:nvPr>
            <p:ph idx="21"/>
          </p:nvPr>
        </p:nvSpPr>
        <p:spPr>
          <a:xfrm>
            <a:off x="540000" y="1548400"/>
            <a:ext cx="5478179" cy="3220368"/>
          </a:xfrm>
        </p:spPr>
        <p:txBody>
          <a:bodyPr/>
          <a:lstStyle>
            <a:lvl1pPr>
              <a:spcAft>
                <a:spcPts val="1200"/>
              </a:spcAft>
              <a:defRPr b="0" i="0">
                <a:latin typeface="+mn-lt"/>
                <a:ea typeface="Hind Medium" charset="0"/>
                <a:cs typeface="Hind Medium" charset="0"/>
              </a:defRPr>
            </a:lvl1pPr>
            <a:lvl2pPr>
              <a:lnSpc>
                <a:spcPct val="114000"/>
              </a:lnSpc>
              <a:defRPr sz="1800">
                <a:latin typeface="+mn-lt"/>
              </a:defRPr>
            </a:lvl2pPr>
            <a:lvl3pPr>
              <a:lnSpc>
                <a:spcPct val="114000"/>
              </a:lnSpc>
              <a:spcAft>
                <a:spcPts val="0"/>
              </a:spcAft>
              <a:defRPr sz="1800">
                <a:latin typeface="+mn-lt"/>
              </a:defRPr>
            </a:lvl3pPr>
            <a:lvl4pPr>
              <a:lnSpc>
                <a:spcPct val="114000"/>
              </a:lnSpc>
              <a:defRPr sz="1800">
                <a:latin typeface="+mn-lt"/>
              </a:defRPr>
            </a:lvl4pPr>
            <a:lvl5pPr>
              <a:lnSpc>
                <a:spcPct val="114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179485" y="1548400"/>
            <a:ext cx="5482290" cy="3220368"/>
          </a:xfrm>
        </p:spPr>
        <p:txBody>
          <a:bodyPr/>
          <a:lstStyle>
            <a:lvl1pPr>
              <a:spcAft>
                <a:spcPts val="1200"/>
              </a:spcAft>
              <a:defRPr b="0" i="0">
                <a:latin typeface="+mn-lt"/>
                <a:ea typeface="Hind Medium" charset="0"/>
                <a:cs typeface="Hind Medium" charset="0"/>
              </a:defRPr>
            </a:lvl1pPr>
            <a:lvl2pPr>
              <a:lnSpc>
                <a:spcPct val="114000"/>
              </a:lnSpc>
              <a:defRPr sz="1800">
                <a:latin typeface="+mn-lt"/>
              </a:defRPr>
            </a:lvl2pPr>
            <a:lvl3pPr>
              <a:lnSpc>
                <a:spcPct val="114000"/>
              </a:lnSpc>
              <a:spcAft>
                <a:spcPts val="0"/>
              </a:spcAft>
              <a:defRPr sz="1800">
                <a:latin typeface="+mn-lt"/>
              </a:defRPr>
            </a:lvl3pPr>
            <a:lvl4pPr>
              <a:lnSpc>
                <a:spcPct val="114000"/>
              </a:lnSpc>
              <a:defRPr sz="1800">
                <a:latin typeface="+mn-lt"/>
              </a:defRPr>
            </a:lvl4pPr>
            <a:lvl5pPr>
              <a:lnSpc>
                <a:spcPct val="114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66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– Text + image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6175375" y="522288"/>
            <a:ext cx="5486400" cy="55816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5477203" cy="575899"/>
          </a:xfrm>
        </p:spPr>
        <p:txBody>
          <a:bodyPr rIns="0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286356" y="661060"/>
            <a:ext cx="5375915" cy="387927"/>
          </a:xfrm>
        </p:spPr>
        <p:txBody>
          <a:bodyPr/>
          <a:lstStyle>
            <a:lvl1pPr>
              <a:lnSpc>
                <a:spcPct val="100000"/>
              </a:lnSpc>
              <a:defRPr sz="1000"/>
            </a:lvl1pPr>
            <a:lvl2pPr>
              <a:lnSpc>
                <a:spcPct val="100000"/>
              </a:lnSpc>
              <a:defRPr sz="10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615C06CD-839C-FC4C-913F-8EDF978843EE}" type="slidenum">
              <a:rPr lang="uk-UA" altLang="en-US"/>
              <a:pPr/>
              <a:t>‹#›</a:t>
            </a:fld>
            <a:endParaRPr lang="uk-UA" altLang="en-US" dirty="0"/>
          </a:p>
        </p:txBody>
      </p:sp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21"/>
          </p:nvPr>
        </p:nvSpPr>
        <p:spPr>
          <a:xfrm>
            <a:off x="540000" y="1548400"/>
            <a:ext cx="5478179" cy="3220368"/>
          </a:xfrm>
        </p:spPr>
        <p:txBody>
          <a:bodyPr/>
          <a:lstStyle>
            <a:lvl1pPr>
              <a:spcAft>
                <a:spcPts val="1200"/>
              </a:spcAft>
              <a:defRPr b="0" i="0">
                <a:latin typeface="+mn-lt"/>
                <a:ea typeface="Hind Medium" charset="0"/>
                <a:cs typeface="Hind Medium" charset="0"/>
              </a:defRPr>
            </a:lvl1pPr>
            <a:lvl2pPr>
              <a:lnSpc>
                <a:spcPct val="114000"/>
              </a:lnSpc>
              <a:defRPr sz="1800">
                <a:latin typeface="+mn-lt"/>
              </a:defRPr>
            </a:lvl2pPr>
            <a:lvl3pPr>
              <a:lnSpc>
                <a:spcPct val="114000"/>
              </a:lnSpc>
              <a:spcAft>
                <a:spcPts val="0"/>
              </a:spcAft>
              <a:defRPr sz="1800">
                <a:latin typeface="+mn-lt"/>
              </a:defRPr>
            </a:lvl3pPr>
            <a:lvl4pPr>
              <a:lnSpc>
                <a:spcPct val="114000"/>
              </a:lnSpc>
              <a:defRPr sz="1800">
                <a:latin typeface="+mn-lt"/>
              </a:defRPr>
            </a:lvl4pPr>
            <a:lvl5pPr>
              <a:lnSpc>
                <a:spcPct val="114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00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– Text + large image – Blu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6168855" y="0"/>
            <a:ext cx="6023145" cy="6857999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7" y="567101"/>
            <a:ext cx="5483696" cy="613999"/>
          </a:xfrm>
        </p:spPr>
        <p:txBody>
          <a:bodyPr rIns="0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286356" y="661060"/>
            <a:ext cx="5375915" cy="387927"/>
          </a:xfrm>
        </p:spPr>
        <p:txBody>
          <a:bodyPr/>
          <a:lstStyle>
            <a:lvl1pPr>
              <a:lnSpc>
                <a:spcPct val="100000"/>
              </a:lnSpc>
              <a:defRPr sz="1000">
                <a:solidFill>
                  <a:srgbClr val="FFFFFF"/>
                </a:solidFill>
              </a:defRPr>
            </a:lvl1pPr>
            <a:lvl2pPr>
              <a:lnSpc>
                <a:spcPct val="100000"/>
              </a:lnSpc>
              <a:defRPr sz="10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C2CDEF37-006E-254D-A210-0434C0C6BB13}" type="slidenum">
              <a:rPr lang="uk-UA" altLang="en-US"/>
              <a:pPr/>
              <a:t>‹#›</a:t>
            </a:fld>
            <a:endParaRPr lang="uk-UA" altLang="en-US" dirty="0"/>
          </a:p>
        </p:txBody>
      </p:sp>
      <p:pic>
        <p:nvPicPr>
          <p:cNvPr id="1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22"/>
          </p:nvPr>
        </p:nvSpPr>
        <p:spPr>
          <a:xfrm>
            <a:off x="540000" y="1548400"/>
            <a:ext cx="5478179" cy="3220368"/>
          </a:xfrm>
        </p:spPr>
        <p:txBody>
          <a:bodyPr/>
          <a:lstStyle>
            <a:lvl1pPr>
              <a:spcAft>
                <a:spcPts val="1200"/>
              </a:spcAft>
              <a:defRPr b="0" i="0">
                <a:latin typeface="+mn-lt"/>
                <a:ea typeface="Hind Medium" charset="0"/>
                <a:cs typeface="Hind Medium" charset="0"/>
              </a:defRPr>
            </a:lvl1pPr>
            <a:lvl2pPr>
              <a:lnSpc>
                <a:spcPct val="114000"/>
              </a:lnSpc>
              <a:defRPr sz="1800">
                <a:latin typeface="+mn-lt"/>
              </a:defRPr>
            </a:lvl2pPr>
            <a:lvl3pPr>
              <a:lnSpc>
                <a:spcPct val="114000"/>
              </a:lnSpc>
              <a:spcAft>
                <a:spcPts val="0"/>
              </a:spcAft>
              <a:defRPr sz="1800">
                <a:latin typeface="+mn-lt"/>
              </a:defRPr>
            </a:lvl3pPr>
            <a:lvl4pPr>
              <a:lnSpc>
                <a:spcPct val="114000"/>
              </a:lnSpc>
              <a:defRPr sz="1800">
                <a:latin typeface="+mn-lt"/>
              </a:defRPr>
            </a:lvl4pPr>
            <a:lvl5pPr>
              <a:lnSpc>
                <a:spcPct val="114000"/>
              </a:lnSpc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14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column – Text + content –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99200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76" y="567101"/>
            <a:ext cx="11121296" cy="537799"/>
          </a:xfrm>
        </p:spPr>
        <p:txBody>
          <a:bodyPr rIns="0"/>
          <a:lstStyle>
            <a:lvl1pPr>
              <a:defRPr sz="30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9E1E4A-834C-074E-9FF0-961A1F8067B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9477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85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04800" y="225426"/>
            <a:ext cx="11582400" cy="917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2817965" y="6427114"/>
            <a:ext cx="6935636" cy="430887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C4D62B78-4118-4F90-ADB6-C738423865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04800" y="1143000"/>
            <a:ext cx="11582400" cy="49188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xmlns:p14="http://schemas.microsoft.com/office/powerpoint/2010/main"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93A0-4395-2547-82B0-F01C9EBB4085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3A41F-A775-1140-95F7-087AA6C6EBC6}" type="slidenum">
              <a:rPr lang="en-GB" altLang="en-US" noProof="0" smtClean="0"/>
              <a:pPr/>
              <a:t>‹#›</a:t>
            </a:fld>
            <a:endParaRPr lang="en-GB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28136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6" r:id="rId12"/>
    <p:sldLayoutId id="2147483765" r:id="rId13"/>
    <p:sldLayoutId id="2147483766" r:id="rId14"/>
    <p:sldLayoutId id="2147483767" r:id="rId15"/>
    <p:sldLayoutId id="2147483724" r:id="rId16"/>
    <p:sldLayoutId id="2147483725" r:id="rId17"/>
    <p:sldLayoutId id="2147483730" r:id="rId18"/>
    <p:sldLayoutId id="2147483714" r:id="rId19"/>
    <p:sldLayoutId id="2147483715" r:id="rId20"/>
    <p:sldLayoutId id="2147483731" r:id="rId21"/>
    <p:sldLayoutId id="2147483716" r:id="rId22"/>
    <p:sldLayoutId id="2147483735" r:id="rId23"/>
    <p:sldLayoutId id="2147483751" r:id="rId24"/>
    <p:sldLayoutId id="2147483752" r:id="rId2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otalliance.org/system/files/files/initiative/documents/iot_trust_framework2.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Internet-of-somewhat-dubious-Things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3800" dirty="0" smtClean="0"/>
              <a:t>What </a:t>
            </a:r>
            <a:r>
              <a:rPr lang="en-US" sz="3800" dirty="0" smtClean="0"/>
              <a:t>exactly is the Internet-of-Things (looking around my house) 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Cable modem, router, switch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3 Apple Macs, 2 PCs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iPhones (4), iPads (6), Android phone, iPod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Smart televisions (2), multimedia systems (2), gaming controller (1) 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Home security devices </a:t>
            </a:r>
            <a:r>
              <a:rPr lang="mr-IN" sz="3400" dirty="0" smtClean="0"/>
              <a:t>–</a:t>
            </a:r>
            <a:r>
              <a:rPr lang="en-US" sz="3400" dirty="0" smtClean="0"/>
              <a:t> webcams (2), burglar alarm, smoke and fire sensors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Home automation </a:t>
            </a:r>
            <a:r>
              <a:rPr lang="mr-IN" sz="3400" dirty="0" smtClean="0"/>
              <a:t>–</a:t>
            </a:r>
            <a:r>
              <a:rPr lang="en-US" sz="3400" dirty="0" smtClean="0"/>
              <a:t> lighting, temperature controls, entry systems, appliance monitoring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Numerous decommissioned devices</a:t>
            </a:r>
            <a:endParaRPr lang="en-US" sz="3400" dirty="0" smtClean="0"/>
          </a:p>
          <a:p>
            <a:pPr marL="342900" indent="-342900">
              <a:lnSpc>
                <a:spcPct val="120000"/>
              </a:lnSpc>
            </a:pPr>
            <a:endParaRPr lang="en-US" sz="38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4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myth of ‘low cost’ devices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3400" dirty="0" smtClean="0"/>
              <a:t>Often claimed that it’s not economical for vendors to maintain low-cost devices</a:t>
            </a:r>
          </a:p>
          <a:p>
            <a:pPr marL="342900" indent="-342900">
              <a:lnSpc>
                <a:spcPct val="120000"/>
              </a:lnSpc>
            </a:pPr>
            <a:r>
              <a:rPr lang="en-US" sz="3400" dirty="0" smtClean="0"/>
              <a:t>My PCs and router was cheaper than my smart televisions</a:t>
            </a:r>
            <a:r>
              <a:rPr lang="en-US" sz="3400" dirty="0"/>
              <a:t> </a:t>
            </a:r>
            <a:r>
              <a:rPr lang="en-US" sz="3400" dirty="0" smtClean="0"/>
              <a:t>and cameras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Windows (7 and above) has regular updates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My router has periodic firmware and operating system 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Smart televisions got a couple of updates and nothing after 1 year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3400" dirty="0" smtClean="0"/>
              <a:t>Cameras had regular updates for 2 years </a:t>
            </a:r>
            <a:r>
              <a:rPr lang="mr-IN" sz="3400" dirty="0" smtClean="0"/>
              <a:t>–</a:t>
            </a:r>
            <a:r>
              <a:rPr lang="en-US" sz="3400" dirty="0" smtClean="0"/>
              <a:t> then nothing since</a:t>
            </a:r>
          </a:p>
          <a:p>
            <a:pPr marL="342900" indent="-342900">
              <a:lnSpc>
                <a:spcPct val="120000"/>
              </a:lnSpc>
            </a:pPr>
            <a:r>
              <a:rPr lang="en-US" sz="3100" dirty="0" smtClean="0"/>
              <a:t>So presumably it’s possible to provide ongoing support with sufficient critical mass. How do we encourage/mandate that?</a:t>
            </a:r>
            <a:endParaRPr lang="en-US" sz="3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OTA </a:t>
            </a:r>
            <a:r>
              <a:rPr lang="en-US" dirty="0" err="1" smtClean="0"/>
              <a:t>IoT</a:t>
            </a:r>
            <a:r>
              <a:rPr lang="en-US" dirty="0" smtClean="0"/>
              <a:t> Security &amp; Privacy Trust Framework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3100" dirty="0" smtClean="0"/>
              <a:t>Online Trust Alliance </a:t>
            </a:r>
            <a:r>
              <a:rPr lang="mr-IN" sz="3100" dirty="0" smtClean="0"/>
              <a:t>–</a:t>
            </a:r>
            <a:r>
              <a:rPr lang="en-US" sz="3100" dirty="0" smtClean="0"/>
              <a:t> an Internet Society Initiative</a:t>
            </a:r>
            <a:endParaRPr lang="en-US" sz="3100" dirty="0"/>
          </a:p>
          <a:p>
            <a:pPr marL="342900" indent="-342900">
              <a:lnSpc>
                <a:spcPct val="120000"/>
              </a:lnSpc>
            </a:pPr>
            <a:r>
              <a:rPr lang="en-US" sz="3100" dirty="0" smtClean="0"/>
              <a:t>Has developed </a:t>
            </a:r>
            <a:r>
              <a:rPr lang="en-US" sz="3100" dirty="0" err="1" smtClean="0"/>
              <a:t>IoT</a:t>
            </a:r>
            <a:r>
              <a:rPr lang="en-US" sz="3100" dirty="0" smtClean="0"/>
              <a:t> Trust Framework with 37 principles to secure </a:t>
            </a:r>
            <a:r>
              <a:rPr lang="en-US" sz="3100" dirty="0" err="1" smtClean="0"/>
              <a:t>IoT</a:t>
            </a:r>
            <a:r>
              <a:rPr lang="en-US" sz="3100" dirty="0" smtClean="0"/>
              <a:t> devices and thei</a:t>
            </a:r>
            <a:r>
              <a:rPr lang="en-US" sz="3100" dirty="0" smtClean="0"/>
              <a:t>r data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2900" b="1" dirty="0" smtClean="0"/>
              <a:t>Security</a:t>
            </a:r>
            <a:r>
              <a:rPr lang="en-US" sz="2900" dirty="0" smtClean="0"/>
              <a:t> </a:t>
            </a:r>
            <a:r>
              <a:rPr lang="mr-IN" sz="2900" dirty="0" smtClean="0"/>
              <a:t>–</a:t>
            </a:r>
            <a:r>
              <a:rPr lang="en-US" sz="2900" dirty="0" smtClean="0"/>
              <a:t> ensure devices use cryptographic protocols by default, only open physical and virtual ports and services that are required, regular monitoring of security settings, verifiable patches, 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2900" b="1" dirty="0" smtClean="0"/>
              <a:t>User Access &amp; Credentials </a:t>
            </a:r>
            <a:r>
              <a:rPr lang="mr-IN" sz="2900" dirty="0" smtClean="0"/>
              <a:t>–</a:t>
            </a:r>
            <a:r>
              <a:rPr lang="en-US" sz="2900" dirty="0" smtClean="0"/>
              <a:t> strong authentication, storing of credentials, and anti-brute forcing measures</a:t>
            </a:r>
          </a:p>
          <a:p>
            <a:pPr marL="800100" lvl="1" indent="-342900">
              <a:lnSpc>
                <a:spcPct val="120000"/>
              </a:lnSpc>
            </a:pPr>
            <a:r>
              <a:rPr lang="en-US" sz="2900" b="1" dirty="0" smtClean="0"/>
              <a:t>Privacy, Disclosure &amp; Transparency</a:t>
            </a:r>
            <a:r>
              <a:rPr lang="en-US" sz="2900" dirty="0" smtClean="0"/>
              <a:t> </a:t>
            </a:r>
            <a:r>
              <a:rPr lang="mr-IN" sz="2900" dirty="0" smtClean="0"/>
              <a:t>–</a:t>
            </a:r>
            <a:r>
              <a:rPr lang="en-US" sz="2900" dirty="0" smtClean="0"/>
              <a:t> what data is being transferred, onl</a:t>
            </a:r>
            <a:r>
              <a:rPr lang="en-US" sz="2900" dirty="0" smtClean="0"/>
              <a:t>y collecting data with affirmative user support, disclose end-of-life security and patch support</a:t>
            </a:r>
            <a:endParaRPr lang="en-US" sz="2900" dirty="0" smtClean="0"/>
          </a:p>
          <a:p>
            <a:pPr marL="800100" lvl="1" indent="-342900">
              <a:lnSpc>
                <a:spcPct val="120000"/>
              </a:lnSpc>
            </a:pPr>
            <a:r>
              <a:rPr lang="en-US" sz="2900" b="1" dirty="0" smtClean="0"/>
              <a:t>Notifications</a:t>
            </a:r>
            <a:r>
              <a:rPr lang="en-US" sz="2900" dirty="0" smtClean="0"/>
              <a:t> </a:t>
            </a:r>
            <a:r>
              <a:rPr lang="mr-IN" sz="2900" dirty="0" smtClean="0"/>
              <a:t>–</a:t>
            </a:r>
            <a:r>
              <a:rPr lang="en-US" sz="2900" dirty="0" smtClean="0"/>
              <a:t> sending authenticated messages to users</a:t>
            </a:r>
          </a:p>
          <a:p>
            <a:pPr marL="342900" indent="-342900">
              <a:lnSpc>
                <a:spcPct val="120000"/>
              </a:lnSpc>
            </a:pPr>
            <a:r>
              <a:rPr lang="en-US" sz="2900" dirty="0">
                <a:hlinkClick r:id="rId3"/>
              </a:rPr>
              <a:t>https://</a:t>
            </a:r>
            <a:r>
              <a:rPr lang="en-US" sz="2900" dirty="0" smtClean="0">
                <a:hlinkClick r:id="rId3"/>
              </a:rPr>
              <a:t>otalliance.org/system/files/files/initiative/documents/iot_trust_framework2.1.pdf</a:t>
            </a:r>
          </a:p>
          <a:p>
            <a:pPr marL="342900" indent="-342900">
              <a:lnSpc>
                <a:spcPct val="120000"/>
              </a:lnSpc>
            </a:pPr>
            <a:endParaRPr lang="en-US" sz="3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62B78-4118-4F90-ADB6-C738423865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101572</TotalTime>
  <Words>292</Words>
  <Application>Microsoft Macintosh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Calibri</vt:lpstr>
      <vt:lpstr>Calibri Light</vt:lpstr>
      <vt:lpstr>Hind Light</vt:lpstr>
      <vt:lpstr>Hind Medium</vt:lpstr>
      <vt:lpstr>Mangal</vt:lpstr>
      <vt:lpstr>ＭＳ Ｐゴシック</vt:lpstr>
      <vt:lpstr>Arial</vt:lpstr>
      <vt:lpstr>Office Theme</vt:lpstr>
      <vt:lpstr>Internet-of-somewhat-dubious-Things</vt:lpstr>
      <vt:lpstr>The myth of ‘low cost’ devices</vt:lpstr>
      <vt:lpstr>OTA IoT Security &amp; Privacy Trust Framework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Beth Gombala</dc:creator>
  <cp:lastModifiedBy>Kevin Meynell</cp:lastModifiedBy>
  <cp:revision>98</cp:revision>
  <cp:lastPrinted>2016-06-14T17:50:38Z</cp:lastPrinted>
  <dcterms:created xsi:type="dcterms:W3CDTF">2016-10-05T13:26:54Z</dcterms:created>
  <dcterms:modified xsi:type="dcterms:W3CDTF">2017-06-12T09:35:56Z</dcterms:modified>
</cp:coreProperties>
</file>