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1" r:id="rId1"/>
  </p:sldMasterIdLst>
  <p:notesMasterIdLst>
    <p:notesMasterId r:id="rId24"/>
  </p:notesMasterIdLst>
  <p:sldIdLst>
    <p:sldId id="256" r:id="rId2"/>
    <p:sldId id="284" r:id="rId3"/>
    <p:sldId id="257" r:id="rId4"/>
    <p:sldId id="286" r:id="rId5"/>
    <p:sldId id="279" r:id="rId6"/>
    <p:sldId id="277" r:id="rId7"/>
    <p:sldId id="280" r:id="rId8"/>
    <p:sldId id="288" r:id="rId9"/>
    <p:sldId id="266" r:id="rId10"/>
    <p:sldId id="267" r:id="rId11"/>
    <p:sldId id="268" r:id="rId12"/>
    <p:sldId id="270" r:id="rId13"/>
    <p:sldId id="287" r:id="rId14"/>
    <p:sldId id="282" r:id="rId15"/>
    <p:sldId id="275" r:id="rId16"/>
    <p:sldId id="281" r:id="rId17"/>
    <p:sldId id="271" r:id="rId18"/>
    <p:sldId id="289" r:id="rId19"/>
    <p:sldId id="283" r:id="rId20"/>
    <p:sldId id="285" r:id="rId21"/>
    <p:sldId id="273" r:id="rId22"/>
    <p:sldId id="269" r:id="rId23"/>
  </p:sldIdLst>
  <p:sldSz cx="12192000" cy="6858000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2D1F"/>
    <a:srgbClr val="875049"/>
    <a:srgbClr val="F2F2F2"/>
    <a:srgbClr val="696464"/>
    <a:srgbClr val="BFCEE7"/>
    <a:srgbClr val="E7E4E5"/>
    <a:srgbClr val="C00000"/>
    <a:srgbClr val="FFFFFF"/>
    <a:srgbClr val="BCB5B6"/>
    <a:srgbClr val="AFF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6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8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A679A0A-EFDB-400C-97C0-5FC29CA4A7A4}" type="doc">
      <dgm:prSet loTypeId="urn:microsoft.com/office/officeart/2005/8/layout/process1" loCatId="process" qsTypeId="urn:microsoft.com/office/officeart/2005/8/quickstyle/3d2" qsCatId="3D" csTypeId="urn:microsoft.com/office/officeart/2005/8/colors/accent2_2" csCatId="accent2" phldr="1"/>
      <dgm:spPr/>
    </dgm:pt>
    <dgm:pt modelId="{E007B2DF-3E3B-4E9A-97AC-D95E0CBFE311}">
      <dgm:prSet phldrT="[Text]"/>
      <dgm:spPr/>
      <dgm:t>
        <a:bodyPr/>
        <a:lstStyle/>
        <a:p>
          <a:pPr>
            <a:buFont typeface="+mj-lt"/>
            <a:buAutoNum type="arabicParenR"/>
          </a:pPr>
          <a:r>
            <a:rPr lang="en-GB" b="1" dirty="0"/>
            <a:t>Preventive Security Solutions: </a:t>
          </a:r>
          <a:r>
            <a:rPr lang="en-GB" dirty="0"/>
            <a:t>SPINS, LEAP, </a:t>
          </a:r>
          <a:r>
            <a:rPr lang="en-GB" dirty="0" err="1"/>
            <a:t>TinySec</a:t>
          </a:r>
          <a:r>
            <a:rPr lang="en-GB" dirty="0"/>
            <a:t>, etc. </a:t>
          </a:r>
          <a:endParaRPr lang="en-US" dirty="0"/>
        </a:p>
      </dgm:t>
    </dgm:pt>
    <dgm:pt modelId="{3514E76F-D60A-4CF7-894A-7B0C73D9ACF5}" type="parTrans" cxnId="{19C1D31F-7650-4622-8C87-5CF1A317A9EB}">
      <dgm:prSet/>
      <dgm:spPr/>
      <dgm:t>
        <a:bodyPr/>
        <a:lstStyle/>
        <a:p>
          <a:endParaRPr lang="en-US"/>
        </a:p>
      </dgm:t>
    </dgm:pt>
    <dgm:pt modelId="{C8A82179-BEF7-49B0-8F17-0CF2E61E133E}" type="sibTrans" cxnId="{19C1D31F-7650-4622-8C87-5CF1A317A9EB}">
      <dgm:prSet/>
      <dgm:spPr/>
      <dgm:t>
        <a:bodyPr/>
        <a:lstStyle/>
        <a:p>
          <a:endParaRPr lang="en-US"/>
        </a:p>
      </dgm:t>
    </dgm:pt>
    <dgm:pt modelId="{3EB1FB91-CED9-4352-AC48-D016511E89D8}">
      <dgm:prSet phldrT="[Text]"/>
      <dgm:spPr/>
      <dgm:t>
        <a:bodyPr/>
        <a:lstStyle/>
        <a:p>
          <a:pPr>
            <a:buFont typeface="+mj-lt"/>
            <a:buAutoNum type="arabicParenR"/>
          </a:pPr>
          <a:r>
            <a:rPr lang="en-GB" b="1" dirty="0"/>
            <a:t>Intrusion Detection Techniques: </a:t>
          </a:r>
          <a:r>
            <a:rPr lang="en-GB" dirty="0"/>
            <a:t>‘Watchdog’, </a:t>
          </a:r>
          <a:r>
            <a:rPr lang="en-GB" dirty="0" err="1"/>
            <a:t>LIDeA</a:t>
          </a:r>
          <a:r>
            <a:rPr lang="en-GB" dirty="0"/>
            <a:t>, SAID, MALADY, etc.</a:t>
          </a:r>
          <a:endParaRPr lang="en-US" dirty="0"/>
        </a:p>
      </dgm:t>
    </dgm:pt>
    <dgm:pt modelId="{5FB03988-9AE7-44AC-9DC1-58B3F669C031}" type="parTrans" cxnId="{021D15AF-32F1-4452-AB9A-60BBE744C085}">
      <dgm:prSet/>
      <dgm:spPr/>
      <dgm:t>
        <a:bodyPr/>
        <a:lstStyle/>
        <a:p>
          <a:endParaRPr lang="en-US"/>
        </a:p>
      </dgm:t>
    </dgm:pt>
    <dgm:pt modelId="{3962EB64-7625-4830-B723-7192267BA899}" type="sibTrans" cxnId="{021D15AF-32F1-4452-AB9A-60BBE744C085}">
      <dgm:prSet/>
      <dgm:spPr/>
      <dgm:t>
        <a:bodyPr/>
        <a:lstStyle/>
        <a:p>
          <a:endParaRPr lang="en-US"/>
        </a:p>
      </dgm:t>
    </dgm:pt>
    <dgm:pt modelId="{39F343C1-D23F-44B5-9772-DE54A735569E}">
      <dgm:prSet phldrT="[Text]"/>
      <dgm:spPr/>
      <dgm:t>
        <a:bodyPr/>
        <a:lstStyle/>
        <a:p>
          <a:pPr>
            <a:buFont typeface="+mj-lt"/>
            <a:buAutoNum type="arabicParenR"/>
          </a:pPr>
          <a:r>
            <a:rPr lang="en-GB" b="1" dirty="0"/>
            <a:t>Response Systems:</a:t>
          </a:r>
          <a:r>
            <a:rPr lang="en-GB" dirty="0"/>
            <a:t> Kinesis</a:t>
          </a:r>
          <a:endParaRPr lang="en-US" dirty="0"/>
        </a:p>
      </dgm:t>
    </dgm:pt>
    <dgm:pt modelId="{EE64AC38-1E2A-487E-BC2D-6949AE527005}" type="parTrans" cxnId="{24EB8F3E-EF51-489E-9001-DE91E50B4DC7}">
      <dgm:prSet/>
      <dgm:spPr/>
      <dgm:t>
        <a:bodyPr/>
        <a:lstStyle/>
        <a:p>
          <a:endParaRPr lang="en-US"/>
        </a:p>
      </dgm:t>
    </dgm:pt>
    <dgm:pt modelId="{C8324E61-BCFB-4BE3-88B2-2F85248FD0E6}" type="sibTrans" cxnId="{24EB8F3E-EF51-489E-9001-DE91E50B4DC7}">
      <dgm:prSet/>
      <dgm:spPr/>
      <dgm:t>
        <a:bodyPr/>
        <a:lstStyle/>
        <a:p>
          <a:endParaRPr lang="en-US"/>
        </a:p>
      </dgm:t>
    </dgm:pt>
    <dgm:pt modelId="{AD233EC5-0182-499A-AC67-A345C31FFC85}" type="pres">
      <dgm:prSet presAssocID="{0A679A0A-EFDB-400C-97C0-5FC29CA4A7A4}" presName="Name0" presStyleCnt="0">
        <dgm:presLayoutVars>
          <dgm:dir/>
          <dgm:resizeHandles val="exact"/>
        </dgm:presLayoutVars>
      </dgm:prSet>
      <dgm:spPr/>
    </dgm:pt>
    <dgm:pt modelId="{8708F5E6-EFB6-4F89-938D-285D260133DA}" type="pres">
      <dgm:prSet presAssocID="{E007B2DF-3E3B-4E9A-97AC-D95E0CBFE311}" presName="node" presStyleLbl="node1" presStyleIdx="0" presStyleCnt="3" custScaleX="139764" custScaleY="125983">
        <dgm:presLayoutVars>
          <dgm:bulletEnabled val="1"/>
        </dgm:presLayoutVars>
      </dgm:prSet>
      <dgm:spPr/>
    </dgm:pt>
    <dgm:pt modelId="{6BFB875C-17D5-45DB-93F9-95BEDA074205}" type="pres">
      <dgm:prSet presAssocID="{C8A82179-BEF7-49B0-8F17-0CF2E61E133E}" presName="sibTrans" presStyleLbl="sibTrans2D1" presStyleIdx="0" presStyleCnt="2"/>
      <dgm:spPr/>
    </dgm:pt>
    <dgm:pt modelId="{783502EE-9BEC-4654-823B-50327DD4C283}" type="pres">
      <dgm:prSet presAssocID="{C8A82179-BEF7-49B0-8F17-0CF2E61E133E}" presName="connectorText" presStyleLbl="sibTrans2D1" presStyleIdx="0" presStyleCnt="2"/>
      <dgm:spPr/>
    </dgm:pt>
    <dgm:pt modelId="{B503F9D0-06BB-4DDD-826C-25B4989ED59A}" type="pres">
      <dgm:prSet presAssocID="{3EB1FB91-CED9-4352-AC48-D016511E89D8}" presName="node" presStyleLbl="node1" presStyleIdx="1" presStyleCnt="3" custScaleX="136425" custScaleY="127833">
        <dgm:presLayoutVars>
          <dgm:bulletEnabled val="1"/>
        </dgm:presLayoutVars>
      </dgm:prSet>
      <dgm:spPr/>
    </dgm:pt>
    <dgm:pt modelId="{9CF8D517-7769-4F5F-A004-6A2671CA6430}" type="pres">
      <dgm:prSet presAssocID="{3962EB64-7625-4830-B723-7192267BA899}" presName="sibTrans" presStyleLbl="sibTrans2D1" presStyleIdx="1" presStyleCnt="2"/>
      <dgm:spPr/>
    </dgm:pt>
    <dgm:pt modelId="{5B0799F1-D194-434F-8DA4-CA73894B8B88}" type="pres">
      <dgm:prSet presAssocID="{3962EB64-7625-4830-B723-7192267BA899}" presName="connectorText" presStyleLbl="sibTrans2D1" presStyleIdx="1" presStyleCnt="2"/>
      <dgm:spPr/>
    </dgm:pt>
    <dgm:pt modelId="{87013211-4E51-458B-AA88-E354907A0A97}" type="pres">
      <dgm:prSet presAssocID="{39F343C1-D23F-44B5-9772-DE54A735569E}" presName="node" presStyleLbl="node1" presStyleIdx="2" presStyleCnt="3" custScaleX="137741" custScaleY="125983">
        <dgm:presLayoutVars>
          <dgm:bulletEnabled val="1"/>
        </dgm:presLayoutVars>
      </dgm:prSet>
      <dgm:spPr/>
    </dgm:pt>
  </dgm:ptLst>
  <dgm:cxnLst>
    <dgm:cxn modelId="{DFE147BD-EFEB-4D47-8C51-FBC66479801B}" type="presOf" srcId="{C8A82179-BEF7-49B0-8F17-0CF2E61E133E}" destId="{783502EE-9BEC-4654-823B-50327DD4C283}" srcOrd="1" destOrd="0" presId="urn:microsoft.com/office/officeart/2005/8/layout/process1"/>
    <dgm:cxn modelId="{25016E6A-0D5B-4FD4-8DA8-2D6CB391F8AB}" type="presOf" srcId="{0A679A0A-EFDB-400C-97C0-5FC29CA4A7A4}" destId="{AD233EC5-0182-499A-AC67-A345C31FFC85}" srcOrd="0" destOrd="0" presId="urn:microsoft.com/office/officeart/2005/8/layout/process1"/>
    <dgm:cxn modelId="{0CCBE390-CB92-4C21-8D86-1897572958D8}" type="presOf" srcId="{39F343C1-D23F-44B5-9772-DE54A735569E}" destId="{87013211-4E51-458B-AA88-E354907A0A97}" srcOrd="0" destOrd="0" presId="urn:microsoft.com/office/officeart/2005/8/layout/process1"/>
    <dgm:cxn modelId="{19C1D31F-7650-4622-8C87-5CF1A317A9EB}" srcId="{0A679A0A-EFDB-400C-97C0-5FC29CA4A7A4}" destId="{E007B2DF-3E3B-4E9A-97AC-D95E0CBFE311}" srcOrd="0" destOrd="0" parTransId="{3514E76F-D60A-4CF7-894A-7B0C73D9ACF5}" sibTransId="{C8A82179-BEF7-49B0-8F17-0CF2E61E133E}"/>
    <dgm:cxn modelId="{6F1AB71B-C033-4AE5-81D6-E9754D46697E}" type="presOf" srcId="{3EB1FB91-CED9-4352-AC48-D016511E89D8}" destId="{B503F9D0-06BB-4DDD-826C-25B4989ED59A}" srcOrd="0" destOrd="0" presId="urn:microsoft.com/office/officeart/2005/8/layout/process1"/>
    <dgm:cxn modelId="{90DE7EC3-7623-4AB6-97F8-37723944C575}" type="presOf" srcId="{C8A82179-BEF7-49B0-8F17-0CF2E61E133E}" destId="{6BFB875C-17D5-45DB-93F9-95BEDA074205}" srcOrd="0" destOrd="0" presId="urn:microsoft.com/office/officeart/2005/8/layout/process1"/>
    <dgm:cxn modelId="{9F5106F0-4615-4E73-9A3C-202450BAE6EE}" type="presOf" srcId="{3962EB64-7625-4830-B723-7192267BA899}" destId="{9CF8D517-7769-4F5F-A004-6A2671CA6430}" srcOrd="0" destOrd="0" presId="urn:microsoft.com/office/officeart/2005/8/layout/process1"/>
    <dgm:cxn modelId="{47EA2ECB-02ED-4A47-A42D-FBCC1734D026}" type="presOf" srcId="{3962EB64-7625-4830-B723-7192267BA899}" destId="{5B0799F1-D194-434F-8DA4-CA73894B8B88}" srcOrd="1" destOrd="0" presId="urn:microsoft.com/office/officeart/2005/8/layout/process1"/>
    <dgm:cxn modelId="{021D15AF-32F1-4452-AB9A-60BBE744C085}" srcId="{0A679A0A-EFDB-400C-97C0-5FC29CA4A7A4}" destId="{3EB1FB91-CED9-4352-AC48-D016511E89D8}" srcOrd="1" destOrd="0" parTransId="{5FB03988-9AE7-44AC-9DC1-58B3F669C031}" sibTransId="{3962EB64-7625-4830-B723-7192267BA899}"/>
    <dgm:cxn modelId="{4E4B9180-3DC2-45AE-A90D-C2FC94FAD755}" type="presOf" srcId="{E007B2DF-3E3B-4E9A-97AC-D95E0CBFE311}" destId="{8708F5E6-EFB6-4F89-938D-285D260133DA}" srcOrd="0" destOrd="0" presId="urn:microsoft.com/office/officeart/2005/8/layout/process1"/>
    <dgm:cxn modelId="{24EB8F3E-EF51-489E-9001-DE91E50B4DC7}" srcId="{0A679A0A-EFDB-400C-97C0-5FC29CA4A7A4}" destId="{39F343C1-D23F-44B5-9772-DE54A735569E}" srcOrd="2" destOrd="0" parTransId="{EE64AC38-1E2A-487E-BC2D-6949AE527005}" sibTransId="{C8324E61-BCFB-4BE3-88B2-2F85248FD0E6}"/>
    <dgm:cxn modelId="{64926B7A-4A1F-4A81-942B-FF1318B0ACBE}" type="presParOf" srcId="{AD233EC5-0182-499A-AC67-A345C31FFC85}" destId="{8708F5E6-EFB6-4F89-938D-285D260133DA}" srcOrd="0" destOrd="0" presId="urn:microsoft.com/office/officeart/2005/8/layout/process1"/>
    <dgm:cxn modelId="{88751234-F65A-4429-B03C-BBDC603016AB}" type="presParOf" srcId="{AD233EC5-0182-499A-AC67-A345C31FFC85}" destId="{6BFB875C-17D5-45DB-93F9-95BEDA074205}" srcOrd="1" destOrd="0" presId="urn:microsoft.com/office/officeart/2005/8/layout/process1"/>
    <dgm:cxn modelId="{64BBFFF5-D9D9-4BCF-962F-BDAE0C9C669B}" type="presParOf" srcId="{6BFB875C-17D5-45DB-93F9-95BEDA074205}" destId="{783502EE-9BEC-4654-823B-50327DD4C283}" srcOrd="0" destOrd="0" presId="urn:microsoft.com/office/officeart/2005/8/layout/process1"/>
    <dgm:cxn modelId="{F4258C6E-662C-4D25-8C3E-D450722F51BF}" type="presParOf" srcId="{AD233EC5-0182-499A-AC67-A345C31FFC85}" destId="{B503F9D0-06BB-4DDD-826C-25B4989ED59A}" srcOrd="2" destOrd="0" presId="urn:microsoft.com/office/officeart/2005/8/layout/process1"/>
    <dgm:cxn modelId="{23622A1F-6643-461D-AB00-4658555BA8A1}" type="presParOf" srcId="{AD233EC5-0182-499A-AC67-A345C31FFC85}" destId="{9CF8D517-7769-4F5F-A004-6A2671CA6430}" srcOrd="3" destOrd="0" presId="urn:microsoft.com/office/officeart/2005/8/layout/process1"/>
    <dgm:cxn modelId="{07A33280-38B6-4EA1-AA61-F360EC506884}" type="presParOf" srcId="{9CF8D517-7769-4F5F-A004-6A2671CA6430}" destId="{5B0799F1-D194-434F-8DA4-CA73894B8B88}" srcOrd="0" destOrd="0" presId="urn:microsoft.com/office/officeart/2005/8/layout/process1"/>
    <dgm:cxn modelId="{F0F36FA2-A8FF-4DE3-81C4-0C6A38E09164}" type="presParOf" srcId="{AD233EC5-0182-499A-AC67-A345C31FFC85}" destId="{87013211-4E51-458B-AA88-E354907A0A97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53A0131-5651-4E73-AF5F-CF8021CF6AE2}" type="doc">
      <dgm:prSet loTypeId="urn:microsoft.com/office/officeart/2008/layout/VerticalCurvedList" loCatId="list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EBA5E73-DCFA-461A-9754-AA74FF2B4DD5}">
      <dgm:prSet phldrT="[Text]"/>
      <dgm:spPr/>
      <dgm:t>
        <a:bodyPr/>
        <a:lstStyle/>
        <a:p>
          <a:r>
            <a:rPr lang="en-US" dirty="0"/>
            <a:t>Find simulation tool (implement attacks)</a:t>
          </a:r>
        </a:p>
      </dgm:t>
    </dgm:pt>
    <dgm:pt modelId="{F4B445C5-98AA-4C22-B4A6-D949B761D423}" type="parTrans" cxnId="{ECC6A47A-5391-4ABF-AC1F-BA089156C52F}">
      <dgm:prSet/>
      <dgm:spPr/>
      <dgm:t>
        <a:bodyPr/>
        <a:lstStyle/>
        <a:p>
          <a:endParaRPr lang="en-US"/>
        </a:p>
      </dgm:t>
    </dgm:pt>
    <dgm:pt modelId="{F68740EB-4562-4DBF-AB0C-AE748F1F0CE6}" type="sibTrans" cxnId="{ECC6A47A-5391-4ABF-AC1F-BA089156C52F}">
      <dgm:prSet/>
      <dgm:spPr/>
      <dgm:t>
        <a:bodyPr/>
        <a:lstStyle/>
        <a:p>
          <a:endParaRPr lang="en-US"/>
        </a:p>
      </dgm:t>
    </dgm:pt>
    <dgm:pt modelId="{F5ABA5AF-84A8-48DA-B64E-B4D02C599D85}">
      <dgm:prSet phldrT="[Text]"/>
      <dgm:spPr/>
      <dgm:t>
        <a:bodyPr/>
        <a:lstStyle/>
        <a:p>
          <a:r>
            <a:rPr lang="en-US" dirty="0"/>
            <a:t>Propose the solution</a:t>
          </a:r>
        </a:p>
      </dgm:t>
    </dgm:pt>
    <dgm:pt modelId="{4F0ED33F-2259-4139-A5BB-D4E28DF34523}" type="parTrans" cxnId="{E5608DE2-5CEB-4C2F-9C77-0391AB453B95}">
      <dgm:prSet/>
      <dgm:spPr/>
      <dgm:t>
        <a:bodyPr/>
        <a:lstStyle/>
        <a:p>
          <a:endParaRPr lang="en-US"/>
        </a:p>
      </dgm:t>
    </dgm:pt>
    <dgm:pt modelId="{05A018D8-8515-4300-9BC4-47222D335ECE}" type="sibTrans" cxnId="{E5608DE2-5CEB-4C2F-9C77-0391AB453B95}">
      <dgm:prSet/>
      <dgm:spPr/>
      <dgm:t>
        <a:bodyPr/>
        <a:lstStyle/>
        <a:p>
          <a:endParaRPr lang="en-US"/>
        </a:p>
      </dgm:t>
    </dgm:pt>
    <dgm:pt modelId="{8C5DC8C4-1A95-4A57-943A-F863DFE2FBCF}">
      <dgm:prSet phldrT="[Text]"/>
      <dgm:spPr/>
      <dgm:t>
        <a:bodyPr/>
        <a:lstStyle/>
        <a:p>
          <a:r>
            <a:rPr lang="en-US" dirty="0"/>
            <a:t>Evaluate the solution (real-life experiments)</a:t>
          </a:r>
        </a:p>
      </dgm:t>
    </dgm:pt>
    <dgm:pt modelId="{8AA31B94-41BC-4881-8CA5-6A92FDA5AA43}" type="parTrans" cxnId="{ECEE14BD-DA43-477F-A244-EE350C5A200F}">
      <dgm:prSet/>
      <dgm:spPr/>
      <dgm:t>
        <a:bodyPr/>
        <a:lstStyle/>
        <a:p>
          <a:endParaRPr lang="en-US"/>
        </a:p>
      </dgm:t>
    </dgm:pt>
    <dgm:pt modelId="{BF2D0469-64AF-40D0-A927-CDE3080196A0}" type="sibTrans" cxnId="{ECEE14BD-DA43-477F-A244-EE350C5A200F}">
      <dgm:prSet/>
      <dgm:spPr/>
      <dgm:t>
        <a:bodyPr/>
        <a:lstStyle/>
        <a:p>
          <a:endParaRPr lang="en-US"/>
        </a:p>
      </dgm:t>
    </dgm:pt>
    <dgm:pt modelId="{2BFC5BA1-A1FB-4393-880C-D4014AE00BCE}">
      <dgm:prSet phldrT="[Text]"/>
      <dgm:spPr/>
      <dgm:t>
        <a:bodyPr/>
        <a:lstStyle/>
        <a:p>
          <a:r>
            <a:rPr lang="en-US" dirty="0"/>
            <a:t>Evaluate the solution (simulation)</a:t>
          </a:r>
        </a:p>
      </dgm:t>
    </dgm:pt>
    <dgm:pt modelId="{E502B632-0CDE-49AA-8C56-E3562222512C}" type="parTrans" cxnId="{0FABA327-66F0-4694-BA07-DCCEE2C8D47C}">
      <dgm:prSet/>
      <dgm:spPr/>
      <dgm:t>
        <a:bodyPr/>
        <a:lstStyle/>
        <a:p>
          <a:endParaRPr lang="en-US"/>
        </a:p>
      </dgm:t>
    </dgm:pt>
    <dgm:pt modelId="{EC29CF73-1E44-4C66-BD01-405F89B2A8F8}" type="sibTrans" cxnId="{0FABA327-66F0-4694-BA07-DCCEE2C8D47C}">
      <dgm:prSet/>
      <dgm:spPr/>
      <dgm:t>
        <a:bodyPr/>
        <a:lstStyle/>
        <a:p>
          <a:endParaRPr lang="en-US"/>
        </a:p>
      </dgm:t>
    </dgm:pt>
    <dgm:pt modelId="{0E4EF120-05AA-4A30-B589-595C523801A6}">
      <dgm:prSet phldrT="[Text]"/>
      <dgm:spPr/>
      <dgm:t>
        <a:bodyPr/>
        <a:lstStyle/>
        <a:p>
          <a:r>
            <a:rPr lang="en-US"/>
            <a:t>Analyze the effect of attacks</a:t>
          </a:r>
          <a:endParaRPr lang="en-US" dirty="0"/>
        </a:p>
      </dgm:t>
    </dgm:pt>
    <dgm:pt modelId="{19314441-3368-40BD-94D6-E794D38C28F9}" type="parTrans" cxnId="{1B6E4CEF-87DB-47AE-B091-FB9B1BCEC19A}">
      <dgm:prSet/>
      <dgm:spPr/>
      <dgm:t>
        <a:bodyPr/>
        <a:lstStyle/>
        <a:p>
          <a:endParaRPr lang="en-US"/>
        </a:p>
      </dgm:t>
    </dgm:pt>
    <dgm:pt modelId="{68912BC8-7636-4B86-A9A3-92EF18ED8F4B}" type="sibTrans" cxnId="{1B6E4CEF-87DB-47AE-B091-FB9B1BCEC19A}">
      <dgm:prSet/>
      <dgm:spPr/>
      <dgm:t>
        <a:bodyPr/>
        <a:lstStyle/>
        <a:p>
          <a:endParaRPr lang="en-US"/>
        </a:p>
      </dgm:t>
    </dgm:pt>
    <dgm:pt modelId="{E54EEB94-C36A-4956-B64A-8F6E036BEF45}" type="pres">
      <dgm:prSet presAssocID="{353A0131-5651-4E73-AF5F-CF8021CF6AE2}" presName="Name0" presStyleCnt="0">
        <dgm:presLayoutVars>
          <dgm:chMax val="7"/>
          <dgm:chPref val="7"/>
          <dgm:dir/>
        </dgm:presLayoutVars>
      </dgm:prSet>
      <dgm:spPr/>
    </dgm:pt>
    <dgm:pt modelId="{A18C18A4-232C-43BA-9DFA-F73FF5764223}" type="pres">
      <dgm:prSet presAssocID="{353A0131-5651-4E73-AF5F-CF8021CF6AE2}" presName="Name1" presStyleCnt="0"/>
      <dgm:spPr/>
    </dgm:pt>
    <dgm:pt modelId="{623C310E-7162-44DD-A442-5B52C7F2D6DA}" type="pres">
      <dgm:prSet presAssocID="{353A0131-5651-4E73-AF5F-CF8021CF6AE2}" presName="cycle" presStyleCnt="0"/>
      <dgm:spPr/>
    </dgm:pt>
    <dgm:pt modelId="{BB234AC4-1FBF-4759-905D-CAF8C1A612DC}" type="pres">
      <dgm:prSet presAssocID="{353A0131-5651-4E73-AF5F-CF8021CF6AE2}" presName="srcNode" presStyleLbl="node1" presStyleIdx="0" presStyleCnt="5"/>
      <dgm:spPr/>
    </dgm:pt>
    <dgm:pt modelId="{AFE8CEAA-36B4-40DB-8BD5-544107F74FD8}" type="pres">
      <dgm:prSet presAssocID="{353A0131-5651-4E73-AF5F-CF8021CF6AE2}" presName="conn" presStyleLbl="parChTrans1D2" presStyleIdx="0" presStyleCnt="1"/>
      <dgm:spPr/>
    </dgm:pt>
    <dgm:pt modelId="{9D6B1CB9-B2DD-468C-B40B-9CCBBB1965FA}" type="pres">
      <dgm:prSet presAssocID="{353A0131-5651-4E73-AF5F-CF8021CF6AE2}" presName="extraNode" presStyleLbl="node1" presStyleIdx="0" presStyleCnt="5"/>
      <dgm:spPr/>
    </dgm:pt>
    <dgm:pt modelId="{BB524C4B-2C84-4E02-A574-F9A0B41CA65F}" type="pres">
      <dgm:prSet presAssocID="{353A0131-5651-4E73-AF5F-CF8021CF6AE2}" presName="dstNode" presStyleLbl="node1" presStyleIdx="0" presStyleCnt="5"/>
      <dgm:spPr/>
    </dgm:pt>
    <dgm:pt modelId="{5F831623-843B-4FD7-8F66-0D1C3791EA9D}" type="pres">
      <dgm:prSet presAssocID="{1EBA5E73-DCFA-461A-9754-AA74FF2B4DD5}" presName="text_1" presStyleLbl="node1" presStyleIdx="0" presStyleCnt="5">
        <dgm:presLayoutVars>
          <dgm:bulletEnabled val="1"/>
        </dgm:presLayoutVars>
      </dgm:prSet>
      <dgm:spPr/>
    </dgm:pt>
    <dgm:pt modelId="{96AD93BF-C16A-4535-92B6-D71C1F59193F}" type="pres">
      <dgm:prSet presAssocID="{1EBA5E73-DCFA-461A-9754-AA74FF2B4DD5}" presName="accent_1" presStyleCnt="0"/>
      <dgm:spPr/>
    </dgm:pt>
    <dgm:pt modelId="{C1CCC0CC-825B-449D-BA07-9D3F570E2179}" type="pres">
      <dgm:prSet presAssocID="{1EBA5E73-DCFA-461A-9754-AA74FF2B4DD5}" presName="accentRepeatNode" presStyleLbl="solidFgAcc1" presStyleIdx="0" presStyleCnt="5"/>
      <dgm:spPr/>
    </dgm:pt>
    <dgm:pt modelId="{46851672-61C1-41D7-BEE6-1920C2821577}" type="pres">
      <dgm:prSet presAssocID="{0E4EF120-05AA-4A30-B589-595C523801A6}" presName="text_2" presStyleLbl="node1" presStyleIdx="1" presStyleCnt="5">
        <dgm:presLayoutVars>
          <dgm:bulletEnabled val="1"/>
        </dgm:presLayoutVars>
      </dgm:prSet>
      <dgm:spPr/>
    </dgm:pt>
    <dgm:pt modelId="{2D7727D8-C2F6-4B2F-A204-ACC0AF8F7EB1}" type="pres">
      <dgm:prSet presAssocID="{0E4EF120-05AA-4A30-B589-595C523801A6}" presName="accent_2" presStyleCnt="0"/>
      <dgm:spPr/>
    </dgm:pt>
    <dgm:pt modelId="{7CA4A07F-376D-4496-92DE-91169F3E8538}" type="pres">
      <dgm:prSet presAssocID="{0E4EF120-05AA-4A30-B589-595C523801A6}" presName="accentRepeatNode" presStyleLbl="solidFgAcc1" presStyleIdx="1" presStyleCnt="5"/>
      <dgm:spPr/>
    </dgm:pt>
    <dgm:pt modelId="{7B87165C-DB44-4142-8AAC-5F8F3A68ACE2}" type="pres">
      <dgm:prSet presAssocID="{F5ABA5AF-84A8-48DA-B64E-B4D02C599D85}" presName="text_3" presStyleLbl="node1" presStyleIdx="2" presStyleCnt="5">
        <dgm:presLayoutVars>
          <dgm:bulletEnabled val="1"/>
        </dgm:presLayoutVars>
      </dgm:prSet>
      <dgm:spPr/>
    </dgm:pt>
    <dgm:pt modelId="{23F2AEAC-A74E-4AE4-BA8D-F537E7D7081F}" type="pres">
      <dgm:prSet presAssocID="{F5ABA5AF-84A8-48DA-B64E-B4D02C599D85}" presName="accent_3" presStyleCnt="0"/>
      <dgm:spPr/>
    </dgm:pt>
    <dgm:pt modelId="{71FE30C0-82D2-47DE-8AB7-45D8526ED547}" type="pres">
      <dgm:prSet presAssocID="{F5ABA5AF-84A8-48DA-B64E-B4D02C599D85}" presName="accentRepeatNode" presStyleLbl="solidFgAcc1" presStyleIdx="2" presStyleCnt="5"/>
      <dgm:spPr/>
    </dgm:pt>
    <dgm:pt modelId="{FD1FAA95-0C19-4160-8B8E-89AAC67C354D}" type="pres">
      <dgm:prSet presAssocID="{2BFC5BA1-A1FB-4393-880C-D4014AE00BCE}" presName="text_4" presStyleLbl="node1" presStyleIdx="3" presStyleCnt="5">
        <dgm:presLayoutVars>
          <dgm:bulletEnabled val="1"/>
        </dgm:presLayoutVars>
      </dgm:prSet>
      <dgm:spPr/>
    </dgm:pt>
    <dgm:pt modelId="{A407AAF4-0BA7-48C0-AA00-312690C1BF4F}" type="pres">
      <dgm:prSet presAssocID="{2BFC5BA1-A1FB-4393-880C-D4014AE00BCE}" presName="accent_4" presStyleCnt="0"/>
      <dgm:spPr/>
    </dgm:pt>
    <dgm:pt modelId="{535F99C7-BD3E-48AB-A0C9-2C6C726D9E9A}" type="pres">
      <dgm:prSet presAssocID="{2BFC5BA1-A1FB-4393-880C-D4014AE00BCE}" presName="accentRepeatNode" presStyleLbl="solidFgAcc1" presStyleIdx="3" presStyleCnt="5"/>
      <dgm:spPr/>
    </dgm:pt>
    <dgm:pt modelId="{22C3707B-EC14-4CEC-93DE-614459DD8CB8}" type="pres">
      <dgm:prSet presAssocID="{8C5DC8C4-1A95-4A57-943A-F863DFE2FBCF}" presName="text_5" presStyleLbl="node1" presStyleIdx="4" presStyleCnt="5">
        <dgm:presLayoutVars>
          <dgm:bulletEnabled val="1"/>
        </dgm:presLayoutVars>
      </dgm:prSet>
      <dgm:spPr/>
    </dgm:pt>
    <dgm:pt modelId="{D7F51F54-EED5-4B50-ABFF-8D3DCB9741AB}" type="pres">
      <dgm:prSet presAssocID="{8C5DC8C4-1A95-4A57-943A-F863DFE2FBCF}" presName="accent_5" presStyleCnt="0"/>
      <dgm:spPr/>
    </dgm:pt>
    <dgm:pt modelId="{0491AB57-F480-4AC0-BEE6-B775877A6565}" type="pres">
      <dgm:prSet presAssocID="{8C5DC8C4-1A95-4A57-943A-F863DFE2FBCF}" presName="accentRepeatNode" presStyleLbl="solidFgAcc1" presStyleIdx="4" presStyleCnt="5"/>
      <dgm:spPr/>
    </dgm:pt>
  </dgm:ptLst>
  <dgm:cxnLst>
    <dgm:cxn modelId="{8E0DDC5A-7496-40F6-A826-038ECB777C01}" type="presOf" srcId="{353A0131-5651-4E73-AF5F-CF8021CF6AE2}" destId="{E54EEB94-C36A-4956-B64A-8F6E036BEF45}" srcOrd="0" destOrd="0" presId="urn:microsoft.com/office/officeart/2008/layout/VerticalCurvedList"/>
    <dgm:cxn modelId="{0FABA327-66F0-4694-BA07-DCCEE2C8D47C}" srcId="{353A0131-5651-4E73-AF5F-CF8021CF6AE2}" destId="{2BFC5BA1-A1FB-4393-880C-D4014AE00BCE}" srcOrd="3" destOrd="0" parTransId="{E502B632-0CDE-49AA-8C56-E3562222512C}" sibTransId="{EC29CF73-1E44-4C66-BD01-405F89B2A8F8}"/>
    <dgm:cxn modelId="{D0C196C3-92A5-4DE5-8FC6-59CA1502092A}" type="presOf" srcId="{8C5DC8C4-1A95-4A57-943A-F863DFE2FBCF}" destId="{22C3707B-EC14-4CEC-93DE-614459DD8CB8}" srcOrd="0" destOrd="0" presId="urn:microsoft.com/office/officeart/2008/layout/VerticalCurvedList"/>
    <dgm:cxn modelId="{E5608DE2-5CEB-4C2F-9C77-0391AB453B95}" srcId="{353A0131-5651-4E73-AF5F-CF8021CF6AE2}" destId="{F5ABA5AF-84A8-48DA-B64E-B4D02C599D85}" srcOrd="2" destOrd="0" parTransId="{4F0ED33F-2259-4139-A5BB-D4E28DF34523}" sibTransId="{05A018D8-8515-4300-9BC4-47222D335ECE}"/>
    <dgm:cxn modelId="{1B6E4CEF-87DB-47AE-B091-FB9B1BCEC19A}" srcId="{353A0131-5651-4E73-AF5F-CF8021CF6AE2}" destId="{0E4EF120-05AA-4A30-B589-595C523801A6}" srcOrd="1" destOrd="0" parTransId="{19314441-3368-40BD-94D6-E794D38C28F9}" sibTransId="{68912BC8-7636-4B86-A9A3-92EF18ED8F4B}"/>
    <dgm:cxn modelId="{896D16D2-F4C8-4377-AA01-8D7D1055741E}" type="presOf" srcId="{F5ABA5AF-84A8-48DA-B64E-B4D02C599D85}" destId="{7B87165C-DB44-4142-8AAC-5F8F3A68ACE2}" srcOrd="0" destOrd="0" presId="urn:microsoft.com/office/officeart/2008/layout/VerticalCurvedList"/>
    <dgm:cxn modelId="{AB2832D7-10B0-4960-91CE-8F3CB671CCD1}" type="presOf" srcId="{2BFC5BA1-A1FB-4393-880C-D4014AE00BCE}" destId="{FD1FAA95-0C19-4160-8B8E-89AAC67C354D}" srcOrd="0" destOrd="0" presId="urn:microsoft.com/office/officeart/2008/layout/VerticalCurvedList"/>
    <dgm:cxn modelId="{98D514AE-328B-4BD2-9DE4-D11438C88B4A}" type="presOf" srcId="{0E4EF120-05AA-4A30-B589-595C523801A6}" destId="{46851672-61C1-41D7-BEE6-1920C2821577}" srcOrd="0" destOrd="0" presId="urn:microsoft.com/office/officeart/2008/layout/VerticalCurvedList"/>
    <dgm:cxn modelId="{ECEE14BD-DA43-477F-A244-EE350C5A200F}" srcId="{353A0131-5651-4E73-AF5F-CF8021CF6AE2}" destId="{8C5DC8C4-1A95-4A57-943A-F863DFE2FBCF}" srcOrd="4" destOrd="0" parTransId="{8AA31B94-41BC-4881-8CA5-6A92FDA5AA43}" sibTransId="{BF2D0469-64AF-40D0-A927-CDE3080196A0}"/>
    <dgm:cxn modelId="{F78DDCD9-ACC6-4C78-9A0F-EED36E082C43}" type="presOf" srcId="{F68740EB-4562-4DBF-AB0C-AE748F1F0CE6}" destId="{AFE8CEAA-36B4-40DB-8BD5-544107F74FD8}" srcOrd="0" destOrd="0" presId="urn:microsoft.com/office/officeart/2008/layout/VerticalCurvedList"/>
    <dgm:cxn modelId="{64D40439-20B6-479C-BEE8-20ABC0954E07}" type="presOf" srcId="{1EBA5E73-DCFA-461A-9754-AA74FF2B4DD5}" destId="{5F831623-843B-4FD7-8F66-0D1C3791EA9D}" srcOrd="0" destOrd="0" presId="urn:microsoft.com/office/officeart/2008/layout/VerticalCurvedList"/>
    <dgm:cxn modelId="{ECC6A47A-5391-4ABF-AC1F-BA089156C52F}" srcId="{353A0131-5651-4E73-AF5F-CF8021CF6AE2}" destId="{1EBA5E73-DCFA-461A-9754-AA74FF2B4DD5}" srcOrd="0" destOrd="0" parTransId="{F4B445C5-98AA-4C22-B4A6-D949B761D423}" sibTransId="{F68740EB-4562-4DBF-AB0C-AE748F1F0CE6}"/>
    <dgm:cxn modelId="{3B155932-6821-44EF-9060-330CE786AF0C}" type="presParOf" srcId="{E54EEB94-C36A-4956-B64A-8F6E036BEF45}" destId="{A18C18A4-232C-43BA-9DFA-F73FF5764223}" srcOrd="0" destOrd="0" presId="urn:microsoft.com/office/officeart/2008/layout/VerticalCurvedList"/>
    <dgm:cxn modelId="{AA7F82F7-2B85-492D-8E58-DC7A73D64CA8}" type="presParOf" srcId="{A18C18A4-232C-43BA-9DFA-F73FF5764223}" destId="{623C310E-7162-44DD-A442-5B52C7F2D6DA}" srcOrd="0" destOrd="0" presId="urn:microsoft.com/office/officeart/2008/layout/VerticalCurvedList"/>
    <dgm:cxn modelId="{FE2BCC1B-187C-4D34-811A-7B207ADF8AB7}" type="presParOf" srcId="{623C310E-7162-44DD-A442-5B52C7F2D6DA}" destId="{BB234AC4-1FBF-4759-905D-CAF8C1A612DC}" srcOrd="0" destOrd="0" presId="urn:microsoft.com/office/officeart/2008/layout/VerticalCurvedList"/>
    <dgm:cxn modelId="{BED4D9ED-EE6C-442D-836E-5E773757D1D0}" type="presParOf" srcId="{623C310E-7162-44DD-A442-5B52C7F2D6DA}" destId="{AFE8CEAA-36B4-40DB-8BD5-544107F74FD8}" srcOrd="1" destOrd="0" presId="urn:microsoft.com/office/officeart/2008/layout/VerticalCurvedList"/>
    <dgm:cxn modelId="{9417F980-F2E2-483A-B5D2-3591582BB027}" type="presParOf" srcId="{623C310E-7162-44DD-A442-5B52C7F2D6DA}" destId="{9D6B1CB9-B2DD-468C-B40B-9CCBBB1965FA}" srcOrd="2" destOrd="0" presId="urn:microsoft.com/office/officeart/2008/layout/VerticalCurvedList"/>
    <dgm:cxn modelId="{6A05B1F0-27CB-4CDB-A03F-FCA20AE6CA3A}" type="presParOf" srcId="{623C310E-7162-44DD-A442-5B52C7F2D6DA}" destId="{BB524C4B-2C84-4E02-A574-F9A0B41CA65F}" srcOrd="3" destOrd="0" presId="urn:microsoft.com/office/officeart/2008/layout/VerticalCurvedList"/>
    <dgm:cxn modelId="{4AA7AEF5-18C0-4D3D-BD82-0732255649E5}" type="presParOf" srcId="{A18C18A4-232C-43BA-9DFA-F73FF5764223}" destId="{5F831623-843B-4FD7-8F66-0D1C3791EA9D}" srcOrd="1" destOrd="0" presId="urn:microsoft.com/office/officeart/2008/layout/VerticalCurvedList"/>
    <dgm:cxn modelId="{DA137F26-68AB-42BB-811F-02FC04372A93}" type="presParOf" srcId="{A18C18A4-232C-43BA-9DFA-F73FF5764223}" destId="{96AD93BF-C16A-4535-92B6-D71C1F59193F}" srcOrd="2" destOrd="0" presId="urn:microsoft.com/office/officeart/2008/layout/VerticalCurvedList"/>
    <dgm:cxn modelId="{24460AF6-26A6-4027-B2EF-CC70855123DC}" type="presParOf" srcId="{96AD93BF-C16A-4535-92B6-D71C1F59193F}" destId="{C1CCC0CC-825B-449D-BA07-9D3F570E2179}" srcOrd="0" destOrd="0" presId="urn:microsoft.com/office/officeart/2008/layout/VerticalCurvedList"/>
    <dgm:cxn modelId="{A4CB2894-A370-4D5B-8C1C-02EC3461AD52}" type="presParOf" srcId="{A18C18A4-232C-43BA-9DFA-F73FF5764223}" destId="{46851672-61C1-41D7-BEE6-1920C2821577}" srcOrd="3" destOrd="0" presId="urn:microsoft.com/office/officeart/2008/layout/VerticalCurvedList"/>
    <dgm:cxn modelId="{1DC423DB-0439-4162-894C-13F468461AF1}" type="presParOf" srcId="{A18C18A4-232C-43BA-9DFA-F73FF5764223}" destId="{2D7727D8-C2F6-4B2F-A204-ACC0AF8F7EB1}" srcOrd="4" destOrd="0" presId="urn:microsoft.com/office/officeart/2008/layout/VerticalCurvedList"/>
    <dgm:cxn modelId="{610299DD-82CF-4B88-8C0A-8BF725751F49}" type="presParOf" srcId="{2D7727D8-C2F6-4B2F-A204-ACC0AF8F7EB1}" destId="{7CA4A07F-376D-4496-92DE-91169F3E8538}" srcOrd="0" destOrd="0" presId="urn:microsoft.com/office/officeart/2008/layout/VerticalCurvedList"/>
    <dgm:cxn modelId="{83FD8E30-1438-414C-8A1E-3BC667B5C56E}" type="presParOf" srcId="{A18C18A4-232C-43BA-9DFA-F73FF5764223}" destId="{7B87165C-DB44-4142-8AAC-5F8F3A68ACE2}" srcOrd="5" destOrd="0" presId="urn:microsoft.com/office/officeart/2008/layout/VerticalCurvedList"/>
    <dgm:cxn modelId="{D1F8175B-BF32-4150-B9F7-5A1275498F89}" type="presParOf" srcId="{A18C18A4-232C-43BA-9DFA-F73FF5764223}" destId="{23F2AEAC-A74E-4AE4-BA8D-F537E7D7081F}" srcOrd="6" destOrd="0" presId="urn:microsoft.com/office/officeart/2008/layout/VerticalCurvedList"/>
    <dgm:cxn modelId="{48B141E4-AE5C-47A7-8BB0-1C4881F39E87}" type="presParOf" srcId="{23F2AEAC-A74E-4AE4-BA8D-F537E7D7081F}" destId="{71FE30C0-82D2-47DE-8AB7-45D8526ED547}" srcOrd="0" destOrd="0" presId="urn:microsoft.com/office/officeart/2008/layout/VerticalCurvedList"/>
    <dgm:cxn modelId="{AA720B24-D6E3-40F0-9E77-BC0D796040EF}" type="presParOf" srcId="{A18C18A4-232C-43BA-9DFA-F73FF5764223}" destId="{FD1FAA95-0C19-4160-8B8E-89AAC67C354D}" srcOrd="7" destOrd="0" presId="urn:microsoft.com/office/officeart/2008/layout/VerticalCurvedList"/>
    <dgm:cxn modelId="{B2EA3F96-3715-478F-9FA4-C2DDD0000013}" type="presParOf" srcId="{A18C18A4-232C-43BA-9DFA-F73FF5764223}" destId="{A407AAF4-0BA7-48C0-AA00-312690C1BF4F}" srcOrd="8" destOrd="0" presId="urn:microsoft.com/office/officeart/2008/layout/VerticalCurvedList"/>
    <dgm:cxn modelId="{05EF1092-E9E2-49D6-A4DE-6FB422559297}" type="presParOf" srcId="{A407AAF4-0BA7-48C0-AA00-312690C1BF4F}" destId="{535F99C7-BD3E-48AB-A0C9-2C6C726D9E9A}" srcOrd="0" destOrd="0" presId="urn:microsoft.com/office/officeart/2008/layout/VerticalCurvedList"/>
    <dgm:cxn modelId="{C030E909-69C6-4D85-8F8B-DE5B12458D21}" type="presParOf" srcId="{A18C18A4-232C-43BA-9DFA-F73FF5764223}" destId="{22C3707B-EC14-4CEC-93DE-614459DD8CB8}" srcOrd="9" destOrd="0" presId="urn:microsoft.com/office/officeart/2008/layout/VerticalCurvedList"/>
    <dgm:cxn modelId="{49D050D5-486B-4A58-960D-CB611DCA2AFF}" type="presParOf" srcId="{A18C18A4-232C-43BA-9DFA-F73FF5764223}" destId="{D7F51F54-EED5-4B50-ABFF-8D3DCB9741AB}" srcOrd="10" destOrd="0" presId="urn:microsoft.com/office/officeart/2008/layout/VerticalCurvedList"/>
    <dgm:cxn modelId="{16DB2110-2F76-4788-A5B8-9CA58640BCC2}" type="presParOf" srcId="{D7F51F54-EED5-4B50-ABFF-8D3DCB9741AB}" destId="{0491AB57-F480-4AC0-BEE6-B775877A656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8F5E6-EFB6-4F89-938D-285D260133DA}">
      <dsp:nvSpPr>
        <dsp:cNvPr id="0" name=""/>
        <dsp:cNvSpPr/>
      </dsp:nvSpPr>
      <dsp:spPr>
        <a:xfrm>
          <a:off x="1706" y="1091317"/>
          <a:ext cx="2995353" cy="16200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200" b="1" kern="1200" dirty="0"/>
            <a:t>Preventive Security Solutions: </a:t>
          </a:r>
          <a:r>
            <a:rPr lang="en-GB" sz="2200" kern="1200" dirty="0"/>
            <a:t>SPINS, LEAP, </a:t>
          </a:r>
          <a:r>
            <a:rPr lang="en-GB" sz="2200" kern="1200" dirty="0" err="1"/>
            <a:t>TinySec</a:t>
          </a:r>
          <a:r>
            <a:rPr lang="en-GB" sz="2200" kern="1200" dirty="0"/>
            <a:t>, etc. </a:t>
          </a:r>
          <a:endParaRPr lang="en-US" sz="2200" kern="1200" dirty="0"/>
        </a:p>
      </dsp:txBody>
      <dsp:txXfrm>
        <a:off x="49154" y="1138765"/>
        <a:ext cx="2900457" cy="1525107"/>
      </dsp:txXfrm>
    </dsp:sp>
    <dsp:sp modelId="{6BFB875C-17D5-45DB-93F9-95BEDA074205}">
      <dsp:nvSpPr>
        <dsp:cNvPr id="0" name=""/>
        <dsp:cNvSpPr/>
      </dsp:nvSpPr>
      <dsp:spPr>
        <a:xfrm>
          <a:off x="3211375" y="1635568"/>
          <a:ext cx="454348" cy="531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3211375" y="1741868"/>
        <a:ext cx="318044" cy="318901"/>
      </dsp:txXfrm>
    </dsp:sp>
    <dsp:sp modelId="{B503F9D0-06BB-4DDD-826C-25B4989ED59A}">
      <dsp:nvSpPr>
        <dsp:cNvPr id="0" name=""/>
        <dsp:cNvSpPr/>
      </dsp:nvSpPr>
      <dsp:spPr>
        <a:xfrm>
          <a:off x="3854320" y="1079423"/>
          <a:ext cx="2923793" cy="164379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200" b="1" kern="1200" dirty="0"/>
            <a:t>Intrusion Detection Techniques: </a:t>
          </a:r>
          <a:r>
            <a:rPr lang="en-GB" sz="2200" kern="1200" dirty="0"/>
            <a:t>‘Watchdog’, </a:t>
          </a:r>
          <a:r>
            <a:rPr lang="en-GB" sz="2200" kern="1200" dirty="0" err="1"/>
            <a:t>LIDeA</a:t>
          </a:r>
          <a:r>
            <a:rPr lang="en-GB" sz="2200" kern="1200" dirty="0"/>
            <a:t>, SAID, MALADY, etc.</a:t>
          </a:r>
          <a:endParaRPr lang="en-US" sz="2200" kern="1200" dirty="0"/>
        </a:p>
      </dsp:txBody>
      <dsp:txXfrm>
        <a:off x="3902465" y="1127568"/>
        <a:ext cx="2827503" cy="1547502"/>
      </dsp:txXfrm>
    </dsp:sp>
    <dsp:sp modelId="{9CF8D517-7769-4F5F-A004-6A2671CA6430}">
      <dsp:nvSpPr>
        <dsp:cNvPr id="0" name=""/>
        <dsp:cNvSpPr/>
      </dsp:nvSpPr>
      <dsp:spPr>
        <a:xfrm>
          <a:off x="6992429" y="1635568"/>
          <a:ext cx="454348" cy="53150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6992429" y="1741868"/>
        <a:ext cx="318044" cy="318901"/>
      </dsp:txXfrm>
    </dsp:sp>
    <dsp:sp modelId="{87013211-4E51-458B-AA88-E354907A0A97}">
      <dsp:nvSpPr>
        <dsp:cNvPr id="0" name=""/>
        <dsp:cNvSpPr/>
      </dsp:nvSpPr>
      <dsp:spPr>
        <a:xfrm>
          <a:off x="7635374" y="1091317"/>
          <a:ext cx="2951997" cy="162000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n-GB" sz="2200" b="1" kern="1200" dirty="0"/>
            <a:t>Response Systems:</a:t>
          </a:r>
          <a:r>
            <a:rPr lang="en-GB" sz="2200" kern="1200" dirty="0"/>
            <a:t> Kinesis</a:t>
          </a:r>
          <a:endParaRPr lang="en-US" sz="2200" kern="1200" dirty="0"/>
        </a:p>
      </dsp:txBody>
      <dsp:txXfrm>
        <a:off x="7682822" y="1138765"/>
        <a:ext cx="2857101" cy="152510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E8CEAA-36B4-40DB-8BD5-544107F74FD8}">
      <dsp:nvSpPr>
        <dsp:cNvPr id="0" name=""/>
        <dsp:cNvSpPr/>
      </dsp:nvSpPr>
      <dsp:spPr>
        <a:xfrm>
          <a:off x="-5650392" y="-864956"/>
          <a:ext cx="6727335" cy="6727335"/>
        </a:xfrm>
        <a:prstGeom prst="blockArc">
          <a:avLst>
            <a:gd name="adj1" fmla="val 18900000"/>
            <a:gd name="adj2" fmla="val 2700000"/>
            <a:gd name="adj3" fmla="val 321"/>
          </a:avLst>
        </a:prstGeom>
        <a:noFill/>
        <a:ln w="12700" cap="flat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831623-843B-4FD7-8F66-0D1C3791EA9D}">
      <dsp:nvSpPr>
        <dsp:cNvPr id="0" name=""/>
        <dsp:cNvSpPr/>
      </dsp:nvSpPr>
      <dsp:spPr>
        <a:xfrm>
          <a:off x="470792" y="312238"/>
          <a:ext cx="7107991" cy="6248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9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Find simulation tool (implement attacks)</a:t>
          </a:r>
        </a:p>
      </dsp:txBody>
      <dsp:txXfrm>
        <a:off x="470792" y="312238"/>
        <a:ext cx="7107991" cy="624877"/>
      </dsp:txXfrm>
    </dsp:sp>
    <dsp:sp modelId="{C1CCC0CC-825B-449D-BA07-9D3F570E2179}">
      <dsp:nvSpPr>
        <dsp:cNvPr id="0" name=""/>
        <dsp:cNvSpPr/>
      </dsp:nvSpPr>
      <dsp:spPr>
        <a:xfrm>
          <a:off x="80243" y="234129"/>
          <a:ext cx="781097" cy="7810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851672-61C1-41D7-BEE6-1920C2821577}">
      <dsp:nvSpPr>
        <dsp:cNvPr id="0" name=""/>
        <dsp:cNvSpPr/>
      </dsp:nvSpPr>
      <dsp:spPr>
        <a:xfrm>
          <a:off x="918561" y="1249255"/>
          <a:ext cx="6660222" cy="6248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9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Analyze the effect of attacks</a:t>
          </a:r>
          <a:endParaRPr lang="en-US" sz="2900" kern="1200" dirty="0"/>
        </a:p>
      </dsp:txBody>
      <dsp:txXfrm>
        <a:off x="918561" y="1249255"/>
        <a:ext cx="6660222" cy="624877"/>
      </dsp:txXfrm>
    </dsp:sp>
    <dsp:sp modelId="{7CA4A07F-376D-4496-92DE-91169F3E8538}">
      <dsp:nvSpPr>
        <dsp:cNvPr id="0" name=""/>
        <dsp:cNvSpPr/>
      </dsp:nvSpPr>
      <dsp:spPr>
        <a:xfrm>
          <a:off x="528012" y="1171145"/>
          <a:ext cx="781097" cy="7810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87165C-DB44-4142-8AAC-5F8F3A68ACE2}">
      <dsp:nvSpPr>
        <dsp:cNvPr id="0" name=""/>
        <dsp:cNvSpPr/>
      </dsp:nvSpPr>
      <dsp:spPr>
        <a:xfrm>
          <a:off x="1055990" y="2186272"/>
          <a:ext cx="6522793" cy="6248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9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Propose the solution</a:t>
          </a:r>
        </a:p>
      </dsp:txBody>
      <dsp:txXfrm>
        <a:off x="1055990" y="2186272"/>
        <a:ext cx="6522793" cy="624877"/>
      </dsp:txXfrm>
    </dsp:sp>
    <dsp:sp modelId="{71FE30C0-82D2-47DE-8AB7-45D8526ED547}">
      <dsp:nvSpPr>
        <dsp:cNvPr id="0" name=""/>
        <dsp:cNvSpPr/>
      </dsp:nvSpPr>
      <dsp:spPr>
        <a:xfrm>
          <a:off x="665441" y="2108162"/>
          <a:ext cx="781097" cy="7810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1FAA95-0C19-4160-8B8E-89AAC67C354D}">
      <dsp:nvSpPr>
        <dsp:cNvPr id="0" name=""/>
        <dsp:cNvSpPr/>
      </dsp:nvSpPr>
      <dsp:spPr>
        <a:xfrm>
          <a:off x="918561" y="3123288"/>
          <a:ext cx="6660222" cy="6248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9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Evaluate the solution (simulation)</a:t>
          </a:r>
        </a:p>
      </dsp:txBody>
      <dsp:txXfrm>
        <a:off x="918561" y="3123288"/>
        <a:ext cx="6660222" cy="624877"/>
      </dsp:txXfrm>
    </dsp:sp>
    <dsp:sp modelId="{535F99C7-BD3E-48AB-A0C9-2C6C726D9E9A}">
      <dsp:nvSpPr>
        <dsp:cNvPr id="0" name=""/>
        <dsp:cNvSpPr/>
      </dsp:nvSpPr>
      <dsp:spPr>
        <a:xfrm>
          <a:off x="528012" y="3045179"/>
          <a:ext cx="781097" cy="7810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2C3707B-EC14-4CEC-93DE-614459DD8CB8}">
      <dsp:nvSpPr>
        <dsp:cNvPr id="0" name=""/>
        <dsp:cNvSpPr/>
      </dsp:nvSpPr>
      <dsp:spPr>
        <a:xfrm>
          <a:off x="470792" y="4060305"/>
          <a:ext cx="7107991" cy="6248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997" tIns="73660" rIns="73660" bIns="7366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Evaluate the solution (real-life experiments)</a:t>
          </a:r>
        </a:p>
      </dsp:txBody>
      <dsp:txXfrm>
        <a:off x="470792" y="4060305"/>
        <a:ext cx="7107991" cy="624877"/>
      </dsp:txXfrm>
    </dsp:sp>
    <dsp:sp modelId="{0491AB57-F480-4AC0-BEE6-B775877A6565}">
      <dsp:nvSpPr>
        <dsp:cNvPr id="0" name=""/>
        <dsp:cNvSpPr/>
      </dsp:nvSpPr>
      <dsp:spPr>
        <a:xfrm>
          <a:off x="80243" y="3982195"/>
          <a:ext cx="781097" cy="78109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052189C0-97A4-47EE-8AC5-53841A64C9BC}" type="datetimeFigureOut">
              <a:rPr lang="en-GB" smtClean="0"/>
              <a:t>13/06/2017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B04FA9C8-9E75-43C6-B227-D88ED0D9DB1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8243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3769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167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935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1. </a:t>
            </a:r>
            <a:r>
              <a:rPr lang="en-GB" sz="1200" dirty="0">
                <a:solidFill>
                  <a:srgbClr val="9B2D1F"/>
                </a:solidFill>
              </a:rPr>
              <a:t>Fail to halt intruders nor do they ensure continued network functionality upon their detection.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2. </a:t>
            </a:r>
            <a:r>
              <a:rPr lang="en-US" sz="1200" dirty="0">
                <a:solidFill>
                  <a:srgbClr val="9B2D1F"/>
                </a:solidFill>
              </a:rPr>
              <a:t>Fail to effectively respond to intrusions or recover from the attack to mitigate significant interruption.</a:t>
            </a:r>
            <a:endParaRPr lang="en-GB" sz="1200" dirty="0">
              <a:solidFill>
                <a:srgbClr val="9B2D1F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3. Kinesis (security incident response based on the response policy defined by the base station) </a:t>
            </a:r>
            <a:r>
              <a:rPr lang="en-US" dirty="0"/>
              <a:t>-</a:t>
            </a:r>
            <a:r>
              <a:rPr lang="en-US" baseline="0" dirty="0"/>
              <a:t> </a:t>
            </a:r>
            <a:r>
              <a:rPr lang="en-US" sz="1200" dirty="0">
                <a:solidFill>
                  <a:srgbClr val="9B2D1F"/>
                </a:solidFill>
              </a:rPr>
              <a:t>Hidden node problem</a:t>
            </a:r>
            <a:endParaRPr lang="en-GB" sz="1200" dirty="0">
              <a:solidFill>
                <a:srgbClr val="9B2D1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4241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76434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37795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5746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3087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57921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099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509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Self-adaptive &amp;</a:t>
            </a:r>
            <a:r>
              <a:rPr lang="en-GB" baseline="0" dirty="0"/>
              <a:t> self-organizing systems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1483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91839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36684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864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028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94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00852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0906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Authentication, integrity</a:t>
            </a:r>
            <a:r>
              <a:rPr lang="en-GB" baseline="0" dirty="0"/>
              <a:t> and confidentiality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6067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FA9C8-9E75-43C6-B227-D88ED0D9DB1F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55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5A8E9-D0D9-425A-82E0-8077D2C87C4B}" type="datetime1">
              <a:rPr lang="en-GB" smtClean="0"/>
              <a:t>13/06/2017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144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6CF7C-904C-4735-882F-7B5F3169921E}" type="datetime1">
              <a:rPr lang="en-GB" smtClean="0"/>
              <a:t>13/06/2017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06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14439-1830-431B-835F-F66C74A3FB68}" type="datetime1">
              <a:rPr lang="en-GB" smtClean="0"/>
              <a:t>13/06/2017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32803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1111B-3DCC-45D3-8BDA-E7D358CFC5A8}" type="datetime1">
              <a:rPr lang="en-GB" smtClean="0"/>
              <a:t>13/06/2017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722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778C1-CF95-42B6-AE1A-34069CE98BA6}" type="datetime1">
              <a:rPr lang="en-GB" smtClean="0"/>
              <a:t>13/06/2017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7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4E2023-4304-4D19-87EA-6920FC0C4A12}" type="datetime1">
              <a:rPr lang="en-GB" smtClean="0"/>
              <a:t>13/06/2017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507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72EB04-1B7C-40D8-935D-258C5E54827B}" type="datetime1">
              <a:rPr lang="en-GB" smtClean="0"/>
              <a:t>13/06/2017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202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59521-7CF5-4564-B55C-A83E6FB7C147}" type="datetime1">
              <a:rPr lang="en-GB" smtClean="0"/>
              <a:t>13/06/2017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765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7E0A2-5D27-4478-B262-50E208FB50E2}" type="datetime1">
              <a:rPr lang="en-GB" smtClean="0"/>
              <a:t>13/06/2017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I. Tomić, J. A. McCann. "IoT Turning Evil"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629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24DB2CC-1DCC-4998-B4FB-F394CB5A16AD}" type="datetime1">
              <a:rPr lang="en-GB" smtClean="0"/>
              <a:t>13/06/2017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I. Tomić, J. A. McCann. "IoT Turning Evil"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8817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75FCEA-3136-440F-A3A5-EE16B6BCD016}" type="datetime1">
              <a:rPr lang="en-GB" smtClean="0"/>
              <a:t>13/06/2017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I. Tomić, J. A. McCann. "IoT Turning Evil"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073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D54D594-3ED7-4261-9673-9C03B80487B3}" type="datetime1">
              <a:rPr lang="en-GB" smtClean="0"/>
              <a:t>13/06/2017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r>
              <a:rPr lang="en-GB"/>
              <a:t>I. Tomić, J. A. McCann. "IoT Turning Evil"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06CE1F9A-C012-4579-B4F2-663F6F074CCF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7374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  <p:sldLayoutId id="2147483858" r:id="rId7"/>
    <p:sldLayoutId id="2147483859" r:id="rId8"/>
    <p:sldLayoutId id="2147483860" r:id="rId9"/>
    <p:sldLayoutId id="2147483861" r:id="rId10"/>
    <p:sldLayoutId id="2147483862" r:id="rId11"/>
  </p:sldLayoutIdLst>
  <p:hf sldNum="0"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i.tomic@imperial.ac.uk" TargetMode="Externa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image" Target="../media/image30.png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8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png"/><Relationship Id="rId4" Type="http://schemas.openxmlformats.org/officeDocument/2006/relationships/diagramData" Target="../diagrams/data2.xml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petrashub.org/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p.doc.ic.ac.uk/failsafe/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479" y="223384"/>
            <a:ext cx="9854292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0152" y="1363436"/>
            <a:ext cx="4974178" cy="2228850"/>
          </a:xfrm>
        </p:spPr>
        <p:txBody>
          <a:bodyPr>
            <a:normAutofit/>
          </a:bodyPr>
          <a:lstStyle/>
          <a:p>
            <a:pPr algn="ctr"/>
            <a:r>
              <a:rPr lang="en-GB" b="1" dirty="0" err="1">
                <a:solidFill>
                  <a:schemeClr val="bg1"/>
                </a:solidFill>
              </a:rPr>
              <a:t>IoT</a:t>
            </a:r>
            <a:r>
              <a:rPr lang="en-GB" b="1" dirty="0">
                <a:solidFill>
                  <a:schemeClr val="bg1"/>
                </a:solidFill>
              </a:rPr>
              <a:t> Turning Evil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6479" y="4512770"/>
            <a:ext cx="10058400" cy="1765565"/>
          </a:xfrm>
        </p:spPr>
        <p:txBody>
          <a:bodyPr>
            <a:normAutofit fontScale="92500" lnSpcReduction="10000"/>
          </a:bodyPr>
          <a:lstStyle/>
          <a:p>
            <a:r>
              <a:rPr lang="en-GB" sz="2800" b="1" cap="none" dirty="0"/>
              <a:t>Dr Ivana Tomi</a:t>
            </a:r>
            <a:r>
              <a:rPr lang="sr-Latn-ME" sz="2800" b="1" cap="none" dirty="0"/>
              <a:t>ć</a:t>
            </a:r>
            <a:r>
              <a:rPr lang="en-GB" sz="2800" b="1" cap="none" dirty="0"/>
              <a:t> </a:t>
            </a:r>
            <a:r>
              <a:rPr lang="en-GB" cap="none" dirty="0"/>
              <a:t>and </a:t>
            </a:r>
            <a:r>
              <a:rPr lang="en-GB" cap="none" dirty="0" err="1"/>
              <a:t>Prof.</a:t>
            </a:r>
            <a:r>
              <a:rPr lang="en-GB" cap="none" dirty="0"/>
              <a:t> Julie A. McCann</a:t>
            </a:r>
          </a:p>
          <a:p>
            <a:r>
              <a:rPr lang="en-GB" sz="2200" cap="none" dirty="0"/>
              <a:t>Email: </a:t>
            </a:r>
            <a:r>
              <a:rPr lang="en-GB" sz="2200" cap="none" dirty="0">
                <a:solidFill>
                  <a:srgbClr val="696464"/>
                </a:solidFill>
                <a:hlinkClick r:id="rId5"/>
              </a:rPr>
              <a:t>i.tomic@imperial.ac.uk</a:t>
            </a:r>
            <a:r>
              <a:rPr lang="en-GB" sz="2200" cap="none" dirty="0">
                <a:solidFill>
                  <a:srgbClr val="696464"/>
                </a:solidFill>
              </a:rPr>
              <a:t>  </a:t>
            </a:r>
          </a:p>
          <a:p>
            <a:r>
              <a:rPr lang="en-GB" sz="2200" cap="none" dirty="0"/>
              <a:t>Imperial College London</a:t>
            </a:r>
            <a:endParaRPr lang="sr-Latn-ME" sz="2200" cap="none" dirty="0"/>
          </a:p>
          <a:p>
            <a:r>
              <a:rPr lang="en-GB" sz="2200" dirty="0"/>
              <a:t>PETRAS </a:t>
            </a:r>
            <a:r>
              <a:rPr lang="en-GB" sz="2200" cap="none" dirty="0"/>
              <a:t>Internet </a:t>
            </a:r>
            <a:r>
              <a:rPr lang="sr-Latn-ME" sz="2200" cap="none" dirty="0"/>
              <a:t>o</a:t>
            </a:r>
            <a:r>
              <a:rPr lang="en-GB" sz="2200" cap="none" dirty="0"/>
              <a:t>f Things Research Hub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5499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Few examples… (1) External Attacks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pic>
        <p:nvPicPr>
          <p:cNvPr id="9" name="Picture 2" descr="Image result for jamming attack in sensor networ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17" y="3140415"/>
            <a:ext cx="3699337" cy="19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696478" y="2283995"/>
            <a:ext cx="13260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B2D1F"/>
                </a:solidFill>
              </a:rPr>
              <a:t>Jamming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4579883" y="1420586"/>
            <a:ext cx="6575797" cy="4784271"/>
            <a:chOff x="4579883" y="1420586"/>
            <a:chExt cx="6575797" cy="4784271"/>
          </a:xfrm>
        </p:grpSpPr>
        <p:sp>
          <p:nvSpPr>
            <p:cNvPr id="23" name="Rectangle 22"/>
            <p:cNvSpPr/>
            <p:nvPr/>
          </p:nvSpPr>
          <p:spPr>
            <a:xfrm>
              <a:off x="4579883" y="1420586"/>
              <a:ext cx="6575797" cy="4784271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Arrow: Notched Right 3"/>
            <p:cNvSpPr/>
            <p:nvPr/>
          </p:nvSpPr>
          <p:spPr>
            <a:xfrm>
              <a:off x="4764065" y="3592026"/>
              <a:ext cx="2555915" cy="620485"/>
            </a:xfrm>
            <a:prstGeom prst="notched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764065" y="2804963"/>
              <a:ext cx="2376797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</a:rPr>
                <a:t>In </a:t>
              </a:r>
              <a:r>
                <a:rPr lang="en-GB" sz="2000" dirty="0"/>
                <a:t>Industrial Control System 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</a:rPr>
                <a:t>it</a:t>
              </a:r>
              <a:r>
                <a:rPr lang="en-GB" sz="2000" dirty="0"/>
                <a:t> </a:t>
              </a:r>
              <a:r>
                <a:rPr lang="en-GB" sz="2000" dirty="0">
                  <a:solidFill>
                    <a:schemeClr val="tx2">
                      <a:lumMod val="75000"/>
                    </a:schemeClr>
                  </a:solidFill>
                </a:rPr>
                <a:t>could lead to </a:t>
              </a:r>
              <a:r>
                <a:rPr lang="en-GB" sz="2000" b="1" dirty="0">
                  <a:solidFill>
                    <a:schemeClr val="tx2">
                      <a:lumMod val="75000"/>
                    </a:schemeClr>
                  </a:solidFill>
                </a:rPr>
                <a:t>Denial-of-Service.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3837" y="1771544"/>
              <a:ext cx="3933149" cy="1818213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1"/>
            <a:stretch/>
          </p:blipFill>
          <p:spPr>
            <a:xfrm>
              <a:off x="7319980" y="4054066"/>
              <a:ext cx="3722633" cy="187444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13518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Few examples… (2) Internal Attacks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grpSp>
        <p:nvGrpSpPr>
          <p:cNvPr id="112" name="Group 111"/>
          <p:cNvGrpSpPr/>
          <p:nvPr/>
        </p:nvGrpSpPr>
        <p:grpSpPr>
          <a:xfrm>
            <a:off x="1423366" y="1683450"/>
            <a:ext cx="2472343" cy="2283799"/>
            <a:chOff x="686244" y="1683450"/>
            <a:chExt cx="2472343" cy="2283799"/>
          </a:xfrm>
        </p:grpSpPr>
        <p:sp>
          <p:nvSpPr>
            <p:cNvPr id="19" name="Oval 18"/>
            <p:cNvSpPr/>
            <p:nvPr/>
          </p:nvSpPr>
          <p:spPr>
            <a:xfrm>
              <a:off x="1464547" y="1683450"/>
              <a:ext cx="380226" cy="371242"/>
            </a:xfrm>
            <a:prstGeom prst="ellipse">
              <a:avLst/>
            </a:prstGeom>
            <a:solidFill>
              <a:srgbClr val="E7E4E5"/>
            </a:solidFill>
            <a:ln w="12700"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1</a:t>
              </a:r>
            </a:p>
          </p:txBody>
        </p:sp>
        <p:sp>
          <p:nvSpPr>
            <p:cNvPr id="21" name="Oval 20"/>
            <p:cNvSpPr/>
            <p:nvPr/>
          </p:nvSpPr>
          <p:spPr>
            <a:xfrm>
              <a:off x="686244" y="2129367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2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1206913" y="2500609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4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2189182" y="2026402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3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1941237" y="2835979"/>
              <a:ext cx="380226" cy="371242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5" name="Oval 24"/>
            <p:cNvSpPr/>
            <p:nvPr/>
          </p:nvSpPr>
          <p:spPr>
            <a:xfrm>
              <a:off x="2778361" y="2495236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6</a:t>
              </a:r>
            </a:p>
          </p:txBody>
        </p:sp>
        <p:sp>
          <p:nvSpPr>
            <p:cNvPr id="26" name="Oval 25"/>
            <p:cNvSpPr/>
            <p:nvPr/>
          </p:nvSpPr>
          <p:spPr>
            <a:xfrm>
              <a:off x="851935" y="3144832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7</a:t>
              </a:r>
            </a:p>
          </p:txBody>
        </p:sp>
        <p:sp>
          <p:nvSpPr>
            <p:cNvPr id="27" name="Oval 26"/>
            <p:cNvSpPr/>
            <p:nvPr/>
          </p:nvSpPr>
          <p:spPr>
            <a:xfrm>
              <a:off x="1382752" y="3596007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8</a:t>
              </a:r>
            </a:p>
          </p:txBody>
        </p:sp>
        <p:sp>
          <p:nvSpPr>
            <p:cNvPr id="28" name="Oval 27"/>
            <p:cNvSpPr/>
            <p:nvPr/>
          </p:nvSpPr>
          <p:spPr>
            <a:xfrm>
              <a:off x="2494205" y="3554140"/>
              <a:ext cx="380226" cy="371242"/>
            </a:xfrm>
            <a:prstGeom prst="ellipse">
              <a:avLst/>
            </a:prstGeom>
            <a:solidFill>
              <a:schemeClr val="bg1"/>
            </a:solidFill>
            <a:ln w="12700"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GB" dirty="0"/>
                <a:t>9</a:t>
              </a:r>
            </a:p>
          </p:txBody>
        </p:sp>
        <p:cxnSp>
          <p:nvCxnSpPr>
            <p:cNvPr id="29" name="Straight Arrow Connector 28"/>
            <p:cNvCxnSpPr>
              <a:stCxn id="21" idx="7"/>
              <a:endCxn id="19" idx="3"/>
            </p:cNvCxnSpPr>
            <p:nvPr/>
          </p:nvCxnSpPr>
          <p:spPr>
            <a:xfrm flipV="1">
              <a:off x="1010787" y="2000325"/>
              <a:ext cx="509442" cy="18340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stCxn id="22" idx="0"/>
              <a:endCxn id="19" idx="4"/>
            </p:cNvCxnSpPr>
            <p:nvPr/>
          </p:nvCxnSpPr>
          <p:spPr>
            <a:xfrm flipV="1">
              <a:off x="1397026" y="2054692"/>
              <a:ext cx="257635" cy="4459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stCxn id="23" idx="2"/>
              <a:endCxn id="19" idx="5"/>
            </p:cNvCxnSpPr>
            <p:nvPr/>
          </p:nvCxnSpPr>
          <p:spPr>
            <a:xfrm flipH="1" flipV="1">
              <a:off x="1789091" y="2000325"/>
              <a:ext cx="400092" cy="21169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6" idx="0"/>
              <a:endCxn id="22" idx="3"/>
            </p:cNvCxnSpPr>
            <p:nvPr/>
          </p:nvCxnSpPr>
          <p:spPr>
            <a:xfrm flipV="1">
              <a:off x="1042048" y="2817484"/>
              <a:ext cx="220548" cy="32734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4" idx="0"/>
              <a:endCxn id="23" idx="4"/>
            </p:cNvCxnSpPr>
            <p:nvPr/>
          </p:nvCxnSpPr>
          <p:spPr>
            <a:xfrm flipV="1">
              <a:off x="2131350" y="2397644"/>
              <a:ext cx="247945" cy="4383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5" idx="1"/>
              <a:endCxn id="23" idx="5"/>
            </p:cNvCxnSpPr>
            <p:nvPr/>
          </p:nvCxnSpPr>
          <p:spPr>
            <a:xfrm flipH="1" flipV="1">
              <a:off x="2513726" y="2343277"/>
              <a:ext cx="320318" cy="2063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7" idx="7"/>
              <a:endCxn id="24" idx="3"/>
            </p:cNvCxnSpPr>
            <p:nvPr/>
          </p:nvCxnSpPr>
          <p:spPr>
            <a:xfrm flipV="1">
              <a:off x="1707295" y="3152854"/>
              <a:ext cx="289625" cy="497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28" idx="1"/>
              <a:endCxn id="24" idx="5"/>
            </p:cNvCxnSpPr>
            <p:nvPr/>
          </p:nvCxnSpPr>
          <p:spPr>
            <a:xfrm flipH="1" flipV="1">
              <a:off x="2265780" y="3152854"/>
              <a:ext cx="284108" cy="45565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pic>
          <p:nvPicPr>
            <p:cNvPr id="37" name="Picture 6" descr="Image result for devil ic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77653" y="2764286"/>
              <a:ext cx="563078" cy="5549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44" name="Straight Arrow Connector 43"/>
            <p:cNvCxnSpPr/>
            <p:nvPr/>
          </p:nvCxnSpPr>
          <p:spPr>
            <a:xfrm flipH="1">
              <a:off x="1837729" y="2277650"/>
              <a:ext cx="293621" cy="3733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/>
            <p:nvPr/>
          </p:nvCxnSpPr>
          <p:spPr>
            <a:xfrm flipH="1">
              <a:off x="1941237" y="2360095"/>
              <a:ext cx="190113" cy="1199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/>
            <p:nvPr/>
          </p:nvCxnSpPr>
          <p:spPr>
            <a:xfrm>
              <a:off x="2513726" y="2446440"/>
              <a:ext cx="122897" cy="1854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/>
            <p:cNvCxnSpPr/>
            <p:nvPr/>
          </p:nvCxnSpPr>
          <p:spPr>
            <a:xfrm>
              <a:off x="2417926" y="2495236"/>
              <a:ext cx="35892" cy="2192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/>
            <p:cNvCxnSpPr/>
            <p:nvPr/>
          </p:nvCxnSpPr>
          <p:spPr>
            <a:xfrm flipH="1">
              <a:off x="2131350" y="2420091"/>
              <a:ext cx="123972" cy="1847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Multiplication Sign 52"/>
            <p:cNvSpPr/>
            <p:nvPr/>
          </p:nvSpPr>
          <p:spPr>
            <a:xfrm>
              <a:off x="1704554" y="3280900"/>
              <a:ext cx="253697" cy="297615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Multiplication Sign 56"/>
            <p:cNvSpPr/>
            <p:nvPr/>
          </p:nvSpPr>
          <p:spPr>
            <a:xfrm>
              <a:off x="2321463" y="3303020"/>
              <a:ext cx="253697" cy="297615"/>
            </a:xfrm>
            <a:prstGeom prst="mathMultiply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297154" y="1532292"/>
            <a:ext cx="3464495" cy="2651994"/>
            <a:chOff x="5392092" y="1532292"/>
            <a:chExt cx="3464495" cy="2651994"/>
          </a:xfrm>
        </p:grpSpPr>
        <p:sp>
          <p:nvSpPr>
            <p:cNvPr id="106" name="Arc 105"/>
            <p:cNvSpPr/>
            <p:nvPr/>
          </p:nvSpPr>
          <p:spPr>
            <a:xfrm rot="9527144">
              <a:off x="6589408" y="1532292"/>
              <a:ext cx="1317118" cy="1945704"/>
            </a:xfrm>
            <a:prstGeom prst="arc">
              <a:avLst>
                <a:gd name="adj1" fmla="val 14955236"/>
                <a:gd name="adj2" fmla="val 0"/>
              </a:avLst>
            </a:prstGeom>
            <a:ln w="28575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113" name="Group 112"/>
            <p:cNvGrpSpPr/>
            <p:nvPr/>
          </p:nvGrpSpPr>
          <p:grpSpPr>
            <a:xfrm>
              <a:off x="5392092" y="1656237"/>
              <a:ext cx="3464495" cy="2528049"/>
              <a:chOff x="5392092" y="1656237"/>
              <a:chExt cx="3464495" cy="2528049"/>
            </a:xfrm>
          </p:grpSpPr>
          <p:sp>
            <p:nvSpPr>
              <p:cNvPr id="108" name="Oval 107"/>
              <p:cNvSpPr/>
              <p:nvPr/>
            </p:nvSpPr>
            <p:spPr>
              <a:xfrm rot="20264783">
                <a:off x="7347146" y="3474843"/>
                <a:ext cx="1388011" cy="70944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107" name="Oval 106"/>
              <p:cNvSpPr/>
              <p:nvPr/>
            </p:nvSpPr>
            <p:spPr>
              <a:xfrm rot="1879167">
                <a:off x="5392092" y="2906878"/>
                <a:ext cx="1388011" cy="709443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bg1">
                    <a:lumMod val="50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>
                  <a:ln>
                    <a:solidFill>
                      <a:schemeClr val="tx1"/>
                    </a:solidFill>
                    <a:prstDash val="dash"/>
                  </a:ln>
                </a:endParaRPr>
              </a:p>
            </p:txBody>
          </p:sp>
          <p:sp>
            <p:nvSpPr>
              <p:cNvPr id="58" name="Oval 57"/>
              <p:cNvSpPr/>
              <p:nvPr/>
            </p:nvSpPr>
            <p:spPr>
              <a:xfrm>
                <a:off x="7152340" y="1656237"/>
                <a:ext cx="380226" cy="371242"/>
              </a:xfrm>
              <a:prstGeom prst="ellipse">
                <a:avLst/>
              </a:prstGeom>
              <a:solidFill>
                <a:srgbClr val="E7E4E5"/>
              </a:solidFill>
              <a:ln w="12700"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1</a:t>
                </a:r>
              </a:p>
            </p:txBody>
          </p:sp>
          <p:sp>
            <p:nvSpPr>
              <p:cNvPr id="59" name="Oval 58"/>
              <p:cNvSpPr/>
              <p:nvPr/>
            </p:nvSpPr>
            <p:spPr>
              <a:xfrm>
                <a:off x="5913048" y="1875132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2</a:t>
                </a:r>
              </a:p>
            </p:txBody>
          </p:sp>
          <p:sp>
            <p:nvSpPr>
              <p:cNvPr id="60" name="Oval 59"/>
              <p:cNvSpPr/>
              <p:nvPr/>
            </p:nvSpPr>
            <p:spPr>
              <a:xfrm>
                <a:off x="6293274" y="2457378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4</a:t>
                </a: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7876975" y="1999189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6</a:t>
                </a:r>
              </a:p>
            </p:txBody>
          </p:sp>
          <p:sp>
            <p:nvSpPr>
              <p:cNvPr id="62" name="Oval 61"/>
              <p:cNvSpPr/>
              <p:nvPr/>
            </p:nvSpPr>
            <p:spPr>
              <a:xfrm>
                <a:off x="7825104" y="2872472"/>
                <a:ext cx="380226" cy="371242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3" name="Oval 62"/>
              <p:cNvSpPr/>
              <p:nvPr/>
            </p:nvSpPr>
            <p:spPr>
              <a:xfrm>
                <a:off x="8466154" y="2468023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4" name="Oval 63"/>
              <p:cNvSpPr/>
              <p:nvPr/>
            </p:nvSpPr>
            <p:spPr>
              <a:xfrm>
                <a:off x="6154365" y="3207273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8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7523509" y="3781628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66" name="Oval 65"/>
              <p:cNvSpPr/>
              <p:nvPr/>
            </p:nvSpPr>
            <p:spPr>
              <a:xfrm>
                <a:off x="8181998" y="3526927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67" name="Straight Arrow Connector 66"/>
              <p:cNvCxnSpPr>
                <a:stCxn id="59" idx="6"/>
                <a:endCxn id="58" idx="3"/>
              </p:cNvCxnSpPr>
              <p:nvPr/>
            </p:nvCxnSpPr>
            <p:spPr>
              <a:xfrm flipV="1">
                <a:off x="6293274" y="1973112"/>
                <a:ext cx="914749" cy="876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67"/>
              <p:cNvCxnSpPr>
                <a:stCxn id="60" idx="7"/>
                <a:endCxn id="58" idx="4"/>
              </p:cNvCxnSpPr>
              <p:nvPr/>
            </p:nvCxnSpPr>
            <p:spPr>
              <a:xfrm flipV="1">
                <a:off x="6617817" y="2027479"/>
                <a:ext cx="724636" cy="48426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68"/>
              <p:cNvCxnSpPr>
                <a:stCxn id="61" idx="2"/>
                <a:endCxn id="58" idx="5"/>
              </p:cNvCxnSpPr>
              <p:nvPr/>
            </p:nvCxnSpPr>
            <p:spPr>
              <a:xfrm flipH="1" flipV="1">
                <a:off x="7476884" y="1973112"/>
                <a:ext cx="400092" cy="2116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>
                <a:stCxn id="64" idx="0"/>
                <a:endCxn id="60" idx="4"/>
              </p:cNvCxnSpPr>
              <p:nvPr/>
            </p:nvCxnSpPr>
            <p:spPr>
              <a:xfrm flipV="1">
                <a:off x="6344478" y="2828620"/>
                <a:ext cx="138909" cy="37865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62" idx="0"/>
                <a:endCxn id="61" idx="4"/>
              </p:cNvCxnSpPr>
              <p:nvPr/>
            </p:nvCxnSpPr>
            <p:spPr>
              <a:xfrm flipV="1">
                <a:off x="8015217" y="2370431"/>
                <a:ext cx="51871" cy="50204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63" idx="1"/>
                <a:endCxn id="61" idx="5"/>
              </p:cNvCxnSpPr>
              <p:nvPr/>
            </p:nvCxnSpPr>
            <p:spPr>
              <a:xfrm flipH="1" flipV="1">
                <a:off x="8201519" y="2316064"/>
                <a:ext cx="320318" cy="20632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stCxn id="65" idx="0"/>
                <a:endCxn id="62" idx="3"/>
              </p:cNvCxnSpPr>
              <p:nvPr/>
            </p:nvCxnSpPr>
            <p:spPr>
              <a:xfrm flipV="1">
                <a:off x="7713622" y="3189347"/>
                <a:ext cx="167165" cy="59228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>
                <a:stCxn id="66" idx="1"/>
                <a:endCxn id="62" idx="5"/>
              </p:cNvCxnSpPr>
              <p:nvPr/>
            </p:nvCxnSpPr>
            <p:spPr>
              <a:xfrm flipH="1" flipV="1">
                <a:off x="8149647" y="3189347"/>
                <a:ext cx="88034" cy="39194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5" name="Picture 6" descr="Image result for devil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59613" y="2797331"/>
                <a:ext cx="563078" cy="554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0" name="Oval 89"/>
              <p:cNvSpPr/>
              <p:nvPr/>
            </p:nvSpPr>
            <p:spPr>
              <a:xfrm>
                <a:off x="5638998" y="2910659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7</a:t>
                </a:r>
              </a:p>
            </p:txBody>
          </p:sp>
          <p:cxnSp>
            <p:nvCxnSpPr>
              <p:cNvPr id="94" name="Straight Arrow Connector 93"/>
              <p:cNvCxnSpPr>
                <a:stCxn id="90" idx="7"/>
                <a:endCxn id="60" idx="3"/>
              </p:cNvCxnSpPr>
              <p:nvPr/>
            </p:nvCxnSpPr>
            <p:spPr>
              <a:xfrm flipV="1">
                <a:off x="5963541" y="2774253"/>
                <a:ext cx="385416" cy="19077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6" name="Oval 95"/>
              <p:cNvSpPr/>
              <p:nvPr/>
            </p:nvSpPr>
            <p:spPr>
              <a:xfrm>
                <a:off x="7024416" y="2483406"/>
                <a:ext cx="380226" cy="371242"/>
              </a:xfrm>
              <a:prstGeom prst="ellipse">
                <a:avLst/>
              </a:prstGeom>
              <a:solidFill>
                <a:schemeClr val="bg1"/>
              </a:solidFill>
              <a:ln w="12700"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5</a:t>
                </a:r>
              </a:p>
            </p:txBody>
          </p:sp>
          <p:cxnSp>
            <p:nvCxnSpPr>
              <p:cNvPr id="98" name="Straight Arrow Connector 97"/>
              <p:cNvCxnSpPr>
                <a:stCxn id="96" idx="0"/>
                <a:endCxn id="58" idx="4"/>
              </p:cNvCxnSpPr>
              <p:nvPr/>
            </p:nvCxnSpPr>
            <p:spPr>
              <a:xfrm flipV="1">
                <a:off x="7214529" y="2027479"/>
                <a:ext cx="127924" cy="45592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5" name="Picture 6" descr="Image result for devil icon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29690" y="2372473"/>
                <a:ext cx="563078" cy="55492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9" name="TextBox 108"/>
              <p:cNvSpPr txBox="1"/>
              <p:nvPr/>
            </p:nvSpPr>
            <p:spPr>
              <a:xfrm>
                <a:off x="8437883" y="2459288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10</a:t>
                </a:r>
              </a:p>
            </p:txBody>
          </p:sp>
          <p:sp>
            <p:nvSpPr>
              <p:cNvPr id="110" name="TextBox 109"/>
              <p:cNvSpPr txBox="1"/>
              <p:nvPr/>
            </p:nvSpPr>
            <p:spPr>
              <a:xfrm>
                <a:off x="7523509" y="3782583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11</a:t>
                </a:r>
              </a:p>
            </p:txBody>
          </p:sp>
          <p:sp>
            <p:nvSpPr>
              <p:cNvPr id="111" name="TextBox 110"/>
              <p:cNvSpPr txBox="1"/>
              <p:nvPr/>
            </p:nvSpPr>
            <p:spPr>
              <a:xfrm>
                <a:off x="8158532" y="3516074"/>
                <a:ext cx="418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dirty="0"/>
                  <a:t>12</a:t>
                </a:r>
              </a:p>
            </p:txBody>
          </p:sp>
        </p:grpSp>
      </p:grpSp>
      <p:sp>
        <p:nvSpPr>
          <p:cNvPr id="76" name="TextBox 75"/>
          <p:cNvSpPr txBox="1"/>
          <p:nvPr/>
        </p:nvSpPr>
        <p:spPr>
          <a:xfrm>
            <a:off x="1168974" y="4171365"/>
            <a:ext cx="32301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B2D1F"/>
                </a:solidFill>
              </a:rPr>
              <a:t>Selective forwarding</a:t>
            </a:r>
          </a:p>
          <a:p>
            <a:endParaRPr lang="en-GB" sz="2400" b="1" dirty="0">
              <a:solidFill>
                <a:srgbClr val="9B2D1F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GB" sz="2000" dirty="0"/>
              <a:t>Data loss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Delay in data delivery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991159" y="4551944"/>
            <a:ext cx="482702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B2D1F"/>
                </a:solidFill>
              </a:rPr>
              <a:t>Wormhole Attack</a:t>
            </a:r>
          </a:p>
          <a:p>
            <a:endParaRPr lang="en-GB" sz="2400" b="1" dirty="0">
              <a:solidFill>
                <a:srgbClr val="9B2D1F"/>
              </a:solidFill>
            </a:endParaRPr>
          </a:p>
          <a:p>
            <a:pPr marL="800100" lvl="1" indent="-342900">
              <a:buFontTx/>
              <a:buChar char="-"/>
            </a:pPr>
            <a:r>
              <a:rPr lang="en-GB" sz="2000" dirty="0"/>
              <a:t>Non-optimal routing</a:t>
            </a:r>
          </a:p>
          <a:p>
            <a:pPr marL="800100" lvl="1" indent="-342900">
              <a:buFontTx/>
              <a:buChar char="-"/>
            </a:pPr>
            <a:r>
              <a:rPr lang="en-GB" sz="2000" dirty="0"/>
              <a:t>Sending packets to false destinations</a:t>
            </a:r>
          </a:p>
          <a:p>
            <a:r>
              <a:rPr lang="en-GB" sz="2000" b="1" dirty="0">
                <a:solidFill>
                  <a:srgbClr val="9B2D1F"/>
                </a:solidFill>
              </a:rPr>
              <a:t>	</a:t>
            </a:r>
            <a:endParaRPr lang="en-GB" sz="2400" b="1" dirty="0">
              <a:solidFill>
                <a:srgbClr val="9B2D1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006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272460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Up-to-date Work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" y="1291117"/>
            <a:ext cx="1069848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sp>
        <p:nvSpPr>
          <p:cNvPr id="16" name="Rectangle: Rounded Corners 15"/>
          <p:cNvSpPr/>
          <p:nvPr/>
        </p:nvSpPr>
        <p:spPr>
          <a:xfrm>
            <a:off x="1766253" y="4675066"/>
            <a:ext cx="8189773" cy="14937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ysClr val="windowText" lastClr="000000"/>
                </a:solidFill>
              </a:rPr>
              <a:t>There is a need for lightweight </a:t>
            </a:r>
            <a:r>
              <a:rPr lang="en-US" sz="2400" b="1" dirty="0">
                <a:solidFill>
                  <a:sysClr val="windowText" lastClr="000000"/>
                </a:solidFill>
              </a:rPr>
              <a:t>fully-distributed </a:t>
            </a:r>
            <a:r>
              <a:rPr lang="en-GB" sz="2400" b="1" dirty="0">
                <a:solidFill>
                  <a:sysClr val="windowText" lastClr="000000"/>
                </a:solidFill>
              </a:rPr>
              <a:t>solution </a:t>
            </a:r>
            <a:r>
              <a:rPr lang="en-US" sz="2400" b="1" dirty="0">
                <a:solidFill>
                  <a:sysClr val="windowText" lastClr="000000"/>
                </a:solidFill>
              </a:rPr>
              <a:t>that autonomously adapts communication decisions based on attack localization -&gt; </a:t>
            </a:r>
            <a:r>
              <a:rPr lang="en-US" sz="2400" b="1" u="sng" dirty="0">
                <a:solidFill>
                  <a:sysClr val="windowText" lastClr="000000"/>
                </a:solidFill>
              </a:rPr>
              <a:t>SELF-HEALING</a:t>
            </a:r>
            <a:endParaRPr lang="en-GB" sz="2400" b="1" u="sng" dirty="0">
              <a:solidFill>
                <a:sysClr val="windowText" lastClr="000000"/>
              </a:solidFill>
            </a:endParaRPr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95852239"/>
              </p:ext>
            </p:extLst>
          </p:nvPr>
        </p:nvGraphicFramePr>
        <p:xfrm>
          <a:off x="566601" y="872427"/>
          <a:ext cx="10589079" cy="38026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65968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272460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What we did?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9" name="Group 8"/>
          <p:cNvGrpSpPr/>
          <p:nvPr/>
        </p:nvGrpSpPr>
        <p:grpSpPr>
          <a:xfrm>
            <a:off x="2036783" y="1272460"/>
            <a:ext cx="7648713" cy="4997422"/>
            <a:chOff x="2036783" y="1272460"/>
            <a:chExt cx="7648713" cy="4997422"/>
          </a:xfrm>
        </p:grpSpPr>
        <p:graphicFrame>
          <p:nvGraphicFramePr>
            <p:cNvPr id="4" name="Diagram 3"/>
            <p:cNvGraphicFramePr/>
            <p:nvPr>
              <p:extLst>
                <p:ext uri="{D42A27DB-BD31-4B8C-83A1-F6EECF244321}">
                  <p14:modId xmlns:p14="http://schemas.microsoft.com/office/powerpoint/2010/main" val="4024656276"/>
                </p:ext>
              </p:extLst>
            </p:nvPr>
          </p:nvGraphicFramePr>
          <p:xfrm>
            <a:off x="2036783" y="1272460"/>
            <a:ext cx="7648713" cy="499742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grpSp>
          <p:nvGrpSpPr>
            <p:cNvPr id="8" name="Group 7"/>
            <p:cNvGrpSpPr/>
            <p:nvPr/>
          </p:nvGrpSpPr>
          <p:grpSpPr>
            <a:xfrm>
              <a:off x="2089801" y="1470991"/>
              <a:ext cx="1484972" cy="4607238"/>
              <a:chOff x="2089801" y="1470991"/>
              <a:chExt cx="1484972" cy="4607238"/>
            </a:xfrm>
          </p:grpSpPr>
          <p:pic>
            <p:nvPicPr>
              <p:cNvPr id="5" name="Picture 4" descr="File:1NumberOneInCircle.png - Wikipedia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89801" y="1470991"/>
                <a:ext cx="832303" cy="832303"/>
              </a:xfrm>
              <a:prstGeom prst="rect">
                <a:avLst/>
              </a:prstGeom>
            </p:spPr>
          </p:pic>
          <p:pic>
            <p:nvPicPr>
              <p:cNvPr id="1026" name="Picture 2" descr="Image result for 2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27851" y="2425148"/>
                <a:ext cx="836777" cy="8367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28" name="Picture 4" descr="Image result for 3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3564" y="3319174"/>
                <a:ext cx="891209" cy="8912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Image result for 4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16616" y="4268138"/>
                <a:ext cx="860453" cy="860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2" name="Picture 8" descr="Image result for 5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3782" y="5240028"/>
                <a:ext cx="838201" cy="838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846250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272460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9B2D1F"/>
                </a:solidFill>
              </a:rPr>
              <a:t>Contiki</a:t>
            </a:r>
            <a:endParaRPr lang="en-GB" b="1" dirty="0">
              <a:solidFill>
                <a:srgbClr val="9B2D1F"/>
              </a:solidFill>
            </a:endParaRP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29070" y="1345986"/>
            <a:ext cx="1069848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“</a:t>
            </a:r>
            <a:r>
              <a:rPr lang="en-GB" sz="2800" b="1" dirty="0" err="1"/>
              <a:t>Contiki</a:t>
            </a:r>
            <a:r>
              <a:rPr lang="en-GB" sz="2800" dirty="0"/>
              <a:t> is an open source operating system for the </a:t>
            </a:r>
            <a:r>
              <a:rPr lang="en-GB" sz="2800" b="1" dirty="0">
                <a:solidFill>
                  <a:srgbClr val="C00000"/>
                </a:solidFill>
              </a:rPr>
              <a:t>Internet of Things</a:t>
            </a:r>
            <a:r>
              <a:rPr lang="en-GB" sz="2800" dirty="0"/>
              <a:t> which connects tiny low-cost, low-power microcontrollers to the Internet.”</a:t>
            </a:r>
            <a:endParaRPr lang="en-GB" sz="2800" dirty="0">
              <a:solidFill>
                <a:srgbClr val="C00000"/>
              </a:solidFill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485082" y="2850756"/>
            <a:ext cx="8752115" cy="3412672"/>
            <a:chOff x="171450" y="2751365"/>
            <a:chExt cx="8752115" cy="3412672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5896" y="4514811"/>
              <a:ext cx="3046420" cy="1381985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74124" y="3530935"/>
              <a:ext cx="18043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</a:rPr>
                <a:t>A selection of hardware:</a:t>
              </a:r>
            </a:p>
          </p:txBody>
        </p:sp>
        <p:pic>
          <p:nvPicPr>
            <p:cNvPr id="14" name="Picture 2" descr="Image result for contiki protocol stack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3641730" y="3786609"/>
              <a:ext cx="1861619" cy="2110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/>
            <p:cNvSpPr txBox="1"/>
            <p:nvPr/>
          </p:nvSpPr>
          <p:spPr>
            <a:xfrm>
              <a:off x="3572106" y="2855561"/>
              <a:ext cx="20008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</a:rPr>
                <a:t>Supports recent low-power wireless standards: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343562" y="3530935"/>
              <a:ext cx="228992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>
                  <a:solidFill>
                    <a:srgbClr val="C00000"/>
                  </a:solidFill>
                </a:rPr>
                <a:t>Cooja Network Simulator</a:t>
              </a:r>
            </a:p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90255" y="4177266"/>
              <a:ext cx="2396545" cy="1789901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171450" y="2751365"/>
              <a:ext cx="8752115" cy="3412672"/>
            </a:xfrm>
            <a:prstGeom prst="rect">
              <a:avLst/>
            </a:prstGeom>
            <a:noFill/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1" name="Picture 2" descr="Image result for thingsquare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654" b="39493"/>
            <a:stretch/>
          </p:blipFill>
          <p:spPr bwMode="auto">
            <a:xfrm>
              <a:off x="1381357" y="5622042"/>
              <a:ext cx="1473468" cy="3219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7146387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272460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9B2D1F"/>
                </a:solidFill>
              </a:rPr>
              <a:t>Cooja</a:t>
            </a:r>
            <a:r>
              <a:rPr lang="en-GB" b="1" dirty="0">
                <a:solidFill>
                  <a:srgbClr val="9B2D1F"/>
                </a:solidFill>
              </a:rPr>
              <a:t>: </a:t>
            </a:r>
            <a:r>
              <a:rPr lang="en-GB" b="1" dirty="0" err="1">
                <a:solidFill>
                  <a:srgbClr val="9B2D1F"/>
                </a:solidFill>
              </a:rPr>
              <a:t>Contiki</a:t>
            </a:r>
            <a:r>
              <a:rPr lang="en-GB" b="1" dirty="0">
                <a:solidFill>
                  <a:srgbClr val="9B2D1F"/>
                </a:solidFill>
              </a:rPr>
              <a:t> Simulator &amp; Emulator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891" y="1547038"/>
            <a:ext cx="10698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10" name="Rec 11-08-16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8743" y="1372805"/>
            <a:ext cx="7324794" cy="481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272460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Internal Attacks Evaluation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891" y="1547038"/>
            <a:ext cx="10698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719" y="1731704"/>
            <a:ext cx="6673438" cy="35556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512532" y="1588685"/>
            <a:ext cx="3643148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2000" b="1" dirty="0"/>
              <a:t>Implementation: </a:t>
            </a:r>
            <a:r>
              <a:rPr lang="en-GB" sz="2000" dirty="0" err="1"/>
              <a:t>Contiki</a:t>
            </a:r>
            <a:r>
              <a:rPr lang="en-GB" sz="2000" dirty="0"/>
              <a:t> OS &amp; </a:t>
            </a:r>
            <a:r>
              <a:rPr lang="en-GB" sz="2000" dirty="0" err="1"/>
              <a:t>Cooja</a:t>
            </a:r>
            <a:r>
              <a:rPr lang="en-GB" sz="2000" dirty="0"/>
              <a:t> (</a:t>
            </a:r>
            <a:r>
              <a:rPr lang="en-GB" sz="2000" dirty="0" err="1"/>
              <a:t>Contiki</a:t>
            </a:r>
            <a:r>
              <a:rPr lang="en-GB" sz="2000" dirty="0"/>
              <a:t> simulator)</a:t>
            </a:r>
            <a:endParaRPr lang="en-GB" sz="2000" b="1" dirty="0"/>
          </a:p>
          <a:p>
            <a:pPr algn="just"/>
            <a:r>
              <a:rPr lang="en-GB" sz="2000" b="1" dirty="0"/>
              <a:t>Observations: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2000" dirty="0"/>
              <a:t>Each attack has it’s own signature </a:t>
            </a:r>
            <a:r>
              <a:rPr lang="en-GB" sz="2000" dirty="0" err="1"/>
              <a:t>wrt</a:t>
            </a:r>
            <a:r>
              <a:rPr lang="en-GB" sz="2000" dirty="0"/>
              <a:t> to the network performance.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GB" sz="2000" dirty="0"/>
              <a:t>Two groups: </a:t>
            </a:r>
          </a:p>
          <a:p>
            <a:pPr algn="just"/>
            <a:r>
              <a:rPr lang="en-GB" sz="2000" dirty="0"/>
              <a:t>     1. attacks that introduce additional data </a:t>
            </a:r>
            <a:r>
              <a:rPr lang="en-GB" sz="2000" dirty="0">
                <a:latin typeface="Calibri" panose="020F0502020204030204" pitchFamily="34" charset="0"/>
              </a:rPr>
              <a:t>→</a:t>
            </a:r>
            <a:r>
              <a:rPr lang="en-GB" sz="2000" dirty="0"/>
              <a:t> reduced PDR and increased E2E delay    </a:t>
            </a:r>
          </a:p>
          <a:p>
            <a:pPr algn="just"/>
            <a:r>
              <a:rPr lang="en-GB" sz="2000" dirty="0"/>
              <a:t>     2. attacks that reduce no. of packets </a:t>
            </a:r>
            <a:r>
              <a:rPr lang="en-GB" sz="2000" dirty="0">
                <a:latin typeface="Calibri" panose="020F0502020204030204" pitchFamily="34" charset="0"/>
              </a:rPr>
              <a:t>→ </a:t>
            </a:r>
            <a:r>
              <a:rPr lang="en-GB" sz="2000" dirty="0"/>
              <a:t>reduced PDR and reduced E2E delay.</a:t>
            </a:r>
          </a:p>
          <a:p>
            <a:pPr algn="just"/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9310065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189" y="318009"/>
            <a:ext cx="11052242" cy="85639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ANTILIZER: A Lightweight Algorithm for Self-Healing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6601" y="1477736"/>
            <a:ext cx="43227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STEP 1: TRUST-BASED ROUTING</a:t>
            </a:r>
          </a:p>
        </p:txBody>
      </p:sp>
      <p:pic>
        <p:nvPicPr>
          <p:cNvPr id="1026" name="Picture 2" descr="Image result for partnership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1139" y="3099480"/>
            <a:ext cx="1896681" cy="1896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0702" y="2332035"/>
            <a:ext cx="4021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GB" sz="2000" dirty="0"/>
              <a:t>Pairwise trust between a node and its neighbours based on the network performance.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3334" y="4773881"/>
            <a:ext cx="43562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GB" sz="2000" dirty="0"/>
              <a:t>Choose your routing paths accordingly.</a:t>
            </a:r>
          </a:p>
          <a:p>
            <a:pPr marL="342900" indent="-342900" algn="ctr">
              <a:buFont typeface="Courier New" panose="02070309020205020404" pitchFamily="49" charset="0"/>
              <a:buChar char="o"/>
            </a:pPr>
            <a:endParaRPr lang="en-GB" sz="2000" dirty="0"/>
          </a:p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GB" sz="2000" u="sng" dirty="0"/>
              <a:t>Overcomes the falsified information.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227983" y="1708568"/>
            <a:ext cx="5927697" cy="3812975"/>
            <a:chOff x="5227983" y="1708568"/>
            <a:chExt cx="5927697" cy="381297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223" y="1889164"/>
              <a:ext cx="5660457" cy="3632379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5227983" y="1708568"/>
              <a:ext cx="2047460" cy="113129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en-GB" dirty="0"/>
            </a:p>
          </p:txBody>
        </p:sp>
      </p:grpSp>
    </p:spTree>
    <p:extLst>
      <p:ext uri="{BB962C8B-B14F-4D97-AF65-F5344CB8AC3E}">
        <p14:creationId xmlns:p14="http://schemas.microsoft.com/office/powerpoint/2010/main" val="27135247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189" y="318009"/>
            <a:ext cx="11052242" cy="85639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ANTILIZER: A Lightweight Algorithm for Self-Healing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1359" y="1477736"/>
            <a:ext cx="4502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/>
              <a:t>STEP 2: AGENT-BASED DIAGNOSIS</a:t>
            </a:r>
          </a:p>
        </p:txBody>
      </p:sp>
      <p:pic>
        <p:nvPicPr>
          <p:cNvPr id="1028" name="Picture 4" descr="Image result for ants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0634" y="2990131"/>
            <a:ext cx="1827245" cy="182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041810" y="2168498"/>
            <a:ext cx="40214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GB" sz="2000" dirty="0"/>
              <a:t>Each attack has a signature.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28062" y="3491234"/>
            <a:ext cx="40214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GB" sz="2000" dirty="0"/>
              <a:t>Move agents randomly to find them and keep the history.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52552" y="4817376"/>
            <a:ext cx="40214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Courier New" panose="02070309020205020404" pitchFamily="49" charset="0"/>
              <a:buChar char="o"/>
            </a:pPr>
            <a:r>
              <a:rPr lang="en-GB" sz="2000" dirty="0"/>
              <a:t>Upon an incident detection, report the attack to base station and adjust your routing decisions.</a:t>
            </a:r>
          </a:p>
        </p:txBody>
      </p:sp>
      <p:pic>
        <p:nvPicPr>
          <p:cNvPr id="3074" name="Picture 2" descr="Image result for signatur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192" y="1578094"/>
            <a:ext cx="2672798" cy="1603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5260" y="4199120"/>
            <a:ext cx="2486693" cy="2331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3219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272460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Test-bed: FIT </a:t>
            </a:r>
            <a:r>
              <a:rPr lang="en-GB" b="1" dirty="0" err="1">
                <a:solidFill>
                  <a:srgbClr val="9B2D1F"/>
                </a:solidFill>
              </a:rPr>
              <a:t>IoT</a:t>
            </a:r>
            <a:r>
              <a:rPr lang="en-GB" b="1" dirty="0">
                <a:solidFill>
                  <a:srgbClr val="9B2D1F"/>
                </a:solidFill>
              </a:rPr>
              <a:t> (France) &amp; QEOP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00891" y="1547038"/>
            <a:ext cx="10698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arenR"/>
            </a:pPr>
            <a:endParaRPr lang="en-GB" dirty="0"/>
          </a:p>
        </p:txBody>
      </p:sp>
      <p:pic>
        <p:nvPicPr>
          <p:cNvPr id="2050" name="Picture 2" descr="https://www.iot-lab.info/wp-content/uploads/2016/06/carte-home-points-300x28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679" y="958125"/>
            <a:ext cx="2857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IT - Future Internet of Thing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8" y="1809141"/>
            <a:ext cx="2648371" cy="12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034" y="3558209"/>
            <a:ext cx="4124671" cy="2639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Image result for loRa network in olympic park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676" y="1683888"/>
            <a:ext cx="3245304" cy="432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loRa network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9657" y="1953374"/>
            <a:ext cx="1765197" cy="10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2337" y="4806991"/>
            <a:ext cx="2743200" cy="1028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8174" y="3379670"/>
            <a:ext cx="1591061" cy="1146061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 flipV="1">
            <a:off x="5830863" y="1547038"/>
            <a:ext cx="0" cy="446392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7590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79" y="1940297"/>
            <a:ext cx="10024607" cy="1929764"/>
          </a:xfrm>
        </p:spPr>
        <p:txBody>
          <a:bodyPr>
            <a:noAutofit/>
          </a:bodyPr>
          <a:lstStyle/>
          <a:p>
            <a:pPr algn="ctr"/>
            <a:r>
              <a:rPr lang="en-GB" sz="2400" b="1" dirty="0">
                <a:solidFill>
                  <a:srgbClr val="9B2D1F"/>
                </a:solidFill>
              </a:rPr>
              <a:t>“highly</a:t>
            </a:r>
            <a:r>
              <a:rPr lang="en-GB" sz="2400" b="1" i="1" dirty="0">
                <a:solidFill>
                  <a:srgbClr val="9B2D1F"/>
                </a:solidFill>
              </a:rPr>
              <a:t> decentralised</a:t>
            </a:r>
            <a:r>
              <a:rPr lang="en-GB" sz="2400" b="1" dirty="0">
                <a:solidFill>
                  <a:srgbClr val="9B2D1F"/>
                </a:solidFill>
              </a:rPr>
              <a:t> algorithms, protocols, cross-layered solutions to wireless sensor networks”</a:t>
            </a:r>
          </a:p>
          <a:p>
            <a:pPr algn="just"/>
            <a:r>
              <a:rPr lang="en-GB" sz="2400" dirty="0"/>
              <a:t>Some of our research projects: ICRI sustainable connected cities, security of </a:t>
            </a:r>
            <a:r>
              <a:rPr lang="en-GB" sz="2400" dirty="0" err="1"/>
              <a:t>IoT</a:t>
            </a:r>
            <a:r>
              <a:rPr lang="en-GB" sz="2400" dirty="0"/>
              <a:t>/CPS, anomaly detection, energy neutral operation, distributed adaptive control in CPS…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I. Tomić, J. A. McCann. "IoT Turning Evil"</a:t>
            </a:r>
          </a:p>
        </p:txBody>
      </p:sp>
      <p:pic>
        <p:nvPicPr>
          <p:cNvPr id="1028" name="Picture 4" descr="Image result for aese imperia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38538"/>
            <a:ext cx="10572318" cy="11747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p.doc.ic.ac.uk/aese/wp-content/uploads/sites/3/2016/03/DSC00493-300x20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725" y="3861192"/>
            <a:ext cx="3293331" cy="210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p.doc.ic.ac.uk/aese/wp-content/uploads/sites/3/2016/03/DSC00567-300x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502" y="3866594"/>
            <a:ext cx="3302255" cy="2119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17657" y="5966032"/>
            <a:ext cx="67356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/>
              <a:t>Example of on-site low-power wireless sensor network (winery)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19032" y="3888459"/>
            <a:ext cx="3200300" cy="2123658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sz="2400" dirty="0"/>
              <a:t>This talk:</a:t>
            </a:r>
          </a:p>
          <a:p>
            <a:r>
              <a:rPr lang="en-GB" sz="2400" dirty="0"/>
              <a:t>PETRAS project (EPSRC):</a:t>
            </a:r>
          </a:p>
          <a:p>
            <a:r>
              <a:rPr lang="en-GB" dirty="0">
                <a:hlinkClick r:id="rId6"/>
              </a:rPr>
              <a:t>https://www.petrashub.org/</a:t>
            </a:r>
            <a:endParaRPr lang="en-GB" dirty="0"/>
          </a:p>
          <a:p>
            <a:endParaRPr lang="en-GB" dirty="0"/>
          </a:p>
          <a:p>
            <a:r>
              <a:rPr lang="en-GB" sz="2400" dirty="0" err="1"/>
              <a:t>IoT</a:t>
            </a:r>
            <a:r>
              <a:rPr lang="en-GB" sz="2400" dirty="0"/>
              <a:t> in the Park:</a:t>
            </a:r>
          </a:p>
          <a:p>
            <a:r>
              <a:rPr lang="en-GB" sz="2400" dirty="0"/>
              <a:t>Security vs. Adaptivity </a:t>
            </a:r>
          </a:p>
        </p:txBody>
      </p:sp>
    </p:spTree>
    <p:extLst>
      <p:ext uri="{BB962C8B-B14F-4D97-AF65-F5344CB8AC3E}">
        <p14:creationId xmlns:p14="http://schemas.microsoft.com/office/powerpoint/2010/main" val="11216040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p.doc.ic.ac.uk/failsafe/wp-content/uploads/sites/125/2017/06/DSC00548-200x3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91" b="12243"/>
          <a:stretch/>
        </p:blipFill>
        <p:spPr bwMode="auto">
          <a:xfrm>
            <a:off x="1076432" y="1916318"/>
            <a:ext cx="3346481" cy="42061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FAILSAFE</a:t>
            </a:r>
          </a:p>
        </p:txBody>
      </p:sp>
      <p:sp>
        <p:nvSpPr>
          <p:cNvPr id="5" name="Rectangle 4"/>
          <p:cNvSpPr/>
          <p:nvPr/>
        </p:nvSpPr>
        <p:spPr>
          <a:xfrm>
            <a:off x="4639733" y="3857414"/>
            <a:ext cx="7265504" cy="123245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/>
              <a:t>Real WSN/IOT deployments that either experienced some, or ended in, failure, that were either hacked or attacked in a nefarious way.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39733" y="1845734"/>
            <a:ext cx="7257406" cy="4023360"/>
          </a:xfrm>
        </p:spPr>
        <p:txBody>
          <a:bodyPr>
            <a:noAutofit/>
          </a:bodyPr>
          <a:lstStyle/>
          <a:p>
            <a:r>
              <a:rPr lang="en-GB" sz="2400" dirty="0"/>
              <a:t>The First ACM International Workshop on the Engineering of Reliable, Robust, and Secure Embedded Wireless Sensing Systems (as part of </a:t>
            </a:r>
            <a:r>
              <a:rPr lang="en-GB" sz="2400" dirty="0" err="1"/>
              <a:t>Sensys</a:t>
            </a:r>
            <a:r>
              <a:rPr lang="en-GB" sz="2400" dirty="0"/>
              <a:t> 2017)</a:t>
            </a:r>
          </a:p>
          <a:p>
            <a:r>
              <a:rPr lang="en-GB" sz="2400" dirty="0">
                <a:hlinkClick r:id="rId3"/>
              </a:rPr>
              <a:t>http://wp.doc.ic.ac.uk/failsafe/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>
                <a:solidFill>
                  <a:srgbClr val="9B2D1F"/>
                </a:solidFill>
              </a:rPr>
              <a:t>Submission Deadline, 15th August, 2017</a:t>
            </a:r>
          </a:p>
          <a:p>
            <a:endParaRPr lang="en-GB" sz="2400" dirty="0"/>
          </a:p>
        </p:txBody>
      </p:sp>
      <p:sp>
        <p:nvSpPr>
          <p:cNvPr id="7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</p:spTree>
    <p:extLst>
      <p:ext uri="{BB962C8B-B14F-4D97-AF65-F5344CB8AC3E}">
        <p14:creationId xmlns:p14="http://schemas.microsoft.com/office/powerpoint/2010/main" val="8069437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42387" y="1318322"/>
            <a:ext cx="11105994" cy="49398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GB" sz="1750" dirty="0"/>
              <a:t>[1] A. </a:t>
            </a:r>
            <a:r>
              <a:rPr lang="en-GB" sz="1750" dirty="0" err="1"/>
              <a:t>Perrig</a:t>
            </a:r>
            <a:r>
              <a:rPr lang="en-GB" sz="1750" dirty="0"/>
              <a:t>, R. </a:t>
            </a:r>
            <a:r>
              <a:rPr lang="en-GB" sz="1750" dirty="0" err="1"/>
              <a:t>Szewczyk</a:t>
            </a:r>
            <a:r>
              <a:rPr lang="en-GB" sz="1750" dirty="0"/>
              <a:t>, J. </a:t>
            </a:r>
            <a:r>
              <a:rPr lang="en-GB" sz="1750" dirty="0" err="1"/>
              <a:t>Tygar</a:t>
            </a:r>
            <a:r>
              <a:rPr lang="en-GB" sz="1750" dirty="0"/>
              <a:t>, V. Wen, and D. E. Culler. Spins: Security protocols for sensor networks. Wireless Networks, 8(5):521– 534, 2002.</a:t>
            </a:r>
          </a:p>
          <a:p>
            <a:pPr algn="just"/>
            <a:r>
              <a:rPr lang="en-GB" sz="1750" dirty="0"/>
              <a:t>[2] S. Zhu, S. </a:t>
            </a:r>
            <a:r>
              <a:rPr lang="en-GB" sz="1750" dirty="0" err="1"/>
              <a:t>Setia</a:t>
            </a:r>
            <a:r>
              <a:rPr lang="en-GB" sz="1750" dirty="0"/>
              <a:t>, and S. </a:t>
            </a:r>
            <a:r>
              <a:rPr lang="en-GB" sz="1750" dirty="0" err="1"/>
              <a:t>Jajodia</a:t>
            </a:r>
            <a:r>
              <a:rPr lang="en-GB" sz="1750" dirty="0"/>
              <a:t>. Leap: Efficient security mechanisms for large-scale distributed sensor networks. In Proceedings of the 10th ACM Conference on Computer and Communications Security, CCS ’03, pages 62–72. ACM, 2003.</a:t>
            </a:r>
          </a:p>
          <a:p>
            <a:pPr algn="just"/>
            <a:r>
              <a:rPr lang="en-GB" sz="1750" dirty="0"/>
              <a:t>[3] S. Marti, T. J. </a:t>
            </a:r>
            <a:r>
              <a:rPr lang="en-GB" sz="1750" dirty="0" err="1"/>
              <a:t>Giuli</a:t>
            </a:r>
            <a:r>
              <a:rPr lang="en-GB" sz="1750" dirty="0"/>
              <a:t>, K. Lai, and M. Baker. Mitigating routing </a:t>
            </a:r>
            <a:r>
              <a:rPr lang="en-GB" sz="1750" dirty="0" err="1"/>
              <a:t>misbehavior</a:t>
            </a:r>
            <a:r>
              <a:rPr lang="en-GB" sz="1750" dirty="0"/>
              <a:t> in mobile ad hoc networks. In Proceedings of the 6th Annual International Conference on Mobile Computing and Networking, </a:t>
            </a:r>
            <a:r>
              <a:rPr lang="en-GB" sz="1750" dirty="0" err="1"/>
              <a:t>MobiCom</a:t>
            </a:r>
            <a:r>
              <a:rPr lang="en-GB" sz="1750" dirty="0"/>
              <a:t> ’00, pages 255–265. ACM, 2000.</a:t>
            </a:r>
          </a:p>
          <a:p>
            <a:pPr algn="just"/>
            <a:r>
              <a:rPr lang="en-GB" sz="1750" dirty="0"/>
              <a:t>[4] I. </a:t>
            </a:r>
            <a:r>
              <a:rPr lang="en-GB" sz="1750" dirty="0" err="1"/>
              <a:t>Krontiris</a:t>
            </a:r>
            <a:r>
              <a:rPr lang="en-GB" sz="1750" dirty="0"/>
              <a:t>, T. </a:t>
            </a:r>
            <a:r>
              <a:rPr lang="en-GB" sz="1750" dirty="0" err="1"/>
              <a:t>Giannetsos</a:t>
            </a:r>
            <a:r>
              <a:rPr lang="en-GB" sz="1750" dirty="0"/>
              <a:t>, and T. </a:t>
            </a:r>
            <a:r>
              <a:rPr lang="en-GB" sz="1750" dirty="0" err="1"/>
              <a:t>Dimitriou</a:t>
            </a:r>
            <a:r>
              <a:rPr lang="en-GB" sz="1750" dirty="0"/>
              <a:t>. </a:t>
            </a:r>
            <a:r>
              <a:rPr lang="en-GB" sz="1750" dirty="0" err="1"/>
              <a:t>Lidea</a:t>
            </a:r>
            <a:r>
              <a:rPr lang="en-GB" sz="1750" dirty="0"/>
              <a:t>: A distributed lightweight intrusion detection architecture for sensor networks. In Proceedings of the 4th International Conference on Security and Privacy in Communication </a:t>
            </a:r>
            <a:r>
              <a:rPr lang="en-GB" sz="1750" dirty="0" err="1"/>
              <a:t>Netowrks</a:t>
            </a:r>
            <a:r>
              <a:rPr lang="en-GB" sz="1750" dirty="0"/>
              <a:t>, </a:t>
            </a:r>
            <a:r>
              <a:rPr lang="en-GB" sz="1750" dirty="0" err="1"/>
              <a:t>SecureComm</a:t>
            </a:r>
            <a:r>
              <a:rPr lang="en-GB" sz="1750" dirty="0"/>
              <a:t> ’08, pages 20:1– 20:10. ACM, 2008.</a:t>
            </a:r>
          </a:p>
          <a:p>
            <a:pPr algn="just"/>
            <a:r>
              <a:rPr lang="en-GB" sz="1750" dirty="0"/>
              <a:t>[5] J. Ma, S. Zhang, Y. </a:t>
            </a:r>
            <a:r>
              <a:rPr lang="en-GB" sz="1750" dirty="0" err="1"/>
              <a:t>Zhong</a:t>
            </a:r>
            <a:r>
              <a:rPr lang="en-GB" sz="1750" dirty="0"/>
              <a:t>, and X. Tong. SAID: A Self-Adaptive Intrusion Detection System in Wireless Sensor Networks, pages 60–73. Springer Berlin Heidelberg, 2007.</a:t>
            </a:r>
          </a:p>
          <a:p>
            <a:pPr algn="just"/>
            <a:r>
              <a:rPr lang="en-GB" sz="1750" dirty="0"/>
              <a:t>[6] S. Krishnamurthy, G. </a:t>
            </a:r>
            <a:r>
              <a:rPr lang="en-GB" sz="1750" dirty="0" err="1"/>
              <a:t>Thamilarasu</a:t>
            </a:r>
            <a:r>
              <a:rPr lang="en-GB" sz="1750" dirty="0"/>
              <a:t>, and C. </a:t>
            </a:r>
            <a:r>
              <a:rPr lang="en-GB" sz="1750" dirty="0" err="1"/>
              <a:t>Bauckhage</a:t>
            </a:r>
            <a:r>
              <a:rPr lang="en-GB" sz="1750" dirty="0"/>
              <a:t>. Malady: A machine learning-based autonomous decision-making system for sensor networks. In 2009 International Conference on Computational Science and Engineering, volume 2, pages 93–100, 2009.</a:t>
            </a:r>
          </a:p>
          <a:p>
            <a:pPr algn="just"/>
            <a:r>
              <a:rPr lang="en-GB" sz="1750" dirty="0"/>
              <a:t>[7] S. Sultana, D. Midi, and E. </a:t>
            </a:r>
            <a:r>
              <a:rPr lang="en-GB" sz="1750" dirty="0" err="1"/>
              <a:t>Bertino</a:t>
            </a:r>
            <a:r>
              <a:rPr lang="en-GB" sz="1750" dirty="0"/>
              <a:t>. Kinesis: A security incident response and prevention system for wireless sensor networks. In Proceedings of the 12th ACM Conference on Embedded Network Sensor Systems, </a:t>
            </a:r>
            <a:r>
              <a:rPr lang="en-GB" sz="1750" dirty="0" err="1"/>
              <a:t>SenSys</a:t>
            </a:r>
            <a:r>
              <a:rPr lang="en-GB" sz="1750" dirty="0"/>
              <a:t> ’14, pages 148–162. ACM, 2014.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References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5607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75+ Free Stock Images 3D Human Character Best Collection &amp; High ...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965" y="3132594"/>
            <a:ext cx="2038350" cy="2032476"/>
          </a:xfrm>
          <a:solidFill>
            <a:schemeClr val="bg1"/>
          </a:solidFill>
        </p:spPr>
      </p:pic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0" y="6422344"/>
            <a:ext cx="4539343" cy="365125"/>
          </a:xfrm>
        </p:spPr>
        <p:txBody>
          <a:bodyPr/>
          <a:lstStyle/>
          <a:p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601" y="904168"/>
            <a:ext cx="10589078" cy="200054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endParaRPr lang="en-GB" dirty="0"/>
          </a:p>
          <a:p>
            <a:pPr algn="ctr"/>
            <a:endParaRPr lang="en-GB" dirty="0"/>
          </a:p>
          <a:p>
            <a:pPr algn="ctr"/>
            <a:r>
              <a:rPr lang="en-GB" sz="4400" dirty="0"/>
              <a:t>THANK YOU FOR </a:t>
            </a:r>
          </a:p>
          <a:p>
            <a:pPr algn="ctr"/>
            <a:r>
              <a:rPr lang="en-GB" sz="4400" dirty="0"/>
              <a:t>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2189165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8224" y="1308376"/>
            <a:ext cx="10667456" cy="4959705"/>
          </a:xfrm>
          <a:solidFill>
            <a:schemeClr val="bg1"/>
          </a:solidFill>
        </p:spPr>
        <p:txBody>
          <a:bodyPr/>
          <a:lstStyle/>
          <a:p>
            <a:pPr marL="0" indent="0">
              <a:buNone/>
            </a:pPr>
            <a:endParaRPr lang="en-GB" dirty="0"/>
          </a:p>
          <a:p>
            <a:pPr>
              <a:buFont typeface="Arial" panose="020B0604020202020204" pitchFamily="34" charset="0"/>
              <a:buChar char="•"/>
            </a:pPr>
            <a:r>
              <a:rPr lang="en-GB" dirty="0"/>
              <a:t>    </a:t>
            </a:r>
            <a:r>
              <a:rPr lang="en-GB" sz="2400" b="1" dirty="0"/>
              <a:t>Motivation</a:t>
            </a:r>
            <a:endParaRPr lang="en-GB" b="1" dirty="0"/>
          </a:p>
          <a:p>
            <a:pPr marL="0" indent="0">
              <a:buNone/>
            </a:pPr>
            <a:endParaRPr lang="en-GB" sz="3600" b="1" dirty="0"/>
          </a:p>
          <a:p>
            <a:pPr marL="0" indent="0">
              <a:buNone/>
            </a:pPr>
            <a:endParaRPr lang="en-GB" sz="36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   Security of WSNs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400" b="1" dirty="0"/>
              <a:t>   Additional Info</a:t>
            </a:r>
          </a:p>
          <a:p>
            <a:pPr>
              <a:buFont typeface="Arial" panose="020B0604020202020204" pitchFamily="34" charset="0"/>
              <a:buChar char="•"/>
            </a:pPr>
            <a:endParaRPr lang="en-GB" sz="2400" b="1" dirty="0"/>
          </a:p>
          <a:p>
            <a:pPr>
              <a:buFont typeface="Arial" panose="020B0604020202020204" pitchFamily="34" charset="0"/>
              <a:buChar char="•"/>
            </a:pPr>
            <a:endParaRPr lang="en-GB" sz="2400" b="1" dirty="0"/>
          </a:p>
        </p:txBody>
      </p:sp>
      <p:sp>
        <p:nvSpPr>
          <p:cNvPr id="20" name="Rectangle: Rounded Corners 19"/>
          <p:cNvSpPr/>
          <p:nvPr/>
        </p:nvSpPr>
        <p:spPr>
          <a:xfrm>
            <a:off x="648904" y="1677179"/>
            <a:ext cx="1702410" cy="468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/>
          <a:lstStyle/>
          <a:p>
            <a:r>
              <a:rPr lang="sr-Latn-ME" b="1" dirty="0">
                <a:solidFill>
                  <a:srgbClr val="9B2D1F"/>
                </a:solidFill>
              </a:rPr>
              <a:t>Overview</a:t>
            </a:r>
            <a:endParaRPr lang="en-GB" b="1" dirty="0">
              <a:solidFill>
                <a:srgbClr val="9B2D1F"/>
              </a:solidFill>
            </a:endParaRP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6957" y="6422344"/>
            <a:ext cx="4392386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/>
          <p:cNvSpPr/>
          <p:nvPr/>
        </p:nvSpPr>
        <p:spPr>
          <a:xfrm>
            <a:off x="2494065" y="1677179"/>
            <a:ext cx="3735980" cy="468000"/>
          </a:xfrm>
          <a:prstGeom prst="roundRect">
            <a:avLst/>
          </a:prstGeom>
          <a:solidFill>
            <a:srgbClr val="9B2D1F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‘</a:t>
            </a:r>
            <a:r>
              <a:rPr lang="sr-Latn-ME" sz="2000" b="1" dirty="0">
                <a:solidFill>
                  <a:schemeClr val="bg1"/>
                </a:solidFill>
              </a:rPr>
              <a:t>Smart Cities</a:t>
            </a:r>
            <a:r>
              <a:rPr lang="en-GB" sz="2000" b="1" dirty="0">
                <a:solidFill>
                  <a:schemeClr val="bg1"/>
                </a:solidFill>
              </a:rPr>
              <a:t>’</a:t>
            </a:r>
          </a:p>
        </p:txBody>
      </p:sp>
      <p:sp>
        <p:nvSpPr>
          <p:cNvPr id="10" name="Rectangle: Rounded Corners 9"/>
          <p:cNvSpPr/>
          <p:nvPr/>
        </p:nvSpPr>
        <p:spPr>
          <a:xfrm>
            <a:off x="3000248" y="2110467"/>
            <a:ext cx="3735980" cy="468000"/>
          </a:xfrm>
          <a:prstGeom prst="roundRect">
            <a:avLst/>
          </a:prstGeom>
          <a:solidFill>
            <a:srgbClr val="9B2D1F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WSNs in </a:t>
            </a:r>
            <a:r>
              <a:rPr lang="en-GB" sz="2000" b="1" dirty="0" err="1">
                <a:solidFill>
                  <a:schemeClr val="bg1"/>
                </a:solidFill>
              </a:rPr>
              <a:t>IoT</a:t>
            </a:r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2" name="Rectangle: Rounded Corners 11"/>
          <p:cNvSpPr/>
          <p:nvPr/>
        </p:nvSpPr>
        <p:spPr>
          <a:xfrm>
            <a:off x="3169086" y="3550584"/>
            <a:ext cx="3735980" cy="468000"/>
          </a:xfrm>
          <a:prstGeom prst="roundRect">
            <a:avLst/>
          </a:prstGeom>
          <a:solidFill>
            <a:srgbClr val="9B2D1F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Threats Landscape 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3543936" y="4018584"/>
            <a:ext cx="3735980" cy="468000"/>
          </a:xfrm>
          <a:prstGeom prst="roundRect">
            <a:avLst/>
          </a:prstGeom>
          <a:solidFill>
            <a:srgbClr val="9B2D1F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Defence Mechanisms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7380656" y="4018584"/>
            <a:ext cx="2393618" cy="46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State of the Art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7718367" y="4502584"/>
            <a:ext cx="2393618" cy="4680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Our Research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656696" y="3554228"/>
            <a:ext cx="2343552" cy="46435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: Rounded Corners 22"/>
          <p:cNvSpPr/>
          <p:nvPr/>
        </p:nvSpPr>
        <p:spPr>
          <a:xfrm>
            <a:off x="656696" y="5607948"/>
            <a:ext cx="2441713" cy="468000"/>
          </a:xfrm>
          <a:prstGeom prst="roundRect">
            <a:avLst/>
          </a:prstGeom>
          <a:noFill/>
          <a:ln w="28575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 sz="2000" b="1" dirty="0">
              <a:solidFill>
                <a:schemeClr val="bg1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3543936" y="2576378"/>
            <a:ext cx="3735980" cy="468000"/>
          </a:xfrm>
          <a:prstGeom prst="roundRect">
            <a:avLst/>
          </a:prstGeom>
          <a:solidFill>
            <a:srgbClr val="9B2D1F"/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Lack of Security</a:t>
            </a:r>
          </a:p>
        </p:txBody>
      </p:sp>
    </p:spTree>
    <p:extLst>
      <p:ext uri="{BB962C8B-B14F-4D97-AF65-F5344CB8AC3E}">
        <p14:creationId xmlns:p14="http://schemas.microsoft.com/office/powerpoint/2010/main" val="3253050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/>
          <a:lstStyle/>
          <a:p>
            <a:r>
              <a:rPr lang="en-GB" b="1" dirty="0">
                <a:solidFill>
                  <a:srgbClr val="9B2D1F"/>
                </a:solidFill>
              </a:rPr>
              <a:t>Cites are becoming smarter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46957" y="6422344"/>
            <a:ext cx="4392386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6495506" y="3641570"/>
            <a:ext cx="28803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78250" y="6052371"/>
            <a:ext cx="2650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i="1" dirty="0">
                <a:solidFill>
                  <a:schemeClr val="bg1">
                    <a:lumMod val="65000"/>
                  </a:schemeClr>
                </a:solidFill>
              </a:rPr>
              <a:t>Image Source: datasciencebe.com</a:t>
            </a:r>
            <a:endParaRPr lang="en-GB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35001" y="1449941"/>
            <a:ext cx="106984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grpSp>
        <p:nvGrpSpPr>
          <p:cNvPr id="5" name="Group 4"/>
          <p:cNvGrpSpPr/>
          <p:nvPr/>
        </p:nvGrpSpPr>
        <p:grpSpPr>
          <a:xfrm>
            <a:off x="747674" y="1634607"/>
            <a:ext cx="6429422" cy="3666487"/>
            <a:chOff x="1691680" y="1706729"/>
            <a:chExt cx="6429422" cy="3666487"/>
          </a:xfrm>
        </p:grpSpPr>
        <p:pic>
          <p:nvPicPr>
            <p:cNvPr id="20" name="Picture 22" descr="https://media.licdn.com/mpr/mpr/p/2/005/07a/052/14ec24d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223" t="30482" r="33768" b="41515"/>
            <a:stretch/>
          </p:blipFill>
          <p:spPr bwMode="auto">
            <a:xfrm>
              <a:off x="3340931" y="2982898"/>
              <a:ext cx="3114000" cy="10136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691680" y="1706729"/>
              <a:ext cx="6429422" cy="3666487"/>
              <a:chOff x="1691680" y="1706729"/>
              <a:chExt cx="6429422" cy="3666487"/>
            </a:xfrm>
          </p:grpSpPr>
          <p:pic>
            <p:nvPicPr>
              <p:cNvPr id="10" name="Picture 4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24" r="67123" b="63265"/>
              <a:stretch/>
            </p:blipFill>
            <p:spPr bwMode="auto">
              <a:xfrm>
                <a:off x="3861097" y="4299015"/>
                <a:ext cx="2112882" cy="1074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6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94" r="48573" b="69311"/>
              <a:stretch/>
            </p:blipFill>
            <p:spPr bwMode="auto">
              <a:xfrm>
                <a:off x="1691680" y="3042328"/>
                <a:ext cx="1429305" cy="8973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8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709" t="59193" r="52058" b="4072"/>
              <a:stretch/>
            </p:blipFill>
            <p:spPr bwMode="auto">
              <a:xfrm>
                <a:off x="4187296" y="1706729"/>
                <a:ext cx="1429305" cy="10741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0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0000" t="59901" r="29018" b="5489"/>
              <a:stretch/>
            </p:blipFill>
            <p:spPr bwMode="auto">
              <a:xfrm>
                <a:off x="6023543" y="1912889"/>
                <a:ext cx="1644801" cy="10120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2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66" t="60180" r="73361" b="6425"/>
              <a:stretch/>
            </p:blipFill>
            <p:spPr bwMode="auto">
              <a:xfrm>
                <a:off x="2123728" y="4180648"/>
                <a:ext cx="1455935" cy="97654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4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6252" r="5628" b="66208"/>
              <a:stretch/>
            </p:blipFill>
            <p:spPr bwMode="auto">
              <a:xfrm>
                <a:off x="6660232" y="3088931"/>
                <a:ext cx="1420427" cy="9881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6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14" t="55314" r="6648" b="5523"/>
              <a:stretch/>
            </p:blipFill>
            <p:spPr bwMode="auto">
              <a:xfrm>
                <a:off x="2002405" y="1785642"/>
                <a:ext cx="1633491" cy="114522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8" descr="things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66" t="38186" r="72524" b="39955"/>
              <a:stretch/>
            </p:blipFill>
            <p:spPr bwMode="auto">
              <a:xfrm>
                <a:off x="6372200" y="4293096"/>
                <a:ext cx="1748902" cy="6391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2" name="Straight Arrow Connector 21"/>
              <p:cNvCxnSpPr>
                <a:stCxn id="20" idx="0"/>
              </p:cNvCxnSpPr>
              <p:nvPr/>
            </p:nvCxnSpPr>
            <p:spPr>
              <a:xfrm flipV="1">
                <a:off x="4897931" y="2703240"/>
                <a:ext cx="4018" cy="27965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20" idx="2"/>
                <a:endCxn id="10" idx="0"/>
              </p:cNvCxnSpPr>
              <p:nvPr/>
            </p:nvCxnSpPr>
            <p:spPr>
              <a:xfrm>
                <a:off x="4897931" y="3996531"/>
                <a:ext cx="19607" cy="30248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V="1">
                <a:off x="5796136" y="2843069"/>
                <a:ext cx="432048" cy="3758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flipH="1" flipV="1">
                <a:off x="3563888" y="2828515"/>
                <a:ext cx="407384" cy="402705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3042044" y="3641570"/>
                <a:ext cx="29888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>
                <a:off x="3464247" y="4045829"/>
                <a:ext cx="487776" cy="4113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>
                <a:off x="5877249" y="4044523"/>
                <a:ext cx="585718" cy="411338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Rounded Rectangle 15"/>
          <p:cNvSpPr/>
          <p:nvPr/>
        </p:nvSpPr>
        <p:spPr>
          <a:xfrm>
            <a:off x="609856" y="5576861"/>
            <a:ext cx="6302671" cy="486020"/>
          </a:xfrm>
          <a:prstGeom prst="round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b="1" dirty="0"/>
              <a:t>“By 2020, there will be 26 billion devices on IoT.”</a:t>
            </a:r>
          </a:p>
          <a:p>
            <a:pPr algn="r"/>
            <a:r>
              <a:rPr lang="en-GB" sz="1400" i="1" dirty="0"/>
              <a:t>Gartner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>
          <a:xfrm>
            <a:off x="10641257" y="5131545"/>
            <a:ext cx="1379388" cy="1178936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300" kern="1200">
                <a:solidFill>
                  <a:schemeClr val="tx2">
                    <a:satMod val="130000"/>
                  </a:schemeClr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en-GB" sz="2000" dirty="0" err="1"/>
              <a:t>nyone</a:t>
            </a:r>
            <a:endParaRPr lang="en-GB" sz="2000" dirty="0"/>
          </a:p>
          <a:p>
            <a:r>
              <a:rPr lang="en-GB" sz="2000" dirty="0" err="1"/>
              <a:t>nything</a:t>
            </a:r>
            <a:r>
              <a:rPr lang="en-GB" sz="2000" dirty="0"/>
              <a:t> </a:t>
            </a:r>
          </a:p>
          <a:p>
            <a:r>
              <a:rPr lang="en-GB" sz="2000" dirty="0" err="1"/>
              <a:t>nywhere</a:t>
            </a:r>
            <a:endParaRPr lang="en-GB" sz="2000" dirty="0"/>
          </a:p>
          <a:p>
            <a:r>
              <a:rPr lang="en-GB" sz="2000" dirty="0" err="1"/>
              <a:t>nytime</a:t>
            </a:r>
            <a:endParaRPr lang="en-GB" sz="2000" dirty="0"/>
          </a:p>
        </p:txBody>
      </p:sp>
      <p:sp>
        <p:nvSpPr>
          <p:cNvPr id="34" name="TextBox 33"/>
          <p:cNvSpPr txBox="1"/>
          <p:nvPr/>
        </p:nvSpPr>
        <p:spPr>
          <a:xfrm rot="1274256">
            <a:off x="9865343" y="4653414"/>
            <a:ext cx="97349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b="1" spc="50" dirty="0">
                <a:ln w="0"/>
                <a:solidFill>
                  <a:srgbClr val="9B2D1F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A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219214" y="2410492"/>
            <a:ext cx="353994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>
                <a:solidFill>
                  <a:srgbClr val="9B2D1F"/>
                </a:solidFill>
              </a:rPr>
              <a:t>Examples:</a:t>
            </a:r>
          </a:p>
          <a:p>
            <a:pPr marL="342900" indent="-342900">
              <a:buAutoNum type="arabicPeriod"/>
            </a:pPr>
            <a:r>
              <a:rPr lang="en-GB" sz="2400" dirty="0"/>
              <a:t>Smart Santander</a:t>
            </a:r>
          </a:p>
          <a:p>
            <a:pPr marL="342900" indent="-342900">
              <a:buAutoNum type="arabicPeriod"/>
            </a:pPr>
            <a:r>
              <a:rPr lang="en-GB" sz="2400" dirty="0"/>
              <a:t>Manchester (City Verve)</a:t>
            </a:r>
          </a:p>
          <a:p>
            <a:pPr marL="342900" indent="-342900">
              <a:buAutoNum type="arabicPeriod"/>
            </a:pPr>
            <a:r>
              <a:rPr lang="en-GB" sz="2400" dirty="0"/>
              <a:t>Singapore </a:t>
            </a:r>
          </a:p>
          <a:p>
            <a:pPr marL="342900" indent="-342900">
              <a:buAutoNum type="arabicPeriod"/>
            </a:pPr>
            <a:r>
              <a:rPr lang="en-GB" sz="2400" dirty="0"/>
              <a:t>Amsterdam</a:t>
            </a:r>
          </a:p>
          <a:p>
            <a:pPr marL="342900" indent="-342900">
              <a:buAutoNum type="arabicPeriod"/>
            </a:pPr>
            <a:r>
              <a:rPr lang="en-GB" sz="2400" dirty="0"/>
              <a:t>Barcelona </a:t>
            </a:r>
          </a:p>
        </p:txBody>
      </p:sp>
    </p:spTree>
    <p:extLst>
      <p:ext uri="{BB962C8B-B14F-4D97-AF65-F5344CB8AC3E}">
        <p14:creationId xmlns:p14="http://schemas.microsoft.com/office/powerpoint/2010/main" val="8776163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The Role of WSNs in </a:t>
            </a:r>
            <a:r>
              <a:rPr lang="en-GB" b="1" dirty="0" err="1">
                <a:solidFill>
                  <a:srgbClr val="9B2D1F"/>
                </a:solidFill>
              </a:rPr>
              <a:t>IoT</a:t>
            </a:r>
            <a:endParaRPr lang="en-GB" b="1" dirty="0">
              <a:solidFill>
                <a:srgbClr val="9B2D1F"/>
              </a:solidFill>
            </a:endParaRP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71806" y="1731995"/>
            <a:ext cx="4823995" cy="4117334"/>
            <a:chOff x="771806" y="1731995"/>
            <a:chExt cx="4823995" cy="4117334"/>
          </a:xfrm>
        </p:grpSpPr>
        <p:sp>
          <p:nvSpPr>
            <p:cNvPr id="24" name="Oval 23"/>
            <p:cNvSpPr/>
            <p:nvPr/>
          </p:nvSpPr>
          <p:spPr>
            <a:xfrm>
              <a:off x="771806" y="1731995"/>
              <a:ext cx="2355844" cy="232485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B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Oval 22"/>
            <p:cNvSpPr/>
            <p:nvPr/>
          </p:nvSpPr>
          <p:spPr>
            <a:xfrm>
              <a:off x="839937" y="3524474"/>
              <a:ext cx="2355844" cy="2324855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B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Oval 18"/>
            <p:cNvSpPr/>
            <p:nvPr/>
          </p:nvSpPr>
          <p:spPr>
            <a:xfrm>
              <a:off x="2791368" y="2533115"/>
              <a:ext cx="2804433" cy="2743200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BCB5B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File:Industry5.svg - Wikimedia Common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8876" y="2099223"/>
              <a:ext cx="1023258" cy="102325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73901" y="3086637"/>
              <a:ext cx="14436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9B2D1F"/>
                  </a:solidFill>
                </a:rPr>
                <a:t>Industrial </a:t>
              </a:r>
              <a:r>
                <a:rPr lang="en-GB" b="1" dirty="0" err="1">
                  <a:solidFill>
                    <a:srgbClr val="9B2D1F"/>
                  </a:solidFill>
                </a:rPr>
                <a:t>IoT</a:t>
              </a:r>
              <a:endParaRPr lang="en-GB" b="1" dirty="0">
                <a:solidFill>
                  <a:srgbClr val="9B2D1F"/>
                </a:solidFill>
              </a:endParaRPr>
            </a:p>
          </p:txBody>
        </p:sp>
        <p:pic>
          <p:nvPicPr>
            <p:cNvPr id="10" name="Picture 9" descr="&lt;strong&gt;Petroleum&lt;/strong&gt; &lt;strong&gt;industry&lt;/strong&gt; in Canada - Wikipedia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71826" y="3349236"/>
              <a:ext cx="857250" cy="781050"/>
            </a:xfrm>
            <a:prstGeom prst="rect">
              <a:avLst/>
            </a:prstGeom>
          </p:spPr>
        </p:pic>
        <p:pic>
          <p:nvPicPr>
            <p:cNvPr id="13" name="Picture 12" descr="15-&lt;strong&gt;Light-Bulb-icon&lt;/strong&gt;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4286" y="3214007"/>
              <a:ext cx="771911" cy="771911"/>
            </a:xfrm>
            <a:prstGeom prst="rect">
              <a:avLst/>
            </a:prstGeom>
          </p:spPr>
        </p:pic>
        <p:pic>
          <p:nvPicPr>
            <p:cNvPr id="14" name="Picture 13" descr="Original file ‎ (SVG file, nominally 1,000 × 500 pixels, file size ...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3866" y="3808798"/>
              <a:ext cx="1556657" cy="778329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3296135" y="4158118"/>
              <a:ext cx="190451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rgbClr val="9B2D1F"/>
                  </a:solidFill>
                </a:rPr>
                <a:t>Critical Infrastructure </a:t>
              </a:r>
              <a:r>
                <a:rPr lang="en-GB" b="1" dirty="0" err="1">
                  <a:solidFill>
                    <a:srgbClr val="9B2D1F"/>
                  </a:solidFill>
                </a:rPr>
                <a:t>IoT</a:t>
              </a:r>
              <a:endParaRPr lang="en-GB" b="1" dirty="0">
                <a:solidFill>
                  <a:srgbClr val="9B2D1F"/>
                </a:solidFill>
              </a:endParaRPr>
            </a:p>
          </p:txBody>
        </p:sp>
        <p:pic>
          <p:nvPicPr>
            <p:cNvPr id="16" name="Picture 15" descr="&lt;strong&gt;Water&lt;/strong&gt; Drops Free Stock Photo - Public Domain Pictures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79" t="7703" r="20112" b="8739"/>
            <a:stretch/>
          </p:blipFill>
          <p:spPr>
            <a:xfrm>
              <a:off x="3881240" y="3082471"/>
              <a:ext cx="473046" cy="505699"/>
            </a:xfrm>
            <a:prstGeom prst="rect">
              <a:avLst/>
            </a:prstGeom>
          </p:spPr>
        </p:pic>
        <p:pic>
          <p:nvPicPr>
            <p:cNvPr id="18" name="Picture 17" descr="Wheat Ears Free Stock Photo - Public Domain Pictures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414"/>
            <a:stretch/>
          </p:blipFill>
          <p:spPr>
            <a:xfrm>
              <a:off x="1580075" y="3985918"/>
              <a:ext cx="902209" cy="946852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240914" y="4816609"/>
              <a:ext cx="1581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solidFill>
                    <a:srgbClr val="9B2D1F"/>
                  </a:solidFill>
                </a:rPr>
                <a:t>Smart Farming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5681245" y="1687522"/>
            <a:ext cx="43036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Wireless Sensor Networks (WSNs)</a:t>
            </a:r>
          </a:p>
          <a:p>
            <a:pPr algn="ctr"/>
            <a:r>
              <a:rPr lang="en-GB" sz="2000" b="1" dirty="0"/>
              <a:t>“thousands of sensors (nodes) to sense the environment and modify it accordingly via actuation”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902902" y="3808798"/>
            <a:ext cx="4755698" cy="1938992"/>
          </a:xfrm>
          <a:prstGeom prst="rect">
            <a:avLst/>
          </a:prstGeom>
          <a:solidFill>
            <a:srgbClr val="F2F2F2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Mobility and heterogeneity of nodes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Suitable for the non-reachable places or harsh environmental conditions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Scalability to large scale of deployment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Adaptivity (new or failed nodes)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GB" sz="2000" dirty="0"/>
              <a:t>Centralized/distributed designs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64035" y="3238718"/>
            <a:ext cx="24635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rgbClr val="9B2D1F"/>
                </a:solidFill>
              </a:rPr>
              <a:t>Pros of WSNs</a:t>
            </a:r>
          </a:p>
        </p:txBody>
      </p:sp>
    </p:spTree>
    <p:extLst>
      <p:ext uri="{BB962C8B-B14F-4D97-AF65-F5344CB8AC3E}">
        <p14:creationId xmlns:p14="http://schemas.microsoft.com/office/powerpoint/2010/main" val="3560990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Image result for smart city ico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67"/>
          <a:stretch/>
        </p:blipFill>
        <p:spPr bwMode="auto">
          <a:xfrm>
            <a:off x="457341" y="4143627"/>
            <a:ext cx="4279321" cy="21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083622" y="1508991"/>
            <a:ext cx="1639792" cy="4259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11"/>
          <a:stretch/>
        </p:blipFill>
        <p:spPr>
          <a:xfrm rot="180414">
            <a:off x="1193255" y="1646657"/>
            <a:ext cx="5674579" cy="15094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/>
          <a:lstStyle/>
          <a:p>
            <a:r>
              <a:rPr lang="sr-Latn-ME" b="1" dirty="0">
                <a:solidFill>
                  <a:srgbClr val="9B2D1F"/>
                </a:solidFill>
              </a:rPr>
              <a:t>How safe are</a:t>
            </a:r>
            <a:r>
              <a:rPr lang="en-GB" b="1" dirty="0">
                <a:solidFill>
                  <a:srgbClr val="9B2D1F"/>
                </a:solidFill>
              </a:rPr>
              <a:t> we?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138793" y="6422344"/>
            <a:ext cx="4539343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1384521" y="1442546"/>
            <a:ext cx="10779560" cy="4295990"/>
            <a:chOff x="1384521" y="1442546"/>
            <a:chExt cx="10779560" cy="4295990"/>
          </a:xfrm>
        </p:grpSpPr>
        <p:grpSp>
          <p:nvGrpSpPr>
            <p:cNvPr id="25" name="Group 24"/>
            <p:cNvGrpSpPr/>
            <p:nvPr/>
          </p:nvGrpSpPr>
          <p:grpSpPr>
            <a:xfrm>
              <a:off x="1384521" y="1442546"/>
              <a:ext cx="10779560" cy="4295990"/>
              <a:chOff x="1384521" y="1442546"/>
              <a:chExt cx="10779560" cy="4295990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1384521" y="1442546"/>
                <a:ext cx="10779560" cy="4295990"/>
                <a:chOff x="1384521" y="1442546"/>
                <a:chExt cx="10779560" cy="4295990"/>
              </a:xfrm>
            </p:grpSpPr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34678"/>
                <a:stretch/>
              </p:blipFill>
              <p:spPr>
                <a:xfrm rot="21435292">
                  <a:off x="1384521" y="2987540"/>
                  <a:ext cx="5587908" cy="1133005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grpSp>
              <p:nvGrpSpPr>
                <p:cNvPr id="10" name="Group 9"/>
                <p:cNvGrpSpPr/>
                <p:nvPr/>
              </p:nvGrpSpPr>
              <p:grpSpPr>
                <a:xfrm>
                  <a:off x="6221207" y="1442546"/>
                  <a:ext cx="5942874" cy="4295990"/>
                  <a:chOff x="6221207" y="1442546"/>
                  <a:chExt cx="5942874" cy="4295990"/>
                </a:xfrm>
              </p:grpSpPr>
              <p:pic>
                <p:nvPicPr>
                  <p:cNvPr id="5" name="Picture 4"/>
                  <p:cNvPicPr>
                    <a:picLocks noChangeAspect="1"/>
                  </p:cNvPicPr>
                  <p:nvPr/>
                </p:nvPicPr>
                <p:blipFill rotWithShape="1"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t="18302" b="4246"/>
                  <a:stretch/>
                </p:blipFill>
                <p:spPr>
                  <a:xfrm>
                    <a:off x="7060308" y="1442546"/>
                    <a:ext cx="5067739" cy="2237015"/>
                  </a:xfrm>
                  <a:prstGeom prst="rect">
                    <a:avLst/>
                  </a:prstGeom>
                  <a:solidFill>
                    <a:srgbClr val="FFFFFF">
                      <a:shade val="85000"/>
                    </a:srgbClr>
                  </a:solidFill>
                  <a:ln w="190500" cap="rnd">
                    <a:solidFill>
                      <a:srgbClr val="FFFFFF"/>
                    </a:solidFill>
                  </a:ln>
                  <a:effectLst>
                    <a:outerShdw blurRad="36195" dist="12700" dir="11400000" algn="tl" rotWithShape="0">
                      <a:srgbClr val="000000">
                        <a:alpha val="33000"/>
                      </a:srgbClr>
                    </a:outerShdw>
                  </a:effectLst>
                  <a:scene3d>
                    <a:camera prst="perspectiveContrastingLeftFacing">
                      <a:rot lat="540000" lon="2100000" rev="0"/>
                    </a:camera>
                    <a:lightRig rig="soft" dir="t"/>
                  </a:scene3d>
                  <a:sp3d contourW="12700" prstMaterial="matte">
                    <a:bevelT w="63500" h="50800"/>
                    <a:contourClr>
                      <a:srgbClr val="C0C0C0"/>
                    </a:contourClr>
                  </a:sp3d>
                </p:spPr>
              </p:pic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6221207" y="3800072"/>
                    <a:ext cx="5942874" cy="1938464"/>
                    <a:chOff x="6221207" y="3800072"/>
                    <a:chExt cx="5942874" cy="1938464"/>
                  </a:xfrm>
                </p:grpSpPr>
                <p:pic>
                  <p:nvPicPr>
                    <p:cNvPr id="12" name="Picture 11"/>
                    <p:cNvPicPr>
                      <a:picLocks noChangeAspect="1"/>
                    </p:cNvPicPr>
                    <p:nvPr/>
                  </p:nvPicPr>
                  <p:blipFill>
                    <a:blip r:embed="rId8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1433483">
                      <a:off x="6221207" y="5015100"/>
                      <a:ext cx="5792659" cy="723436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outerShdw blurRad="190500" algn="tl" rotWithShape="0">
                        <a:srgbClr val="000000">
                          <a:alpha val="70000"/>
                        </a:srgbClr>
                      </a:outerShdw>
                    </a:effectLst>
                  </p:spPr>
                </p:pic>
                <p:pic>
                  <p:nvPicPr>
                    <p:cNvPr id="13" name="Picture 12"/>
                    <p:cNvPicPr>
                      <a:picLocks noChangeAspect="1"/>
                    </p:cNvPicPr>
                    <p:nvPr/>
                  </p:nvPicPr>
                  <p:blipFill>
                    <a:blip r:embed="rId9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 rot="239995">
                      <a:off x="7774708" y="3800072"/>
                      <a:ext cx="4389373" cy="953766"/>
                    </a:xfrm>
                    <a:prstGeom prst="rect">
                      <a:avLst/>
                    </a:prstGeom>
                    <a:ln>
                      <a:noFill/>
                    </a:ln>
                    <a:effectLst>
                      <a:reflection blurRad="12700" stA="30000" endPos="30000" dist="5000" dir="5400000" sy="-100000" algn="bl" rotWithShape="0"/>
                    </a:effectLst>
                    <a:scene3d>
                      <a:camera prst="perspectiveContrastingLeftFacing">
                        <a:rot lat="300000" lon="19800000" rev="0"/>
                      </a:camera>
                      <a:lightRig rig="threePt" dir="t">
                        <a:rot lat="0" lon="0" rev="2700000"/>
                      </a:lightRig>
                    </a:scene3d>
                    <a:sp3d>
                      <a:bevelT w="63500" h="50800"/>
                    </a:sp3d>
                  </p:spPr>
                </p:pic>
              </p:grpSp>
            </p:grpSp>
          </p:grp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2554" y="3690196"/>
                <a:ext cx="2844234" cy="973027"/>
              </a:xfrm>
              <a:prstGeom prst="rect">
                <a:avLst/>
              </a:prstGeom>
            </p:spPr>
          </p:pic>
        </p:grpSp>
        <p:sp>
          <p:nvSpPr>
            <p:cNvPr id="15" name="TextBox 14"/>
            <p:cNvSpPr txBox="1"/>
            <p:nvPr/>
          </p:nvSpPr>
          <p:spPr>
            <a:xfrm>
              <a:off x="6565621" y="4393030"/>
              <a:ext cx="9893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3600" b="1" dirty="0">
                  <a:solidFill>
                    <a:srgbClr val="9B2D1F"/>
                  </a:solidFill>
                </a:rPr>
                <a:t>40%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487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74575"/>
            <a:ext cx="10058400" cy="856397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An example: WSN-based Water Infrastructure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640" y="1582717"/>
            <a:ext cx="9687339" cy="35201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98565" y="5516217"/>
            <a:ext cx="24471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Security is critical!</a:t>
            </a:r>
          </a:p>
        </p:txBody>
      </p:sp>
    </p:spTree>
    <p:extLst>
      <p:ext uri="{BB962C8B-B14F-4D97-AF65-F5344CB8AC3E}">
        <p14:creationId xmlns:p14="http://schemas.microsoft.com/office/powerpoint/2010/main" val="2948708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Cons of WSNs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005369" y="2805910"/>
            <a:ext cx="6801205" cy="11339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The biggest causality is that basically there is </a:t>
            </a:r>
            <a:r>
              <a:rPr lang="en-GB" sz="2400" b="1" dirty="0">
                <a:solidFill>
                  <a:srgbClr val="C00000"/>
                </a:solidFill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NO SECURITY</a:t>
            </a:r>
            <a:r>
              <a:rPr lang="en-GB" sz="2400" b="1" dirty="0">
                <a:effectLst>
                  <a:outerShdw blurRad="38100" dist="19050" dir="2700000" algn="tl">
                    <a:schemeClr val="dk1">
                      <a:alpha val="40000"/>
                    </a:schemeClr>
                  </a:outerShdw>
                </a:effectLst>
              </a:rPr>
              <a:t>! Not only that, there is a conflict between security and resiliency.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61140" y="4200512"/>
            <a:ext cx="1603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9B2D1F"/>
                </a:solidFill>
              </a:rPr>
              <a:t>Attacker in the network</a:t>
            </a:r>
          </a:p>
        </p:txBody>
      </p:sp>
      <p:pic>
        <p:nvPicPr>
          <p:cNvPr id="10" name="Picture 6" descr="Image result for devil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14" y="4710542"/>
            <a:ext cx="801467" cy="789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097058" y="5255697"/>
            <a:ext cx="220252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rgbClr val="9B2D1F"/>
                </a:solidFill>
              </a:rPr>
              <a:t>Depletes energy</a:t>
            </a:r>
          </a:p>
          <a:p>
            <a:r>
              <a:rPr lang="en-GB" sz="2000" b="1" dirty="0">
                <a:solidFill>
                  <a:srgbClr val="9B2D1F"/>
                </a:solidFill>
              </a:rPr>
              <a:t>Affects networking</a:t>
            </a:r>
          </a:p>
          <a:p>
            <a:r>
              <a:rPr lang="en-GB" sz="2000" b="1" dirty="0">
                <a:solidFill>
                  <a:srgbClr val="9B2D1F"/>
                </a:solidFill>
              </a:rPr>
              <a:t>Denies the service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005369" y="1613663"/>
            <a:ext cx="3776675" cy="830997"/>
          </a:xfrm>
          <a:prstGeom prst="rect">
            <a:avLst/>
          </a:prstGeom>
          <a:solidFill>
            <a:srgbClr val="E7E4E5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Resource restricted nodes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/>
              <a:t>Accessible environments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66601" y="1517081"/>
            <a:ext cx="3671261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B2D1F"/>
                </a:solidFill>
              </a:rPr>
              <a:t>DATA LEVEL REQUIREMENTS</a:t>
            </a:r>
            <a:endParaRPr lang="en-GB" dirty="0">
              <a:solidFill>
                <a:srgbClr val="9B2D1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Integrity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Confidentiality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Anonymity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Freshness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B2D1F"/>
                </a:solidFill>
              </a:rPr>
              <a:t>ACCESS LEVEL REQUIREMENTS</a:t>
            </a:r>
            <a:endParaRPr lang="en-GB" dirty="0">
              <a:solidFill>
                <a:srgbClr val="9B2D1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Authentication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Authorisation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Accessibility</a:t>
            </a:r>
          </a:p>
          <a:p>
            <a:pPr lvl="1"/>
            <a:endParaRPr lang="en-GB" dirty="0"/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GB" b="1" dirty="0">
                <a:solidFill>
                  <a:srgbClr val="9B2D1F"/>
                </a:solidFill>
              </a:rPr>
              <a:t>NETWORK LEVEL REQUIREMENTS</a:t>
            </a:r>
            <a:endParaRPr lang="en-GB" dirty="0">
              <a:solidFill>
                <a:srgbClr val="9B2D1F"/>
              </a:solidFill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Robustness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Availability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Self-organisation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GB" dirty="0"/>
              <a:t>Time synchronisation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7464597" y="4721785"/>
            <a:ext cx="326571" cy="1866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8707484" y="5404185"/>
            <a:ext cx="326571" cy="186613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75619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57250" y="1477736"/>
            <a:ext cx="10442121" cy="4114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566601" y="1224643"/>
            <a:ext cx="10589079" cy="0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601" y="284514"/>
            <a:ext cx="10058400" cy="856397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B2D1F"/>
                </a:solidFill>
              </a:rPr>
              <a:t>Security Threats in WSNs</a:t>
            </a:r>
          </a:p>
        </p:txBody>
      </p:sp>
      <p:sp>
        <p:nvSpPr>
          <p:cNvPr id="6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236766" y="6422344"/>
            <a:ext cx="4245429" cy="365125"/>
          </a:xfrm>
        </p:spPr>
        <p:txBody>
          <a:bodyPr/>
          <a:lstStyle/>
          <a:p>
            <a:pPr algn="l"/>
            <a:r>
              <a:rPr lang="en-GB" sz="1600" dirty="0"/>
              <a:t>I. </a:t>
            </a:r>
            <a:r>
              <a:rPr lang="en-GB" sz="1600" cap="none" dirty="0" err="1"/>
              <a:t>Tomić</a:t>
            </a:r>
            <a:r>
              <a:rPr lang="en-GB" sz="1600" cap="none" dirty="0"/>
              <a:t>, </a:t>
            </a:r>
            <a:r>
              <a:rPr lang="en-GB" sz="1600" dirty="0"/>
              <a:t>J. A. </a:t>
            </a:r>
            <a:r>
              <a:rPr lang="en-GB" sz="1600" cap="none" dirty="0"/>
              <a:t>Mc</a:t>
            </a:r>
            <a:r>
              <a:rPr lang="sr-Latn-ME" sz="1600" cap="none" dirty="0"/>
              <a:t>C</a:t>
            </a:r>
            <a:r>
              <a:rPr lang="en-GB" sz="1600" cap="none" dirty="0"/>
              <a:t>ann.</a:t>
            </a:r>
            <a:r>
              <a:rPr lang="en-GB" sz="1600" dirty="0"/>
              <a:t> "</a:t>
            </a:r>
            <a:r>
              <a:rPr lang="en-GB" sz="1600" cap="none" dirty="0"/>
              <a:t>I</a:t>
            </a:r>
            <a:r>
              <a:rPr lang="sr-Latn-ME" sz="1600" cap="none" dirty="0"/>
              <a:t>oT</a:t>
            </a:r>
            <a:r>
              <a:rPr lang="en-GB" sz="1600" cap="none" dirty="0"/>
              <a:t> Turning Evil</a:t>
            </a:r>
            <a:r>
              <a:rPr lang="en-GB" sz="1600" dirty="0"/>
              <a:t>"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716" y="6351814"/>
            <a:ext cx="1159331" cy="506186"/>
          </a:xfrm>
          <a:prstGeom prst="rect">
            <a:avLst/>
          </a:prstGeom>
        </p:spPr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9629772"/>
              </p:ext>
            </p:extLst>
          </p:nvPr>
        </p:nvGraphicFramePr>
        <p:xfrm>
          <a:off x="1755356" y="2416629"/>
          <a:ext cx="2631440" cy="2743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631440">
                  <a:extLst>
                    <a:ext uri="{9D8B030D-6E8A-4147-A177-3AD203B41FA5}">
                      <a16:colId xmlns:a16="http://schemas.microsoft.com/office/drawing/2014/main" val="61936151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Multi-Layer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5136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66578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81662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Network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8752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Data Link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5383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Physical Layer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4146661"/>
                  </a:ext>
                </a:extLst>
              </a:tr>
            </a:tbl>
          </a:graphicData>
        </a:graphic>
      </p:graphicFrame>
      <p:sp>
        <p:nvSpPr>
          <p:cNvPr id="9" name="Line Callout 2 6"/>
          <p:cNvSpPr/>
          <p:nvPr/>
        </p:nvSpPr>
        <p:spPr>
          <a:xfrm flipV="1">
            <a:off x="3628387" y="5434762"/>
            <a:ext cx="2527448" cy="807578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28492"/>
              <a:gd name="adj6" fmla="val -34004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GB" dirty="0"/>
              <a:t>Jamming, </a:t>
            </a:r>
          </a:p>
          <a:p>
            <a:pPr algn="ctr"/>
            <a:r>
              <a:rPr lang="en-GB" dirty="0"/>
              <a:t>Node tampering, Eavesdropping</a:t>
            </a:r>
          </a:p>
        </p:txBody>
      </p:sp>
      <p:sp>
        <p:nvSpPr>
          <p:cNvPr id="13" name="Line Callout 1 9"/>
          <p:cNvSpPr/>
          <p:nvPr/>
        </p:nvSpPr>
        <p:spPr>
          <a:xfrm>
            <a:off x="5132726" y="2779898"/>
            <a:ext cx="2711832" cy="868101"/>
          </a:xfrm>
          <a:prstGeom prst="borderCallout1">
            <a:avLst>
              <a:gd name="adj1" fmla="val 41417"/>
              <a:gd name="adj2" fmla="val -2357"/>
              <a:gd name="adj3" fmla="val 89060"/>
              <a:gd name="adj4" fmla="val -25204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Data integrity attack,</a:t>
            </a:r>
          </a:p>
          <a:p>
            <a:pPr algn="ctr"/>
            <a:r>
              <a:rPr lang="en-GB" dirty="0"/>
              <a:t>Energy drain attack,</a:t>
            </a:r>
          </a:p>
          <a:p>
            <a:pPr algn="ctr"/>
            <a:r>
              <a:rPr lang="en-GB" dirty="0"/>
              <a:t>Desyncronisation attack</a:t>
            </a:r>
          </a:p>
        </p:txBody>
      </p:sp>
      <p:sp>
        <p:nvSpPr>
          <p:cNvPr id="14" name="Line Callout 1 10"/>
          <p:cNvSpPr/>
          <p:nvPr/>
        </p:nvSpPr>
        <p:spPr>
          <a:xfrm>
            <a:off x="5524030" y="1748558"/>
            <a:ext cx="2453833" cy="649405"/>
          </a:xfrm>
          <a:prstGeom prst="borderCallout1">
            <a:avLst>
              <a:gd name="adj1" fmla="val 50832"/>
              <a:gd name="adj2" fmla="val -4088"/>
              <a:gd name="adj3" fmla="val 205182"/>
              <a:gd name="adj4" fmla="val -43050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Attacks on reliability,</a:t>
            </a:r>
          </a:p>
          <a:p>
            <a:pPr algn="ctr"/>
            <a:r>
              <a:rPr lang="en-GB" dirty="0"/>
              <a:t>Malicious code attack</a:t>
            </a:r>
          </a:p>
        </p:txBody>
      </p:sp>
      <p:sp>
        <p:nvSpPr>
          <p:cNvPr id="15" name="Line Callout 2 11"/>
          <p:cNvSpPr/>
          <p:nvPr/>
        </p:nvSpPr>
        <p:spPr>
          <a:xfrm>
            <a:off x="2746522" y="1595699"/>
            <a:ext cx="2245489" cy="586931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33978"/>
              <a:gd name="adj6" fmla="val -22176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Denial of service,</a:t>
            </a:r>
          </a:p>
          <a:p>
            <a:pPr algn="ctr"/>
            <a:r>
              <a:rPr lang="en-GB" dirty="0"/>
              <a:t>Man in the middle</a:t>
            </a:r>
          </a:p>
        </p:txBody>
      </p:sp>
      <p:sp>
        <p:nvSpPr>
          <p:cNvPr id="16" name="Line Callout 1 7"/>
          <p:cNvSpPr/>
          <p:nvPr/>
        </p:nvSpPr>
        <p:spPr>
          <a:xfrm flipV="1">
            <a:off x="5045217" y="4393043"/>
            <a:ext cx="2726764" cy="682752"/>
          </a:xfrm>
          <a:prstGeom prst="borderCallout1">
            <a:avLst>
              <a:gd name="adj1" fmla="val 35703"/>
              <a:gd name="adj2" fmla="val -3239"/>
              <a:gd name="adj3" fmla="val 91071"/>
              <a:gd name="adj4" fmla="val -23243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r>
              <a:rPr lang="en-GB" dirty="0"/>
              <a:t>Jamming,</a:t>
            </a:r>
          </a:p>
          <a:p>
            <a:pPr algn="ctr"/>
            <a:r>
              <a:rPr lang="en-GB" dirty="0"/>
              <a:t>Collision</a:t>
            </a:r>
          </a:p>
        </p:txBody>
      </p:sp>
      <p:sp>
        <p:nvSpPr>
          <p:cNvPr id="17" name="Line Callout 1 8"/>
          <p:cNvSpPr/>
          <p:nvPr/>
        </p:nvSpPr>
        <p:spPr>
          <a:xfrm>
            <a:off x="8383584" y="2999958"/>
            <a:ext cx="3326470" cy="2088006"/>
          </a:xfrm>
          <a:prstGeom prst="borderCallout1">
            <a:avLst>
              <a:gd name="adj1" fmla="val 48343"/>
              <a:gd name="adj2" fmla="val -4663"/>
              <a:gd name="adj3" fmla="val 49419"/>
              <a:gd name="adj4" fmla="val -119608"/>
            </a:avLst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Spoofing/replaying information,</a:t>
            </a:r>
          </a:p>
          <a:p>
            <a:pPr algn="ctr"/>
            <a:r>
              <a:rPr lang="en-GB" dirty="0"/>
              <a:t>Selective forwarding/black holes,</a:t>
            </a:r>
          </a:p>
          <a:p>
            <a:pPr algn="ctr"/>
            <a:r>
              <a:rPr lang="en-GB" dirty="0"/>
              <a:t>Sinkhole attack,</a:t>
            </a:r>
          </a:p>
          <a:p>
            <a:pPr algn="ctr"/>
            <a:r>
              <a:rPr lang="en-GB" dirty="0"/>
              <a:t>Sybil attack,</a:t>
            </a:r>
          </a:p>
          <a:p>
            <a:pPr algn="ctr"/>
            <a:r>
              <a:rPr lang="en-GB" dirty="0"/>
              <a:t>Node replication attacks,</a:t>
            </a:r>
          </a:p>
          <a:p>
            <a:pPr algn="ctr"/>
            <a:r>
              <a:rPr lang="en-GB" dirty="0"/>
              <a:t>Wormhole attack,</a:t>
            </a:r>
          </a:p>
          <a:p>
            <a:pPr algn="ctr"/>
            <a:r>
              <a:rPr lang="en-GB" dirty="0"/>
              <a:t>Hello flood attack</a:t>
            </a:r>
          </a:p>
        </p:txBody>
      </p:sp>
      <p:sp>
        <p:nvSpPr>
          <p:cNvPr id="4" name="Left Brace 3"/>
          <p:cNvSpPr/>
          <p:nvPr/>
        </p:nvSpPr>
        <p:spPr>
          <a:xfrm>
            <a:off x="1384242" y="2416629"/>
            <a:ext cx="232121" cy="2743200"/>
          </a:xfrm>
          <a:prstGeom prst="leftBrace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/>
          <p:cNvSpPr txBox="1"/>
          <p:nvPr/>
        </p:nvSpPr>
        <p:spPr>
          <a:xfrm rot="16200000">
            <a:off x="-349607" y="3372730"/>
            <a:ext cx="21868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WSN Layered </a:t>
            </a:r>
          </a:p>
          <a:p>
            <a:pPr algn="ctr"/>
            <a:r>
              <a:rPr lang="en-GB" sz="24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Architecture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71981" y="5820839"/>
            <a:ext cx="42961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srgbClr val="9B2D1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External vs. Internal Attacks</a:t>
            </a:r>
          </a:p>
        </p:txBody>
      </p:sp>
    </p:spTree>
    <p:extLst>
      <p:ext uri="{BB962C8B-B14F-4D97-AF65-F5344CB8AC3E}">
        <p14:creationId xmlns:p14="http://schemas.microsoft.com/office/powerpoint/2010/main" val="145775709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02006FA4-1611-4B07-AF7F-85CF6D20EB3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1818</TotalTime>
  <Words>1573</Words>
  <Application>Microsoft Office PowerPoint</Application>
  <PresentationFormat>Widescreen</PresentationFormat>
  <Paragraphs>249</Paragraphs>
  <Slides>22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Wingdings</vt:lpstr>
      <vt:lpstr>Retrospect</vt:lpstr>
      <vt:lpstr>IoT Turning Evil</vt:lpstr>
      <vt:lpstr>PowerPoint Presentation</vt:lpstr>
      <vt:lpstr>Overview</vt:lpstr>
      <vt:lpstr>Cites are becoming smarter</vt:lpstr>
      <vt:lpstr>The Role of WSNs in IoT</vt:lpstr>
      <vt:lpstr>How safe are we?</vt:lpstr>
      <vt:lpstr>An example: WSN-based Water Infrastructure</vt:lpstr>
      <vt:lpstr>Cons of WSNs</vt:lpstr>
      <vt:lpstr>Security Threats in WSNs</vt:lpstr>
      <vt:lpstr>Few examples… (1) External Attacks</vt:lpstr>
      <vt:lpstr>Few examples… (2) Internal Attacks</vt:lpstr>
      <vt:lpstr>Up-to-date Work</vt:lpstr>
      <vt:lpstr>What we did?</vt:lpstr>
      <vt:lpstr>Contiki</vt:lpstr>
      <vt:lpstr>Cooja: Contiki Simulator &amp; Emulator</vt:lpstr>
      <vt:lpstr>Internal Attacks Evaluation</vt:lpstr>
      <vt:lpstr>ANTILIZER: A Lightweight Algorithm for Self-Healing</vt:lpstr>
      <vt:lpstr>ANTILIZER: A Lightweight Algorithm for Self-Healing</vt:lpstr>
      <vt:lpstr>Test-bed: FIT IoT (France) &amp; QEOP</vt:lpstr>
      <vt:lpstr>FAILSAFE</vt:lpstr>
      <vt:lpstr>References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Ivana</dc:creator>
  <cp:lastModifiedBy>Ivana Tomic</cp:lastModifiedBy>
  <cp:revision>134</cp:revision>
  <dcterms:created xsi:type="dcterms:W3CDTF">2017-03-02T16:15:54Z</dcterms:created>
  <dcterms:modified xsi:type="dcterms:W3CDTF">2017-06-13T07:39:00Z</dcterms:modified>
  <cp:contentStatus/>
</cp:coreProperties>
</file>