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7" r:id="rId3"/>
    <p:sldId id="319" r:id="rId4"/>
    <p:sldId id="312" r:id="rId5"/>
    <p:sldId id="295" r:id="rId6"/>
    <p:sldId id="325" r:id="rId7"/>
    <p:sldId id="329" r:id="rId8"/>
    <p:sldId id="328" r:id="rId9"/>
    <p:sldId id="331" r:id="rId10"/>
    <p:sldId id="326" r:id="rId11"/>
    <p:sldId id="327" r:id="rId12"/>
    <p:sldId id="297" r:id="rId13"/>
    <p:sldId id="300" r:id="rId14"/>
    <p:sldId id="276" r:id="rId15"/>
    <p:sldId id="308" r:id="rId16"/>
    <p:sldId id="305" r:id="rId17"/>
    <p:sldId id="294" r:id="rId18"/>
    <p:sldId id="323" r:id="rId19"/>
    <p:sldId id="330" r:id="rId20"/>
    <p:sldId id="322" r:id="rId21"/>
    <p:sldId id="288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0F030"/>
    <a:srgbClr val="FF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1.%20Podaci\Fixni%20BB\Pregled%20brzina-2016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vitomir.dragas\Documents\Agencija\putovanja\Budva%20RIPE%20NCC%20Jun%202017\Podaci%20za%20prezentaciju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izvjestaji%20o%20radu\2016\Internet%20tranzit\GIA_Internet%20tranzit_2016-poredjenj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putovanja\Budva%20RIPE%20NCC%20Jun%202017\Podaci%20za%20prezentaciju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putovanja\Budva%20RIPE%20NCC%20Jun%202017\Podaci%20za%20prezentaciju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1.%20Podaci\Fixni%20BB\Pregled%20brzina-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1.%20Podaci\Fixni%20BB\Pregled%20brzina-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1.%20Podaci\Fixni%20BB\Pregled%20brzina-2016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vitomir.dragas\Documents\Agencija\putovanja\Budva%20RIPE%20NCC%20Jun%202017\Podaci%20za%20prezentaciju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AppData\Local\Microsoft\Windows\Temporary%20Internet%20Files\Content.Outlook\9D9888Z5\Analiza%20broja%20priklju&#269;aka%20interneta%202016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1.%20Podaci\Fixni%20BB\Analiza%20broja%20priklju&#269;aka%20interneta%202016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vona.maric\Desktop\Razno%202017\Izvjestaj%20o%20IP%20servisima%20mart%202017\broj%20korisnika%20interneta%20po%20brzinama%20pristup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le.mijuskovic\Documents\EKIP\putevi\albanija%20maj%202016\konferencija\prezentacija\Priprema%20prezentacije\Pregled%20brzin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omir.dragas\Documents\Agencija\1.%20Podaci\Mobilni%20data\Analiza%20broja%20korisnika%20mobilnog%20interneta%202016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rotY val="100"/>
      <c:perspective val="30"/>
    </c:view3D>
    <c:plotArea>
      <c:layout>
        <c:manualLayout>
          <c:layoutTarget val="inner"/>
          <c:xMode val="edge"/>
          <c:yMode val="edge"/>
          <c:x val="9.9883116245983242E-2"/>
          <c:y val="0.10467526555020468"/>
          <c:w val="0.76596585473544831"/>
          <c:h val="0.72163539799925613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27319291338582724"/>
                  <c:y val="-7.6805555555555557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6.1593285214348335E-2"/>
                  <c:y val="-6.2361475648877313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2.6727799650043772E-2"/>
                  <c:y val="2.7927238261883989E-3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8.1944444444444577E-4"/>
                  <c:y val="-9.8470764071157749E-2"/>
                </c:manualLayout>
              </c:layout>
              <c:tx>
                <c:rich>
                  <a:bodyPr/>
                  <a:lstStyle/>
                  <a:p>
                    <a:r>
                      <a:rPr lang="sv-SE" dirty="0"/>
                      <a:t>Hot spots(2,4GHz </a:t>
                    </a:r>
                    <a:r>
                      <a:rPr lang="sv-SE" dirty="0" smtClean="0"/>
                      <a:t>and </a:t>
                    </a:r>
                    <a:r>
                      <a:rPr lang="sv-SE" dirty="0"/>
                      <a:t>5GHz)
2.4%</a:t>
                    </a:r>
                  </a:p>
                </c:rich>
              </c:tx>
              <c:showCatName val="1"/>
              <c:showPercent val="1"/>
            </c:dLbl>
            <c:dLbl>
              <c:idx val="5"/>
              <c:layout>
                <c:manualLayout>
                  <c:x val="2.7690507436570498E-2"/>
                  <c:y val="0.16198490813648328"/>
                </c:manualLayout>
              </c:layout>
              <c:showCatName val="1"/>
              <c:showPercent val="1"/>
            </c:dLbl>
            <c:numFmt formatCode="0.0%" sourceLinked="0"/>
            <c:txPr>
              <a:bodyPr/>
              <a:lstStyle/>
              <a:p>
                <a:pPr>
                  <a:defRPr sz="1400">
                    <a:solidFill>
                      <a:schemeClr val="accent1">
                        <a:lumMod val="50000"/>
                      </a:schemeClr>
                    </a:solidFill>
                    <a:latin typeface="Calibri" pitchFamily="34" charset="0"/>
                  </a:defRPr>
                </a:pPr>
                <a:endParaRPr lang="en-US"/>
              </a:p>
            </c:txPr>
            <c:showCatName val="1"/>
            <c:showPercent val="1"/>
            <c:showLeaderLines val="1"/>
            <c:leaderLines>
              <c:spPr>
                <a:ln>
                  <a:solidFill>
                    <a:schemeClr val="accent1">
                      <a:lumMod val="50000"/>
                    </a:schemeClr>
                  </a:solidFill>
                </a:ln>
              </c:spPr>
            </c:leaderLines>
          </c:dLbls>
          <c:cat>
            <c:strRef>
              <c:f>Sheet1!$B$31:$B$36</c:f>
              <c:strCache>
                <c:ptCount val="6"/>
                <c:pt idx="0">
                  <c:v>ADSL</c:v>
                </c:pt>
                <c:pt idx="1">
                  <c:v>FTTH/B</c:v>
                </c:pt>
                <c:pt idx="2">
                  <c:v>Cable/HFC</c:v>
                </c:pt>
                <c:pt idx="3">
                  <c:v>WiMAX</c:v>
                </c:pt>
                <c:pt idx="4">
                  <c:v>Hot spots(2,4GHz i 5GHz)</c:v>
                </c:pt>
                <c:pt idx="5">
                  <c:v>Other</c:v>
                </c:pt>
              </c:strCache>
            </c:strRef>
          </c:cat>
          <c:val>
            <c:numRef>
              <c:f>Sheet1!$C$31:$C$36</c:f>
              <c:numCache>
                <c:formatCode>General</c:formatCode>
                <c:ptCount val="6"/>
                <c:pt idx="0">
                  <c:v>58430</c:v>
                </c:pt>
                <c:pt idx="1">
                  <c:v>12902</c:v>
                </c:pt>
                <c:pt idx="2">
                  <c:v>36680</c:v>
                </c:pt>
                <c:pt idx="3">
                  <c:v>3635</c:v>
                </c:pt>
                <c:pt idx="4">
                  <c:v>2736</c:v>
                </c:pt>
                <c:pt idx="5">
                  <c:v>465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614952625303859"/>
          <c:y val="0.12288662131519276"/>
          <c:w val="0.84772416745779311"/>
          <c:h val="0.73036150409292222"/>
        </c:manualLayout>
      </c:layout>
      <c:lineChart>
        <c:grouping val="standard"/>
        <c:ser>
          <c:idx val="3"/>
          <c:order val="0"/>
          <c:tx>
            <c:v>BB mobile</c:v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7"/>
              <c:layout>
                <c:manualLayout>
                  <c:x val="0"/>
                  <c:y val="3.9546755042168535E-2"/>
                </c:manualLayout>
              </c:layout>
              <c:showVal val="1"/>
            </c:dLbl>
            <c:delete val="1"/>
          </c:dLbls>
          <c:cat>
            <c:strRef>
              <c:f>Sheet1!$A$21:$A$28</c:f>
              <c:strCache>
                <c:ptCount val="8"/>
                <c:pt idx="0">
                  <c:v>jul - 2009 </c:v>
                </c:pt>
                <c:pt idx="1">
                  <c:v>jul -2010</c:v>
                </c:pt>
                <c:pt idx="2">
                  <c:v>jul -2011</c:v>
                </c:pt>
                <c:pt idx="3">
                  <c:v>jul - 2012</c:v>
                </c:pt>
                <c:pt idx="4">
                  <c:v>jul - 2013</c:v>
                </c:pt>
                <c:pt idx="5">
                  <c:v>jul -2014</c:v>
                </c:pt>
                <c:pt idx="6">
                  <c:v>jul - 2015</c:v>
                </c:pt>
                <c:pt idx="7">
                  <c:v>jul - 2016</c:v>
                </c:pt>
              </c:strCache>
            </c:strRef>
          </c:cat>
          <c:val>
            <c:numRef>
              <c:f>Sheet1!$B$21:$B$28</c:f>
              <c:numCache>
                <c:formatCode>0.0%</c:formatCode>
                <c:ptCount val="8"/>
                <c:pt idx="0">
                  <c:v>0.17300000000000001</c:v>
                </c:pt>
                <c:pt idx="1">
                  <c:v>0.222</c:v>
                </c:pt>
                <c:pt idx="2">
                  <c:v>0.34</c:v>
                </c:pt>
                <c:pt idx="3">
                  <c:v>0.48900000000000016</c:v>
                </c:pt>
                <c:pt idx="4">
                  <c:v>0.57600000000000018</c:v>
                </c:pt>
                <c:pt idx="5">
                  <c:v>0.66700000000000026</c:v>
                </c:pt>
                <c:pt idx="6">
                  <c:v>0.75300000000000022</c:v>
                </c:pt>
                <c:pt idx="7">
                  <c:v>0.84000000000000019</c:v>
                </c:pt>
              </c:numCache>
            </c:numRef>
          </c:val>
        </c:ser>
        <c:marker val="1"/>
        <c:axId val="100694272"/>
        <c:axId val="100700160"/>
      </c:lineChart>
      <c:catAx>
        <c:axId val="10069427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5400000" vert="horz"/>
          <a:lstStyle/>
          <a:p>
            <a:pPr>
              <a:defRPr sz="900">
                <a:latin typeface="Calibri" pitchFamily="34" charset="0"/>
              </a:defRPr>
            </a:pPr>
            <a:endParaRPr lang="en-US"/>
          </a:p>
        </c:txPr>
        <c:crossAx val="100700160"/>
        <c:crosses val="autoZero"/>
        <c:auto val="1"/>
        <c:lblAlgn val="ctr"/>
        <c:lblOffset val="100"/>
      </c:catAx>
      <c:valAx>
        <c:axId val="100700160"/>
        <c:scaling>
          <c:orientation val="minMax"/>
        </c:scaling>
        <c:axPos val="l"/>
        <c:majorGridlines>
          <c:spPr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c:spPr>
        </c:majorGridlines>
        <c:numFmt formatCode="0%" sourceLinked="0"/>
        <c:majorTickMark val="none"/>
        <c:tickLblPos val="nextTo"/>
        <c:crossAx val="100694272"/>
        <c:crosses val="autoZero"/>
        <c:crossBetween val="between"/>
        <c:majorUnit val="0.1"/>
      </c:valAx>
    </c:plotArea>
    <c:plotVisOnly val="1"/>
    <c:dispBlanksAs val="gap"/>
  </c:chart>
  <c:txPr>
    <a:bodyPr/>
    <a:lstStyle/>
    <a:p>
      <a:pPr>
        <a:defRPr>
          <a:latin typeface="Calibri" pitchFamily="34" charset="0"/>
        </a:defRPr>
      </a:pPr>
      <a:endParaRPr lang="en-US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stacked"/>
        <c:ser>
          <c:idx val="0"/>
          <c:order val="0"/>
          <c:spPr>
            <a:ln>
              <a:noFill/>
            </a:ln>
          </c:spPr>
          <c:dLbls>
            <c:dLbl>
              <c:idx val="0"/>
              <c:layout>
                <c:manualLayout>
                  <c:x val="3.1152647975077898E-3"/>
                  <c:y val="-8.1933953171107854E-2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1.557632398753894E-3"/>
                  <c:y val="-7.7541705591885765E-2"/>
                </c:manualLayout>
              </c:layout>
              <c:dLblPos val="ctr"/>
              <c:showVal val="1"/>
            </c:dLbl>
            <c:dLblPos val="inEnd"/>
            <c:showVal val="1"/>
          </c:dLbls>
          <c:cat>
            <c:numRef>
              <c:f>Sheet1!$B$3:$H$3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Sheet1!$B$15:$H$15</c:f>
              <c:numCache>
                <c:formatCode>General</c:formatCode>
                <c:ptCount val="7"/>
                <c:pt idx="0">
                  <c:v>11475</c:v>
                </c:pt>
                <c:pt idx="1">
                  <c:v>12979</c:v>
                </c:pt>
                <c:pt idx="2">
                  <c:v>17634</c:v>
                </c:pt>
                <c:pt idx="3">
                  <c:v>19915</c:v>
                </c:pt>
                <c:pt idx="4">
                  <c:v>29156</c:v>
                </c:pt>
                <c:pt idx="5">
                  <c:v>41573</c:v>
                </c:pt>
                <c:pt idx="6">
                  <c:v>88172</c:v>
                </c:pt>
              </c:numCache>
            </c:numRef>
          </c:val>
        </c:ser>
        <c:gapWidth val="154"/>
        <c:overlap val="100"/>
        <c:axId val="100728192"/>
        <c:axId val="101168256"/>
      </c:barChart>
      <c:catAx>
        <c:axId val="100728192"/>
        <c:scaling>
          <c:orientation val="minMax"/>
        </c:scaling>
        <c:axPos val="b"/>
        <c:numFmt formatCode="General" sourceLinked="1"/>
        <c:majorTickMark val="none"/>
        <c:tickLblPos val="nextTo"/>
        <c:crossAx val="101168256"/>
        <c:crosses val="autoZero"/>
        <c:auto val="1"/>
        <c:lblAlgn val="ctr"/>
        <c:lblOffset val="100"/>
      </c:catAx>
      <c:valAx>
        <c:axId val="101168256"/>
        <c:scaling>
          <c:orientation val="minMax"/>
          <c:max val="100000"/>
          <c:min val="10000"/>
        </c:scaling>
        <c:axPos val="l"/>
        <c:majorGridlines>
          <c:spPr>
            <a:ln>
              <a:solidFill>
                <a:srgbClr val="94B6D2">
                  <a:lumMod val="50000"/>
                </a:srgbClr>
              </a:solidFill>
              <a:prstDash val="dash"/>
            </a:ln>
          </c:spPr>
        </c:majorGridlines>
        <c:numFmt formatCode="General" sourceLinked="1"/>
        <c:majorTickMark val="none"/>
        <c:tickLblPos val="nextTo"/>
        <c:crossAx val="100728192"/>
        <c:crosses val="autoZero"/>
        <c:crossBetween val="between"/>
        <c:majorUnit val="10000"/>
      </c:valAx>
      <c:spPr>
        <a:noFill/>
      </c:spPr>
    </c:plotArea>
    <c:plotVisOnly val="1"/>
  </c:chart>
  <c:spPr>
    <a:noFill/>
    <a:ln>
      <a:noFill/>
    </a:ln>
  </c:spPr>
  <c:txPr>
    <a:bodyPr/>
    <a:lstStyle/>
    <a:p>
      <a:pPr>
        <a:defRPr sz="1400"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Anketa!$A$18</c:f>
              <c:strCache>
                <c:ptCount val="1"/>
                <c:pt idx="0">
                  <c:v>satisfied</c:v>
                </c:pt>
              </c:strCache>
            </c:strRef>
          </c:tx>
          <c:dLbls>
            <c:showVal val="1"/>
          </c:dLbls>
          <c:cat>
            <c:numRef>
              <c:f>Anketa!$B$17:$E$17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Anketa!$B$18:$E$18</c:f>
              <c:numCache>
                <c:formatCode>0.0%</c:formatCode>
                <c:ptCount val="4"/>
                <c:pt idx="0">
                  <c:v>0.67000000000000015</c:v>
                </c:pt>
                <c:pt idx="1">
                  <c:v>0.70600000000000007</c:v>
                </c:pt>
                <c:pt idx="2">
                  <c:v>0.59399999999999997</c:v>
                </c:pt>
                <c:pt idx="3">
                  <c:v>0.73000000000000009</c:v>
                </c:pt>
              </c:numCache>
            </c:numRef>
          </c:val>
        </c:ser>
        <c:ser>
          <c:idx val="1"/>
          <c:order val="1"/>
          <c:tx>
            <c:strRef>
              <c:f>Anketa!$A$19</c:f>
              <c:strCache>
                <c:ptCount val="1"/>
                <c:pt idx="0">
                  <c:v>no answer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delete val="1"/>
            </c:dLbl>
            <c:showVal val="1"/>
          </c:dLbls>
          <c:cat>
            <c:numRef>
              <c:f>Anketa!$B$17:$E$17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Anketa!$B$19:$E$19</c:f>
              <c:numCache>
                <c:formatCode>0.0%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8.7000000000000022E-2</c:v>
                </c:pt>
                <c:pt idx="3">
                  <c:v>5.1000000000000004E-2</c:v>
                </c:pt>
              </c:numCache>
            </c:numRef>
          </c:val>
        </c:ser>
        <c:ser>
          <c:idx val="2"/>
          <c:order val="2"/>
          <c:tx>
            <c:strRef>
              <c:f>Anketa!$A$20</c:f>
              <c:strCache>
                <c:ptCount val="1"/>
                <c:pt idx="0">
                  <c:v>unsatisfied</c:v>
                </c:pt>
              </c:strCache>
            </c:strRef>
          </c:tx>
          <c:dLbls>
            <c:showVal val="1"/>
          </c:dLbls>
          <c:cat>
            <c:numRef>
              <c:f>Anketa!$B$17:$E$17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Anketa!$B$20:$E$20</c:f>
              <c:numCache>
                <c:formatCode>0.0%</c:formatCode>
                <c:ptCount val="4"/>
                <c:pt idx="0">
                  <c:v>0.33000000000000007</c:v>
                </c:pt>
                <c:pt idx="1">
                  <c:v>0.29400000000000004</c:v>
                </c:pt>
                <c:pt idx="2">
                  <c:v>0.31900000000000006</c:v>
                </c:pt>
                <c:pt idx="3">
                  <c:v>0.21900000000000003</c:v>
                </c:pt>
              </c:numCache>
            </c:numRef>
          </c:val>
        </c:ser>
        <c:overlap val="100"/>
        <c:axId val="103431168"/>
        <c:axId val="103449344"/>
      </c:barChart>
      <c:catAx>
        <c:axId val="103431168"/>
        <c:scaling>
          <c:orientation val="minMax"/>
        </c:scaling>
        <c:axPos val="b"/>
        <c:numFmt formatCode="General" sourceLinked="1"/>
        <c:tickLblPos val="nextTo"/>
        <c:crossAx val="103449344"/>
        <c:crosses val="autoZero"/>
        <c:auto val="1"/>
        <c:lblAlgn val="ctr"/>
        <c:lblOffset val="100"/>
      </c:catAx>
      <c:valAx>
        <c:axId val="103449344"/>
        <c:scaling>
          <c:orientation val="minMax"/>
        </c:scaling>
        <c:axPos val="l"/>
        <c:numFmt formatCode="0%" sourceLinked="1"/>
        <c:tickLblPos val="nextTo"/>
        <c:crossAx val="10343116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400"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1562783624009617E-2"/>
          <c:y val="8.8681584293488713E-2"/>
          <c:w val="0.90376431917972866"/>
          <c:h val="0.71773803698266525"/>
        </c:manualLayout>
      </c:layout>
      <c:barChart>
        <c:barDir val="col"/>
        <c:grouping val="percentStacked"/>
        <c:ser>
          <c:idx val="0"/>
          <c:order val="0"/>
          <c:tx>
            <c:strRef>
              <c:f>Anketa!$A$3</c:f>
              <c:strCache>
                <c:ptCount val="1"/>
                <c:pt idx="0">
                  <c:v>satisfied</c:v>
                </c:pt>
              </c:strCache>
            </c:strRef>
          </c:tx>
          <c:dLbls>
            <c:showVal val="1"/>
          </c:dLbls>
          <c:cat>
            <c:numRef>
              <c:f>Anketa!$B$2:$E$2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Anketa!$B$3:$E$3</c:f>
              <c:numCache>
                <c:formatCode>0.0%</c:formatCode>
                <c:ptCount val="4"/>
                <c:pt idx="0">
                  <c:v>0.89700000000000002</c:v>
                </c:pt>
                <c:pt idx="1">
                  <c:v>0.88600000000000001</c:v>
                </c:pt>
                <c:pt idx="2">
                  <c:v>0.76500000000000012</c:v>
                </c:pt>
                <c:pt idx="3">
                  <c:v>0.8570000000000001</c:v>
                </c:pt>
              </c:numCache>
            </c:numRef>
          </c:val>
        </c:ser>
        <c:ser>
          <c:idx val="1"/>
          <c:order val="1"/>
          <c:tx>
            <c:strRef>
              <c:f>Anketa!$A$4</c:f>
              <c:strCache>
                <c:ptCount val="1"/>
                <c:pt idx="0">
                  <c:v>no answer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delete val="1"/>
            </c:dLbl>
            <c:showVal val="1"/>
          </c:dLbls>
          <c:cat>
            <c:numRef>
              <c:f>Anketa!$B$2:$E$2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Anketa!$B$4:$E$4</c:f>
              <c:numCache>
                <c:formatCode>0.0%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0.10199999999999998</c:v>
                </c:pt>
                <c:pt idx="3">
                  <c:v>0.05</c:v>
                </c:pt>
              </c:numCache>
            </c:numRef>
          </c:val>
        </c:ser>
        <c:ser>
          <c:idx val="2"/>
          <c:order val="2"/>
          <c:tx>
            <c:strRef>
              <c:f>Anketa!$A$5</c:f>
              <c:strCache>
                <c:ptCount val="1"/>
                <c:pt idx="0">
                  <c:v>unsatisfied</c:v>
                </c:pt>
              </c:strCache>
            </c:strRef>
          </c:tx>
          <c:dLbls>
            <c:showVal val="1"/>
          </c:dLbls>
          <c:cat>
            <c:numRef>
              <c:f>Anketa!$B$2:$E$2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Anketa!$B$5:$E$5</c:f>
              <c:numCache>
                <c:formatCode>0.0%</c:formatCode>
                <c:ptCount val="4"/>
                <c:pt idx="0">
                  <c:v>0.10299999999999998</c:v>
                </c:pt>
                <c:pt idx="1">
                  <c:v>0.114</c:v>
                </c:pt>
                <c:pt idx="2">
                  <c:v>0.13300000000000001</c:v>
                </c:pt>
                <c:pt idx="3">
                  <c:v>9.3000000000000041E-2</c:v>
                </c:pt>
              </c:numCache>
            </c:numRef>
          </c:val>
        </c:ser>
        <c:overlap val="100"/>
        <c:axId val="103480320"/>
        <c:axId val="101004032"/>
      </c:barChart>
      <c:catAx>
        <c:axId val="103480320"/>
        <c:scaling>
          <c:orientation val="minMax"/>
        </c:scaling>
        <c:axPos val="b"/>
        <c:numFmt formatCode="General" sourceLinked="1"/>
        <c:tickLblPos val="nextTo"/>
        <c:crossAx val="101004032"/>
        <c:crosses val="autoZero"/>
        <c:auto val="1"/>
        <c:lblAlgn val="ctr"/>
        <c:lblOffset val="100"/>
      </c:catAx>
      <c:valAx>
        <c:axId val="101004032"/>
        <c:scaling>
          <c:orientation val="minMax"/>
          <c:min val="0"/>
        </c:scaling>
        <c:axPos val="l"/>
        <c:numFmt formatCode="0%" sourceLinked="1"/>
        <c:tickLblPos val="nextTo"/>
        <c:crossAx val="10348032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400"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dLbls>
            <c:numFmt formatCode="0.0%" sourceLinked="0"/>
            <c:showVal val="1"/>
          </c:dLbls>
          <c:cat>
            <c:numRef>
              <c:f>penetracija!$A$1:$A$16</c:f>
              <c:numCache>
                <c:formatCode>General</c:formatCode>
                <c:ptCount val="1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</c:numCache>
            </c:numRef>
          </c:cat>
          <c:val>
            <c:numRef>
              <c:f>penetracija!$B$1:$B$16</c:f>
              <c:numCache>
                <c:formatCode>0.00%</c:formatCode>
                <c:ptCount val="16"/>
                <c:pt idx="0">
                  <c:v>2.7000000000000024E-2</c:v>
                </c:pt>
                <c:pt idx="1">
                  <c:v>4.1000000000000002E-2</c:v>
                </c:pt>
                <c:pt idx="2">
                  <c:v>0.125</c:v>
                </c:pt>
                <c:pt idx="3">
                  <c:v>0.16</c:v>
                </c:pt>
                <c:pt idx="4">
                  <c:v>0.19800000000000001</c:v>
                </c:pt>
                <c:pt idx="5">
                  <c:v>0.23900000000000013</c:v>
                </c:pt>
                <c:pt idx="6">
                  <c:v>0.31500000000000028</c:v>
                </c:pt>
                <c:pt idx="7">
                  <c:v>0.38500000000000034</c:v>
                </c:pt>
                <c:pt idx="8">
                  <c:v>0.43900000000000028</c:v>
                </c:pt>
                <c:pt idx="9">
                  <c:v>0.50900000000000001</c:v>
                </c:pt>
                <c:pt idx="10">
                  <c:v>0.54100000000000004</c:v>
                </c:pt>
                <c:pt idx="11">
                  <c:v>0.56799999999999995</c:v>
                </c:pt>
                <c:pt idx="12">
                  <c:v>0.60300000000000054</c:v>
                </c:pt>
                <c:pt idx="13">
                  <c:v>0.63900000000000068</c:v>
                </c:pt>
                <c:pt idx="14">
                  <c:v>0.68100000000000005</c:v>
                </c:pt>
                <c:pt idx="15">
                  <c:v>0.69900000000000062</c:v>
                </c:pt>
              </c:numCache>
            </c:numRef>
          </c:val>
        </c:ser>
        <c:axId val="101040896"/>
        <c:axId val="101042432"/>
      </c:barChart>
      <c:catAx>
        <c:axId val="101040896"/>
        <c:scaling>
          <c:orientation val="minMax"/>
        </c:scaling>
        <c:axPos val="b"/>
        <c:numFmt formatCode="General" sourceLinked="1"/>
        <c:tickLblPos val="nextTo"/>
        <c:crossAx val="101042432"/>
        <c:crosses val="autoZero"/>
        <c:auto val="1"/>
        <c:lblAlgn val="ctr"/>
        <c:lblOffset val="100"/>
      </c:catAx>
      <c:valAx>
        <c:axId val="101042432"/>
        <c:scaling>
          <c:orientation val="minMax"/>
        </c:scaling>
        <c:axPos val="l"/>
        <c:numFmt formatCode="0%" sourceLinked="0"/>
        <c:tickLblPos val="nextTo"/>
        <c:crossAx val="101040896"/>
        <c:crosses val="autoZero"/>
        <c:crossBetween val="between"/>
      </c:valAx>
    </c:plotArea>
    <c:plotVisOnly val="1"/>
  </c:chart>
  <c:txPr>
    <a:bodyPr/>
    <a:lstStyle/>
    <a:p>
      <a:pPr>
        <a:defRPr sz="1200"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numRef>
              <c:f>fbb!$A$1:$A$10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fbb!$B$1:$B$10</c:f>
              <c:numCache>
                <c:formatCode>0.0%</c:formatCode>
                <c:ptCount val="10"/>
                <c:pt idx="0">
                  <c:v>2.5999999999999999E-2</c:v>
                </c:pt>
                <c:pt idx="1">
                  <c:v>5.5000000000000014E-2</c:v>
                </c:pt>
                <c:pt idx="2">
                  <c:v>8.5000000000000006E-2</c:v>
                </c:pt>
                <c:pt idx="3">
                  <c:v>0.11600000000000002</c:v>
                </c:pt>
                <c:pt idx="4">
                  <c:v>0.13300000000000001</c:v>
                </c:pt>
                <c:pt idx="5">
                  <c:v>0.14155466921708487</c:v>
                </c:pt>
                <c:pt idx="6">
                  <c:v>0.15438148860779113</c:v>
                </c:pt>
                <c:pt idx="7">
                  <c:v>0.16751313245025654</c:v>
                </c:pt>
                <c:pt idx="8">
                  <c:v>0.18100000000000013</c:v>
                </c:pt>
                <c:pt idx="9">
                  <c:v>0.18500000000000014</c:v>
                </c:pt>
              </c:numCache>
            </c:numRef>
          </c:val>
        </c:ser>
        <c:axId val="73088384"/>
        <c:axId val="73127040"/>
      </c:barChart>
      <c:catAx>
        <c:axId val="73088384"/>
        <c:scaling>
          <c:orientation val="minMax"/>
        </c:scaling>
        <c:axPos val="b"/>
        <c:numFmt formatCode="General" sourceLinked="1"/>
        <c:tickLblPos val="nextTo"/>
        <c:crossAx val="73127040"/>
        <c:crosses val="autoZero"/>
        <c:auto val="1"/>
        <c:lblAlgn val="ctr"/>
        <c:lblOffset val="100"/>
      </c:catAx>
      <c:valAx>
        <c:axId val="73127040"/>
        <c:scaling>
          <c:orientation val="minMax"/>
        </c:scaling>
        <c:axPos val="l"/>
        <c:numFmt formatCode="0%" sourceLinked="0"/>
        <c:tickLblPos val="nextTo"/>
        <c:crossAx val="73088384"/>
        <c:crosses val="autoZero"/>
        <c:crossBetween val="between"/>
      </c:valAx>
    </c:plotArea>
    <c:plotVisOnly val="1"/>
  </c:chart>
  <c:txPr>
    <a:bodyPr/>
    <a:lstStyle/>
    <a:p>
      <a:pPr>
        <a:defRPr sz="1400"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>
                <a:solidFill>
                  <a:schemeClr val="accent1">
                    <a:lumMod val="50000"/>
                  </a:schemeClr>
                </a:solidFill>
              </a:defRPr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Montenegro Households with a fixed broadband subscription,  2007 – 2016</a:t>
            </a:r>
          </a:p>
        </c:rich>
      </c:tx>
      <c:layout/>
    </c:title>
    <c:plotArea>
      <c:layout/>
      <c:lineChart>
        <c:grouping val="standard"/>
        <c:ser>
          <c:idx val="1"/>
          <c:order val="0"/>
          <c:dLbls>
            <c:dLbl>
              <c:idx val="9"/>
              <c:layout>
                <c:manualLayout>
                  <c:x val="-3.8889107611548596E-2"/>
                  <c:y val="-6.2247985517949002E-2"/>
                </c:manualLayout>
              </c:layout>
              <c:showVal val="1"/>
            </c:dLbl>
            <c:delete val="1"/>
          </c:dLbls>
          <c:cat>
            <c:numRef>
              <c:f>fbb!$A$17:$A$26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fbb!$B$17:$B$26</c:f>
              <c:numCache>
                <c:formatCode>0.0%</c:formatCode>
                <c:ptCount val="10"/>
                <c:pt idx="0">
                  <c:v>8.2757534844323494E-2</c:v>
                </c:pt>
                <c:pt idx="1">
                  <c:v>0.17506401601683821</c:v>
                </c:pt>
                <c:pt idx="2">
                  <c:v>0.27055347929875034</c:v>
                </c:pt>
                <c:pt idx="3">
                  <c:v>0.36922592469005888</c:v>
                </c:pt>
                <c:pt idx="4">
                  <c:v>0.42333662054980914</c:v>
                </c:pt>
                <c:pt idx="5">
                  <c:v>0.45056597961960054</c:v>
                </c:pt>
                <c:pt idx="6">
                  <c:v>0.49139351626068456</c:v>
                </c:pt>
                <c:pt idx="7">
                  <c:v>0.53319130367822642</c:v>
                </c:pt>
                <c:pt idx="8">
                  <c:v>0.57611976180086699</c:v>
                </c:pt>
                <c:pt idx="9">
                  <c:v>0.58885169023845585</c:v>
                </c:pt>
              </c:numCache>
            </c:numRef>
          </c:val>
        </c:ser>
        <c:marker val="1"/>
        <c:axId val="81584896"/>
        <c:axId val="81586432"/>
      </c:lineChart>
      <c:catAx>
        <c:axId val="81584896"/>
        <c:scaling>
          <c:orientation val="minMax"/>
        </c:scaling>
        <c:axPos val="b"/>
        <c:numFmt formatCode="General" sourceLinked="1"/>
        <c:majorTickMark val="none"/>
        <c:tickLblPos val="nextTo"/>
        <c:crossAx val="81586432"/>
        <c:crosses val="autoZero"/>
        <c:auto val="1"/>
        <c:lblAlgn val="ctr"/>
        <c:lblOffset val="100"/>
      </c:catAx>
      <c:valAx>
        <c:axId val="81586432"/>
        <c:scaling>
          <c:orientation val="minMax"/>
          <c:max val="0.8"/>
        </c:scaling>
        <c:axPos val="l"/>
        <c:majorGridlines>
          <c:spPr>
            <a:ln>
              <a:prstDash val="dash"/>
            </a:ln>
          </c:spPr>
        </c:majorGridlines>
        <c:numFmt formatCode="0%" sourceLinked="0"/>
        <c:majorTickMark val="none"/>
        <c:tickLblPos val="nextTo"/>
        <c:crossAx val="81584896"/>
        <c:crosses val="autoZero"/>
        <c:crossBetween val="between"/>
      </c:valAx>
    </c:plotArea>
    <c:plotVisOnly val="1"/>
  </c:chart>
  <c:txPr>
    <a:bodyPr/>
    <a:lstStyle/>
    <a:p>
      <a:pPr>
        <a:defRPr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614952625303859"/>
          <c:y val="0.19745534449573152"/>
          <c:w val="0.84772416745779289"/>
          <c:h val="0.64618758446023927"/>
        </c:manualLayout>
      </c:layout>
      <c:lineChart>
        <c:grouping val="standard"/>
        <c:ser>
          <c:idx val="3"/>
          <c:order val="0"/>
          <c:spPr>
            <a:ln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9"/>
              <c:layout/>
              <c:showVal val="1"/>
            </c:dLbl>
            <c:delete val="1"/>
          </c:dLbls>
          <c:cat>
            <c:numRef>
              <c:f>Sheet1!$A$3:$A$12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Sheet1!$B$3:$B$12</c:f>
              <c:numCache>
                <c:formatCode>0%</c:formatCode>
                <c:ptCount val="10"/>
                <c:pt idx="0">
                  <c:v>0.4200000000000001</c:v>
                </c:pt>
                <c:pt idx="1">
                  <c:v>0.48000000000000009</c:v>
                </c:pt>
                <c:pt idx="2">
                  <c:v>0.56999999999999995</c:v>
                </c:pt>
                <c:pt idx="3">
                  <c:v>0.56999999999999995</c:v>
                </c:pt>
                <c:pt idx="4">
                  <c:v>0.62000000000000022</c:v>
                </c:pt>
                <c:pt idx="5">
                  <c:v>0.67000000000000026</c:v>
                </c:pt>
                <c:pt idx="6">
                  <c:v>0.69000000000000017</c:v>
                </c:pt>
                <c:pt idx="7">
                  <c:v>0.70000000000000018</c:v>
                </c:pt>
                <c:pt idx="8">
                  <c:v>0.7200000000000002</c:v>
                </c:pt>
                <c:pt idx="9">
                  <c:v>0.74000000000000021</c:v>
                </c:pt>
              </c:numCache>
            </c:numRef>
          </c:val>
        </c:ser>
        <c:marker val="1"/>
        <c:axId val="81692544"/>
        <c:axId val="81694080"/>
      </c:lineChart>
      <c:catAx>
        <c:axId val="81692544"/>
        <c:scaling>
          <c:orientation val="minMax"/>
        </c:scaling>
        <c:axPos val="b"/>
        <c:numFmt formatCode="General" sourceLinked="1"/>
        <c:majorTickMark val="none"/>
        <c:tickLblPos val="nextTo"/>
        <c:crossAx val="81694080"/>
        <c:crosses val="autoZero"/>
        <c:auto val="1"/>
        <c:lblAlgn val="ctr"/>
        <c:lblOffset val="100"/>
        <c:tickLblSkip val="1"/>
      </c:catAx>
      <c:valAx>
        <c:axId val="81694080"/>
        <c:scaling>
          <c:orientation val="minMax"/>
        </c:scaling>
        <c:axPos val="l"/>
        <c:majorGridlines>
          <c:spPr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c:spPr>
        </c:majorGridlines>
        <c:numFmt formatCode="0%" sourceLinked="0"/>
        <c:majorTickMark val="none"/>
        <c:tickLblPos val="nextTo"/>
        <c:crossAx val="81692544"/>
        <c:crosses val="autoZero"/>
        <c:crossBetween val="between"/>
        <c:majorUnit val="0.1"/>
      </c:valAx>
    </c:plotArea>
    <c:plotVisOnly val="1"/>
    <c:dispBlanksAs val="gap"/>
  </c:chart>
  <c:txPr>
    <a:bodyPr/>
    <a:lstStyle/>
    <a:p>
      <a:pPr>
        <a:defRPr>
          <a:latin typeface="Calibri" pitchFamily="34" charset="0"/>
        </a:defRPr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defRPr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H</a:t>
            </a:r>
            <a:r>
              <a:rPr lang="sr-Latn-ME" sz="1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ousehold penetration </a:t>
            </a:r>
            <a:r>
              <a:rPr lang="en-US" sz="1200" b="1" i="0" u="none" strike="noStrike" baseline="0" dirty="0" smtClean="0">
                <a:solidFill>
                  <a:schemeClr val="accent1">
                    <a:lumMod val="50000"/>
                  </a:schemeClr>
                </a:solidFill>
              </a:rPr>
              <a:t>by municipalities</a:t>
            </a:r>
            <a:r>
              <a:rPr lang="sr-Latn-ME" sz="1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dLbls>
            <c:numFmt formatCode="0.0%" sourceLinked="0"/>
            <c:txPr>
              <a:bodyPr anchor="t" anchorCtr="0"/>
              <a:lstStyle/>
              <a:p>
                <a:pPr>
                  <a:defRPr sz="900" b="0">
                    <a:solidFill>
                      <a:schemeClr val="accent1">
                        <a:lumMod val="50000"/>
                      </a:schemeClr>
                    </a:solidFill>
                    <a:latin typeface="Calibri" pitchFamily="34" charset="0"/>
                  </a:defRPr>
                </a:pPr>
                <a:endParaRPr lang="en-US"/>
              </a:p>
            </c:txPr>
            <c:dLblPos val="inEnd"/>
            <c:showVal val="1"/>
          </c:dLbls>
          <c:cat>
            <c:strRef>
              <c:f>penetracija!$A$3:$A$23</c:f>
              <c:strCache>
                <c:ptCount val="21"/>
                <c:pt idx="0">
                  <c:v>Andrijevica</c:v>
                </c:pt>
                <c:pt idx="1">
                  <c:v>Bar</c:v>
                </c:pt>
                <c:pt idx="2">
                  <c:v>Berane</c:v>
                </c:pt>
                <c:pt idx="3">
                  <c:v>Bijelo Polje</c:v>
                </c:pt>
                <c:pt idx="4">
                  <c:v>Budva</c:v>
                </c:pt>
                <c:pt idx="5">
                  <c:v>Cetinje</c:v>
                </c:pt>
                <c:pt idx="6">
                  <c:v>Danilovgrad</c:v>
                </c:pt>
                <c:pt idx="7">
                  <c:v>Herceg Novi</c:v>
                </c:pt>
                <c:pt idx="8">
                  <c:v>Kolašin</c:v>
                </c:pt>
                <c:pt idx="9">
                  <c:v>Kotor</c:v>
                </c:pt>
                <c:pt idx="10">
                  <c:v>Mojkovac</c:v>
                </c:pt>
                <c:pt idx="11">
                  <c:v>Nikšić</c:v>
                </c:pt>
                <c:pt idx="12">
                  <c:v>Plav</c:v>
                </c:pt>
                <c:pt idx="13">
                  <c:v>Pljevlja</c:v>
                </c:pt>
                <c:pt idx="14">
                  <c:v>Plužine</c:v>
                </c:pt>
                <c:pt idx="15">
                  <c:v>Podgorica</c:v>
                </c:pt>
                <c:pt idx="16">
                  <c:v>Rožaje</c:v>
                </c:pt>
                <c:pt idx="17">
                  <c:v>Šavnik</c:v>
                </c:pt>
                <c:pt idx="18">
                  <c:v>Tivat</c:v>
                </c:pt>
                <c:pt idx="19">
                  <c:v>Ulcinj</c:v>
                </c:pt>
                <c:pt idx="20">
                  <c:v>Žabljak</c:v>
                </c:pt>
              </c:strCache>
            </c:strRef>
          </c:cat>
          <c:val>
            <c:numRef>
              <c:f>penetracija!$D$3:$D$23</c:f>
              <c:numCache>
                <c:formatCode>0.00%</c:formatCode>
                <c:ptCount val="21"/>
                <c:pt idx="0">
                  <c:v>0.10064743967039429</c:v>
                </c:pt>
                <c:pt idx="1">
                  <c:v>0.6872844979241437</c:v>
                </c:pt>
                <c:pt idx="2">
                  <c:v>0.24672204984486054</c:v>
                </c:pt>
                <c:pt idx="3">
                  <c:v>0.31631184180619742</c:v>
                </c:pt>
                <c:pt idx="4">
                  <c:v>1.5183328559152105</c:v>
                </c:pt>
                <c:pt idx="5">
                  <c:v>0.44892987645728233</c:v>
                </c:pt>
                <c:pt idx="6">
                  <c:v>0.27742404948153526</c:v>
                </c:pt>
                <c:pt idx="7">
                  <c:v>0.74795652564448101</c:v>
                </c:pt>
                <c:pt idx="8">
                  <c:v>0.15543859649122843</c:v>
                </c:pt>
                <c:pt idx="9">
                  <c:v>0.85344489475748464</c:v>
                </c:pt>
                <c:pt idx="10">
                  <c:v>0.20603907637655416</c:v>
                </c:pt>
                <c:pt idx="11">
                  <c:v>0.46667896508785767</c:v>
                </c:pt>
                <c:pt idx="12">
                  <c:v>0.37356168049237382</c:v>
                </c:pt>
                <c:pt idx="13">
                  <c:v>0.30240963855421688</c:v>
                </c:pt>
                <c:pt idx="14">
                  <c:v>0.11842105263157902</c:v>
                </c:pt>
                <c:pt idx="15">
                  <c:v>0.72372964112579863</c:v>
                </c:pt>
                <c:pt idx="16">
                  <c:v>0.2772695285010553</c:v>
                </c:pt>
                <c:pt idx="17">
                  <c:v>7.6258992805755391E-2</c:v>
                </c:pt>
                <c:pt idx="18">
                  <c:v>0.91073632250102843</c:v>
                </c:pt>
                <c:pt idx="19">
                  <c:v>0.7837233310392292</c:v>
                </c:pt>
                <c:pt idx="20">
                  <c:v>0.25765907305577385</c:v>
                </c:pt>
              </c:numCache>
            </c:numRef>
          </c:val>
        </c:ser>
        <c:overlap val="100"/>
        <c:axId val="98251136"/>
        <c:axId val="98252672"/>
      </c:barChart>
      <c:catAx>
        <c:axId val="9825113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defRPr>
            </a:pPr>
            <a:endParaRPr lang="en-US"/>
          </a:p>
        </c:txPr>
        <c:crossAx val="98252672"/>
        <c:crosses val="autoZero"/>
        <c:auto val="1"/>
        <c:lblAlgn val="ctr"/>
        <c:lblOffset val="100"/>
      </c:catAx>
      <c:valAx>
        <c:axId val="9825267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%" sourceLinked="0"/>
        <c:majorTickMark val="none"/>
        <c:tickLblPos val="nextTo"/>
        <c:txPr>
          <a:bodyPr/>
          <a:lstStyle/>
          <a:p>
            <a:pPr>
              <a:defRPr>
                <a:solidFill>
                  <a:schemeClr val="accent1">
                    <a:lumMod val="50000"/>
                  </a:schemeClr>
                </a:solidFill>
                <a:latin typeface="Calibri" pitchFamily="34" charset="0"/>
              </a:defRPr>
            </a:pPr>
            <a:endParaRPr lang="en-US"/>
          </a:p>
        </c:txPr>
        <c:crossAx val="98251136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defRPr>
            </a:pPr>
            <a:r>
              <a:rPr lang="sr-Latn-ME" sz="1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Household BB fixed penetration </a:t>
            </a:r>
            <a:r>
              <a:rPr lang="en-US" sz="1200" b="1" i="0" u="none" strike="noStrike" baseline="0" dirty="0" smtClean="0">
                <a:solidFill>
                  <a:schemeClr val="accent1">
                    <a:lumMod val="50000"/>
                  </a:schemeClr>
                </a:solidFill>
              </a:rPr>
              <a:t>by region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numFmt formatCode="0.0%" sourceLinked="0"/>
            <c:txPr>
              <a:bodyPr/>
              <a:lstStyle/>
              <a:p>
                <a:pPr>
                  <a:defRPr b="0">
                    <a:solidFill>
                      <a:schemeClr val="accent1">
                        <a:lumMod val="50000"/>
                      </a:schemeClr>
                    </a:solidFill>
                    <a:latin typeface="Calibri" pitchFamily="34" charset="0"/>
                  </a:defRPr>
                </a:pPr>
                <a:endParaRPr lang="en-US"/>
              </a:p>
            </c:txPr>
            <c:showVal val="1"/>
          </c:dLbls>
          <c:cat>
            <c:strRef>
              <c:f>penetracija!$A$30:$A$32</c:f>
              <c:strCache>
                <c:ptCount val="3"/>
                <c:pt idx="0">
                  <c:v>Coastal region</c:v>
                </c:pt>
                <c:pt idx="1">
                  <c:v>Central region</c:v>
                </c:pt>
                <c:pt idx="2">
                  <c:v>Northern region</c:v>
                </c:pt>
              </c:strCache>
            </c:strRef>
          </c:cat>
          <c:val>
            <c:numRef>
              <c:f>penetracija!$D$30:$D$32</c:f>
              <c:numCache>
                <c:formatCode>0.00%</c:formatCode>
                <c:ptCount val="3"/>
                <c:pt idx="0">
                  <c:v>0.87279117060554134</c:v>
                </c:pt>
                <c:pt idx="1">
                  <c:v>0.61731636258903544</c:v>
                </c:pt>
                <c:pt idx="2">
                  <c:v>0.27072930781653143</c:v>
                </c:pt>
              </c:numCache>
            </c:numRef>
          </c:val>
        </c:ser>
        <c:shape val="box"/>
        <c:axId val="98296576"/>
        <c:axId val="98298112"/>
        <c:axId val="0"/>
      </c:bar3DChart>
      <c:catAx>
        <c:axId val="9829657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defRPr>
            </a:pPr>
            <a:endParaRPr lang="en-US"/>
          </a:p>
        </c:txPr>
        <c:crossAx val="98298112"/>
        <c:crosses val="autoZero"/>
        <c:auto val="1"/>
        <c:lblAlgn val="ctr"/>
        <c:lblOffset val="100"/>
      </c:catAx>
      <c:valAx>
        <c:axId val="98298112"/>
        <c:scaling>
          <c:orientation val="minMax"/>
        </c:scaling>
        <c:axPos val="l"/>
        <c:majorGridlines/>
        <c:numFmt formatCode="0%" sourceLinked="0"/>
        <c:majorTickMark val="none"/>
        <c:tickLblPos val="nextTo"/>
        <c:txPr>
          <a:bodyPr/>
          <a:lstStyle/>
          <a:p>
            <a:pPr>
              <a:defRPr>
                <a:solidFill>
                  <a:schemeClr val="accent1">
                    <a:lumMod val="50000"/>
                  </a:schemeClr>
                </a:solidFill>
                <a:latin typeface="Calibri" pitchFamily="34" charset="0"/>
              </a:defRPr>
            </a:pPr>
            <a:endParaRPr lang="en-US"/>
          </a:p>
        </c:txPr>
        <c:crossAx val="98296576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1"/>
              <c:layout>
                <c:manualLayout>
                  <c:x val="1.6789008266490053E-2"/>
                  <c:y val="3.9853492889659982E-2"/>
                </c:manualLayout>
              </c:layout>
              <c:showPercent val="1"/>
            </c:dLbl>
            <c:dLbl>
              <c:idx val="2"/>
              <c:layout>
                <c:manualLayout>
                  <c:x val="1.4937940000490594E-3"/>
                  <c:y val="-8.5679967970105436E-2"/>
                </c:manualLayout>
              </c:layout>
              <c:showPercent val="1"/>
            </c:dLbl>
            <c:dLbl>
              <c:idx val="3"/>
              <c:layout>
                <c:manualLayout>
                  <c:x val="1.388641548311134E-2"/>
                  <c:y val="-3.8951020952889361E-2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&lt; 2Mbit/s </c:v>
                </c:pt>
                <c:pt idx="1">
                  <c:v>2 ≤  x &lt; 10Mbit/s </c:v>
                </c:pt>
                <c:pt idx="2">
                  <c:v>10 ≤  x &lt; 30Mbit/s </c:v>
                </c:pt>
                <c:pt idx="3">
                  <c:v>≥ 30Mb/s</c:v>
                </c:pt>
              </c:strCache>
            </c:strRef>
          </c:cat>
          <c:val>
            <c:numRef>
              <c:f>Sheet1!$B$3:$E$3</c:f>
              <c:numCache>
                <c:formatCode>0.00%</c:formatCode>
                <c:ptCount val="4"/>
                <c:pt idx="0">
                  <c:v>3.7797784898300366E-2</c:v>
                </c:pt>
                <c:pt idx="1">
                  <c:v>0.60854346614655963</c:v>
                </c:pt>
                <c:pt idx="2">
                  <c:v>0.28797192811368177</c:v>
                </c:pt>
                <c:pt idx="3">
                  <c:v>6.5686820841460034E-2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</c:chart>
  <c:txPr>
    <a:bodyPr/>
    <a:lstStyle/>
    <a:p>
      <a:pPr>
        <a:defRPr kumimoji="0" lang="en-US" sz="2800" kern="1200" dirty="0" smtClean="0">
          <a:solidFill>
            <a:schemeClr val="accent1">
              <a:lumMod val="50000"/>
            </a:schemeClr>
          </a:solidFill>
          <a:latin typeface="Calibri" pitchFamily="34" charset="0"/>
          <a:ea typeface="+mn-ea"/>
          <a:cs typeface="+mn-cs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pokrivenost!$B$1</c:f>
              <c:strCache>
                <c:ptCount val="1"/>
                <c:pt idx="0">
                  <c:v>2G-GSM/GPRS/EDGE</c:v>
                </c:pt>
              </c:strCache>
            </c:strRef>
          </c:tx>
          <c:dLbls>
            <c:showVal val="1"/>
          </c:dLbls>
          <c:cat>
            <c:strRef>
              <c:f>pokrivenost!$A$2:$A$4</c:f>
              <c:strCache>
                <c:ptCount val="3"/>
                <c:pt idx="0">
                  <c:v>Crnogorski Telekom</c:v>
                </c:pt>
                <c:pt idx="1">
                  <c:v>Telenor</c:v>
                </c:pt>
                <c:pt idx="2">
                  <c:v>M:tel</c:v>
                </c:pt>
              </c:strCache>
            </c:strRef>
          </c:cat>
          <c:val>
            <c:numRef>
              <c:f>pokrivenost!$B$2:$B$4</c:f>
              <c:numCache>
                <c:formatCode>0%</c:formatCode>
                <c:ptCount val="3"/>
                <c:pt idx="0">
                  <c:v>0.99</c:v>
                </c:pt>
                <c:pt idx="1">
                  <c:v>0.99</c:v>
                </c:pt>
                <c:pt idx="2">
                  <c:v>0.99</c:v>
                </c:pt>
              </c:numCache>
            </c:numRef>
          </c:val>
        </c:ser>
        <c:ser>
          <c:idx val="1"/>
          <c:order val="1"/>
          <c:tx>
            <c:strRef>
              <c:f>pokrivenost!$C$1</c:f>
              <c:strCache>
                <c:ptCount val="1"/>
                <c:pt idx="0">
                  <c:v>3G-UMTS/HSPA+</c:v>
                </c:pt>
              </c:strCache>
            </c:strRef>
          </c:tx>
          <c:dLbls>
            <c:showVal val="1"/>
          </c:dLbls>
          <c:cat>
            <c:strRef>
              <c:f>pokrivenost!$A$2:$A$4</c:f>
              <c:strCache>
                <c:ptCount val="3"/>
                <c:pt idx="0">
                  <c:v>Crnogorski Telekom</c:v>
                </c:pt>
                <c:pt idx="1">
                  <c:v>Telenor</c:v>
                </c:pt>
                <c:pt idx="2">
                  <c:v>M:tel</c:v>
                </c:pt>
              </c:strCache>
            </c:strRef>
          </c:cat>
          <c:val>
            <c:numRef>
              <c:f>pokrivenost!$C$2:$C$4</c:f>
              <c:numCache>
                <c:formatCode>0%</c:formatCode>
                <c:ptCount val="3"/>
                <c:pt idx="0">
                  <c:v>0.94000000000000061</c:v>
                </c:pt>
                <c:pt idx="1">
                  <c:v>0.97000000000000064</c:v>
                </c:pt>
                <c:pt idx="2">
                  <c:v>0.9</c:v>
                </c:pt>
              </c:numCache>
            </c:numRef>
          </c:val>
        </c:ser>
        <c:ser>
          <c:idx val="2"/>
          <c:order val="2"/>
          <c:tx>
            <c:strRef>
              <c:f>pokrivenost!$D$1</c:f>
              <c:strCache>
                <c:ptCount val="1"/>
                <c:pt idx="0">
                  <c:v>4G-LTE</c:v>
                </c:pt>
              </c:strCache>
            </c:strRef>
          </c:tx>
          <c:dLbls>
            <c:showVal val="1"/>
          </c:dLbls>
          <c:cat>
            <c:strRef>
              <c:f>pokrivenost!$A$2:$A$4</c:f>
              <c:strCache>
                <c:ptCount val="3"/>
                <c:pt idx="0">
                  <c:v>Crnogorski Telekom</c:v>
                </c:pt>
                <c:pt idx="1">
                  <c:v>Telenor</c:v>
                </c:pt>
                <c:pt idx="2">
                  <c:v>M:tel</c:v>
                </c:pt>
              </c:strCache>
            </c:strRef>
          </c:cat>
          <c:val>
            <c:numRef>
              <c:f>pokrivenost!$D$2:$D$4</c:f>
              <c:numCache>
                <c:formatCode>0%</c:formatCode>
                <c:ptCount val="3"/>
                <c:pt idx="0">
                  <c:v>0.65000000000000246</c:v>
                </c:pt>
                <c:pt idx="1">
                  <c:v>0.45</c:v>
                </c:pt>
                <c:pt idx="2">
                  <c:v>0</c:v>
                </c:pt>
              </c:numCache>
            </c:numRef>
          </c:val>
        </c:ser>
        <c:axId val="98569600"/>
        <c:axId val="98587776"/>
      </c:barChart>
      <c:catAx>
        <c:axId val="98569600"/>
        <c:scaling>
          <c:orientation val="minMax"/>
        </c:scaling>
        <c:axPos val="b"/>
        <c:tickLblPos val="nextTo"/>
        <c:crossAx val="98587776"/>
        <c:crosses val="autoZero"/>
        <c:auto val="1"/>
        <c:lblAlgn val="ctr"/>
        <c:lblOffset val="100"/>
      </c:catAx>
      <c:valAx>
        <c:axId val="98587776"/>
        <c:scaling>
          <c:orientation val="minMax"/>
        </c:scaling>
        <c:axPos val="l"/>
        <c:numFmt formatCode="0%" sourceLinked="1"/>
        <c:tickLblPos val="nextTo"/>
        <c:crossAx val="98569600"/>
        <c:crosses val="autoZero"/>
        <c:crossBetween val="between"/>
      </c:valAx>
      <c:spPr>
        <a:noFill/>
      </c:spPr>
    </c:plotArea>
    <c:legend>
      <c:legendPos val="b"/>
      <c:layout/>
    </c:legend>
    <c:plotVisOnly val="1"/>
  </c:chart>
  <c:txPr>
    <a:bodyPr/>
    <a:lstStyle/>
    <a:p>
      <a:pPr>
        <a:defRPr sz="1400"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Mobile broadband penetration</a:t>
            </a:r>
            <a:r>
              <a:rPr lang="sr-Latn-CS" sz="1200"/>
              <a:t> </a:t>
            </a:r>
            <a:r>
              <a:rPr lang="en-GB" sz="1200" dirty="0"/>
              <a:t>in</a:t>
            </a:r>
            <a:r>
              <a:rPr lang="sr-Latn-CS" sz="1200"/>
              <a:t> </a:t>
            </a:r>
            <a:r>
              <a:rPr lang="en-GB" sz="1200" dirty="0"/>
              <a:t>Montenegro</a:t>
            </a:r>
            <a:endParaRPr lang="en-US" sz="1200" dirty="0"/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9.7543963254593205E-2"/>
          <c:y val="0.15336460200074389"/>
          <c:w val="0.87190048118985164"/>
          <c:h val="0.75447595194736816"/>
        </c:manualLayout>
      </c:layout>
      <c:lineChart>
        <c:grouping val="standard"/>
        <c:ser>
          <c:idx val="0"/>
          <c:order val="0"/>
          <c:dLbls>
            <c:dLbl>
              <c:idx val="6"/>
              <c:layout>
                <c:manualLayout>
                  <c:x val="0"/>
                  <c:y val="-4.2175265550204552E-2"/>
                </c:manualLayout>
              </c:layout>
              <c:showVal val="1"/>
            </c:dLbl>
            <c:delete val="1"/>
            <c:numFmt formatCode="0.0%" sourceLinked="0"/>
          </c:dLbls>
          <c:cat>
            <c:numRef>
              <c:f>'penetracija mobilnog bb'!$A$1:$A$7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'penetracija mobilnog bb'!$C$1:$C$7</c:f>
              <c:numCache>
                <c:formatCode>0.00%</c:formatCode>
                <c:ptCount val="7"/>
                <c:pt idx="0">
                  <c:v>0.42707034670958938</c:v>
                </c:pt>
                <c:pt idx="1">
                  <c:v>0.41949005611027884</c:v>
                </c:pt>
                <c:pt idx="2">
                  <c:v>0.35492372130981042</c:v>
                </c:pt>
                <c:pt idx="3">
                  <c:v>0.38455459341417941</c:v>
                </c:pt>
                <c:pt idx="4">
                  <c:v>0.48134522740065411</c:v>
                </c:pt>
                <c:pt idx="5">
                  <c:v>0.52579153555720781</c:v>
                </c:pt>
                <c:pt idx="6">
                  <c:v>0.60804736552645122</c:v>
                </c:pt>
              </c:numCache>
            </c:numRef>
          </c:val>
        </c:ser>
        <c:marker val="1"/>
        <c:axId val="98616448"/>
        <c:axId val="98617984"/>
      </c:lineChart>
      <c:catAx>
        <c:axId val="98616448"/>
        <c:scaling>
          <c:orientation val="minMax"/>
        </c:scaling>
        <c:axPos val="b"/>
        <c:numFmt formatCode="General" sourceLinked="1"/>
        <c:tickLblPos val="nextTo"/>
        <c:crossAx val="98617984"/>
        <c:crosses val="autoZero"/>
        <c:auto val="1"/>
        <c:lblAlgn val="ctr"/>
        <c:lblOffset val="100"/>
      </c:catAx>
      <c:valAx>
        <c:axId val="98617984"/>
        <c:scaling>
          <c:orientation val="minMax"/>
          <c:max val="0.9"/>
        </c:scaling>
        <c:axPos val="l"/>
        <c:majorGridlines>
          <c:spPr>
            <a:ln>
              <a:prstDash val="dash"/>
            </a:ln>
          </c:spPr>
        </c:majorGridlines>
        <c:numFmt formatCode="0%" sourceLinked="0"/>
        <c:tickLblPos val="nextTo"/>
        <c:crossAx val="98616448"/>
        <c:crosses val="autoZero"/>
        <c:crossBetween val="between"/>
      </c:valAx>
    </c:plotArea>
    <c:plotVisOnly val="1"/>
  </c:chart>
  <c:txPr>
    <a:bodyPr/>
    <a:lstStyle/>
    <a:p>
      <a:pPr>
        <a:defRPr>
          <a:solidFill>
            <a:schemeClr val="accent1">
              <a:lumMod val="50000"/>
            </a:schemeClr>
          </a:solidFill>
          <a:latin typeface="Calibri" pitchFamily="34" charset="0"/>
        </a:defRPr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0.02656</cdr:x>
      <cdr:y>0.05385</cdr:y>
    </cdr:from>
    <cdr:to>
      <cdr:x>1</cdr:x>
      <cdr:y>0.18175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25257" y="216024"/>
          <a:ext cx="4590759" cy="513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200" b="1" baseline="0" dirty="0" smtClean="0">
              <a:latin typeface="Calibri" pitchFamily="34" charset="0"/>
              <a:ea typeface="+mn-ea"/>
              <a:cs typeface="+mn-cs"/>
            </a:rPr>
            <a:t>Households with a fixed broadband subscription at EU level (% of</a:t>
          </a:r>
        </a:p>
        <a:p xmlns:a="http://schemas.openxmlformats.org/drawingml/2006/main">
          <a:pPr algn="ctr"/>
          <a:r>
            <a:rPr lang="en-US" sz="1200" b="1" baseline="0" dirty="0" smtClean="0">
              <a:latin typeface="Calibri" pitchFamily="34" charset="0"/>
              <a:ea typeface="+mn-ea"/>
              <a:cs typeface="+mn-cs"/>
            </a:rPr>
            <a:t>households), 2007 - 2016</a:t>
          </a:r>
          <a:endParaRPr lang="en-GB" sz="1200" b="1" dirty="0">
            <a:latin typeface="Calibri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0.0622</cdr:x>
      <cdr:y>0.90458</cdr:y>
    </cdr:from>
    <cdr:to>
      <cdr:x>0.98344</cdr:x>
      <cdr:y>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68704" y="3759368"/>
          <a:ext cx="3979768" cy="3965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i="1" baseline="0" dirty="0" smtClean="0">
              <a:latin typeface="Calibri" pitchFamily="34" charset="0"/>
              <a:ea typeface="+mn-ea"/>
              <a:cs typeface="+mn-cs"/>
            </a:rPr>
            <a:t>Source: </a:t>
          </a:r>
          <a:r>
            <a:rPr lang="en-US" sz="1100" i="1" baseline="0" dirty="0" err="1" smtClean="0">
              <a:latin typeface="Calibri" pitchFamily="34" charset="0"/>
              <a:ea typeface="+mn-ea"/>
              <a:cs typeface="+mn-cs"/>
            </a:rPr>
            <a:t>Eurostat</a:t>
          </a:r>
          <a:r>
            <a:rPr lang="en-US" sz="1100" i="1" baseline="0" dirty="0" smtClean="0">
              <a:latin typeface="Calibri" pitchFamily="34" charset="0"/>
              <a:ea typeface="+mn-ea"/>
              <a:cs typeface="+mn-cs"/>
            </a:rPr>
            <a:t> (ICT usage in households and individuals)</a:t>
          </a:r>
          <a:endParaRPr lang="en-GB" sz="1000" i="1" dirty="0">
            <a:latin typeface="Calibri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0.01419</cdr:x>
      <cdr:y>0.01558</cdr:y>
    </cdr:from>
    <cdr:to>
      <cdr:x>0.98763</cdr:x>
      <cdr:y>0.10588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4366" y="58332"/>
          <a:ext cx="4415547" cy="33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200" b="1" baseline="0" dirty="0" smtClean="0">
              <a:latin typeface="Calibri" pitchFamily="34" charset="0"/>
              <a:ea typeface="+mn-ea"/>
              <a:cs typeface="+mn-cs"/>
            </a:rPr>
            <a:t>Mobile </a:t>
          </a:r>
          <a:r>
            <a:rPr lang="en-US" sz="1200" b="1" baseline="0" dirty="0" smtClean="0">
              <a:latin typeface="Calibri" pitchFamily="34" charset="0"/>
            </a:rPr>
            <a:t>broadband</a:t>
          </a:r>
          <a:r>
            <a:rPr lang="en-US" sz="1200" b="1" baseline="0" dirty="0" smtClean="0">
              <a:latin typeface="Calibri" pitchFamily="34" charset="0"/>
              <a:ea typeface="+mn-ea"/>
              <a:cs typeface="+mn-cs"/>
            </a:rPr>
            <a:t> penetration at EU level, July 2009 - July 2016</a:t>
          </a:r>
          <a:endParaRPr lang="en-GB" sz="1200" b="1" dirty="0">
            <a:latin typeface="Calibri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0.11645</cdr:x>
      <cdr:y>0.12511</cdr:y>
    </cdr:from>
    <cdr:to>
      <cdr:x>0.60855</cdr:x>
      <cdr:y>0.19948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28212" y="468430"/>
          <a:ext cx="2232178" cy="2784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>
              <a:latin typeface="Calibri" pitchFamily="34" charset="0"/>
              <a:cs typeface="Arial" panose="020B0604020202020204" pitchFamily="34" charset="0"/>
            </a:rPr>
            <a:t>Source: Communications Committee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66191-508C-4535-B9B9-A7BB8156B7FE}" type="datetimeFigureOut">
              <a:rPr lang="en-US" smtClean="0"/>
              <a:pPr/>
              <a:t>6/8/2017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DC51C-5DDE-4F80-9580-3D0809BFD6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B606C-70C2-4B92-A924-C8E6CFB4F96F}" type="datetimeFigureOut">
              <a:rPr lang="en-US" smtClean="0"/>
              <a:pPr/>
              <a:t>6/8/2017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4979E-27E5-41E5-8FCE-B92266CF08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542421E-6654-4F3F-A6EB-232C08E75D3D}" type="datetime1">
              <a:rPr lang="en-US" smtClean="0"/>
              <a:pPr/>
              <a:t>6/8/2017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7th InfoCom Albania Tirana, 24.05.2016.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59E9AC-74CD-41E0-A6CD-692FD98E40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9E9AC-74CD-41E0-A6CD-692FD98E40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/>
          <a:lstStyle/>
          <a:p>
            <a:fld id="{EB116F85-F587-4A22-8D6D-F62A2BF7AF1C}" type="datetime1">
              <a:rPr lang="en-US" smtClean="0"/>
              <a:pPr/>
              <a:t>6/8/2017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159E9AC-74CD-41E0-A6CD-692FD98E40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59E9AC-74CD-41E0-A6CD-692FD98E40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59E9AC-74CD-41E0-A6CD-692FD98E40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zmjeribrzinu.ekip.me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vitomir.dragas@ekip.me" TargetMode="External"/><Relationship Id="rId2" Type="http://schemas.openxmlformats.org/officeDocument/2006/relationships/hyperlink" Target="mailto:pavle.mijuskovic@ekip.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kip.m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03598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sr-Latn-ME" sz="4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internet market in montenegro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795886"/>
            <a:ext cx="7056784" cy="792088"/>
          </a:xfrm>
        </p:spPr>
        <p:txBody>
          <a:bodyPr>
            <a:normAutofit fontScale="70000" lnSpcReduction="20000"/>
          </a:bodyPr>
          <a:lstStyle/>
          <a:p>
            <a:r>
              <a:rPr lang="sr-Latn-ME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Pavle Mijušković,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Deputy Executive Director</a:t>
            </a:r>
          </a:p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Vitomir Draga</a:t>
            </a:r>
            <a:r>
              <a:rPr lang="sr-Latn-ME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š, Manager for Interconnection and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transmission</a:t>
            </a:r>
            <a:r>
              <a:rPr lang="sr-Latn-ME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systems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47664" y="2931790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RIPE NCC SEE 6: 12-13 June 2017 </a:t>
            </a:r>
          </a:p>
          <a:p>
            <a:pPr algn="ctr"/>
            <a:r>
              <a:rPr lang="en-GB" sz="2400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Budva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, Montenegro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3478"/>
            <a:ext cx="8604448" cy="742950"/>
          </a:xfrm>
        </p:spPr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Mobile coverage (population)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171450"/>
            <a:ext cx="8153400" cy="742950"/>
          </a:xfrm>
        </p:spPr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Use of Internet by mobile subscriber</a:t>
            </a:r>
            <a:r>
              <a:rPr lang="sr-Latn-ME" sz="3200" dirty="0" smtClean="0">
                <a:latin typeface="Calibri" pitchFamily="34" charset="0"/>
              </a:rPr>
              <a:t>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79512" y="1275606"/>
          <a:ext cx="4320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12"/>
          <p:cNvGraphicFramePr>
            <a:graphicFrameLocks noGrp="1"/>
          </p:cNvGraphicFramePr>
          <p:nvPr/>
        </p:nvGraphicFramePr>
        <p:xfrm>
          <a:off x="4619852" y="1311232"/>
          <a:ext cx="4536024" cy="3744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71450"/>
            <a:ext cx="8424936" cy="742950"/>
          </a:xfrm>
        </p:spPr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Capacity of International internet links</a:t>
            </a:r>
            <a:r>
              <a:rPr lang="x-none" sz="3200" smtClean="0">
                <a:latin typeface="Calibri" pitchFamily="34" charset="0"/>
              </a:rPr>
              <a:t> </a:t>
            </a:r>
            <a:r>
              <a:rPr lang="en-US" sz="3200" dirty="0" smtClean="0">
                <a:latin typeface="Calibri" pitchFamily="34" charset="0"/>
              </a:rPr>
              <a:t>(Mb/s</a:t>
            </a:r>
            <a:r>
              <a:rPr lang="x-none" sz="3200" dirty="0" smtClean="0">
                <a:latin typeface="Calibri" pitchFamily="34" charset="0"/>
              </a:rPr>
              <a:t>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Privredna komora 2016\MIXP-slik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00150"/>
            <a:ext cx="6408711" cy="38198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x-none" sz="3200" dirty="0" smtClean="0">
                <a:latin typeface="Calibri" pitchFamily="34" charset="0"/>
              </a:rPr>
              <a:t>Montenegro Internet Exchange Point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Measurement of QoS Internet access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200150"/>
            <a:ext cx="8712968" cy="3747864"/>
          </a:xfrm>
        </p:spPr>
        <p:txBody>
          <a:bodyPr>
            <a:normAutofit/>
          </a:bodyPr>
          <a:lstStyle/>
          <a:p>
            <a:r>
              <a:rPr lang="sr-Latn-CS" sz="2400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  <a:hlinkClick r:id="rId2"/>
              </a:rPr>
              <a:t>http://izmjeribrzinu.ekip.me</a:t>
            </a:r>
            <a:endParaRPr lang="sr-Latn-CS" sz="2400" u="sng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NetGauge (Ookla</a:t>
            </a:r>
            <a:r>
              <a:rPr lang="sr-Latn-C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)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We measure: download and upload speed, latency, jitter, packet loss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In </a:t>
            </a:r>
            <a:r>
              <a:rPr lang="sr-Latn-C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201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7</a:t>
            </a:r>
            <a:r>
              <a:rPr lang="sr-Latn-C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.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plan to implement open source solution for QoS  Internet access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Drive test – all mobile operators have met the required criteria</a:t>
            </a:r>
          </a:p>
          <a:p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 fontScale="90000"/>
          </a:bodyPr>
          <a:lstStyle/>
          <a:p>
            <a:r>
              <a:rPr lang="en-US" sz="3200" dirty="0" smtClean="0">
                <a:latin typeface="Calibri" pitchFamily="34" charset="0"/>
              </a:rPr>
              <a:t>Degree of consumer satisfaction with Internet access  prices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Content Placeholder 9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444395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Source:  Degree of consumer satisfaction with electronic communications services in Montenegro – May 2017 (IPSOS)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95486"/>
            <a:ext cx="8153400" cy="742950"/>
          </a:xfrm>
        </p:spPr>
        <p:txBody>
          <a:bodyPr vert="horz" anchor="ctr">
            <a:normAutofit fontScale="90000"/>
          </a:bodyPr>
          <a:lstStyle/>
          <a:p>
            <a:r>
              <a:rPr lang="en-US" sz="2900" dirty="0" smtClean="0">
                <a:latin typeface="Calibri" pitchFamily="34" charset="0"/>
              </a:rPr>
              <a:t>Degree of consumer satisfaction with QoS of Internet access services</a:t>
            </a:r>
            <a:endParaRPr lang="en-US" sz="29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Content Placeholder 9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5536" y="458797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Source:  Degree of consumer satisfaction with electronic communications services in Montenegro – May 2017 (IPSOS)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Use of Internet</a:t>
            </a:r>
            <a:endParaRPr lang="x-none" sz="3200" dirty="0" smtClean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4659982"/>
            <a:ext cx="8136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Source: Statistical Office of Montenegro – MONSTAT (http://www.monstat.org)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U</a:t>
            </a:r>
            <a:r>
              <a:rPr lang="sr-Latn-ME" sz="3200" dirty="0" smtClean="0">
                <a:latin typeface="Calibri" pitchFamily="34" charset="0"/>
              </a:rPr>
              <a:t>se of Internet</a:t>
            </a:r>
            <a:r>
              <a:rPr lang="en-GB" sz="3200" dirty="0" smtClean="0">
                <a:latin typeface="Calibri" pitchFamily="34" charset="0"/>
              </a:rPr>
              <a:t> –  (MONSTAT - 2016)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Citizens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69,9%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of population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use Internet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in last three month </a:t>
            </a:r>
          </a:p>
          <a:p>
            <a:pPr lvl="2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86,1%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use internet every day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75,8%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of population have never bought goods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over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the Internet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Business 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25,5% r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eceive orders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over the Internet</a:t>
            </a:r>
            <a:endParaRPr lang="sr-Latn-ME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25,9% p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laced orders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over the Internet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 fontScale="90000"/>
          </a:bodyPr>
          <a:lstStyle/>
          <a:p>
            <a:r>
              <a:rPr lang="en-GB" sz="3200" dirty="0" smtClean="0">
                <a:latin typeface="Calibri" pitchFamily="34" charset="0"/>
              </a:rPr>
              <a:t>Agency activities </a:t>
            </a:r>
            <a:r>
              <a:rPr lang="en-US" sz="3200" dirty="0" smtClean="0">
                <a:latin typeface="Calibri" pitchFamily="34" charset="0"/>
              </a:rPr>
              <a:t>- </a:t>
            </a:r>
            <a:r>
              <a:rPr lang="en-GB" sz="3200" dirty="0" smtClean="0">
                <a:latin typeface="Calibri" pitchFamily="34" charset="0"/>
              </a:rPr>
              <a:t>Measures to improve broadband access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60384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Spatial planning documents contain recommendations for the construction of optical access 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etworks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Technical conditions for construction of in-building  telecommunications installations for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high-speed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electronic communications networks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Enhancing joint use of electronic communications infrastructure (regulatory control of conditions of use)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Mapping of electronic communications infrastructure 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Enabling the use of the necessary radio‐frequency spectrum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Monitoring the quality of Internet access services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Further reducing the price of broadband Internet access through enhancing competition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Regulatory price control of SMP operators (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Crnogorski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Telekom) in the retail market of Internet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access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sr-Latn-ME" sz="3200" dirty="0" smtClean="0">
                <a:latin typeface="Calibri" pitchFamily="34" charset="0"/>
              </a:rPr>
              <a:t>Content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7919792" cy="3243808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ISP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Technologies and number of users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MIXP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Measurement of QoS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Consumers satisfactions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Use of Internet</a:t>
            </a:r>
          </a:p>
          <a:p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Agency activities /measures 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Future goals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Future goals/activities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819872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Strategy for the information society development 2020.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asic broadband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coverage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at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2Mb/s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for 100% of population by 2018</a:t>
            </a:r>
            <a:endParaRPr lang="en-GB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ast broadband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coverage at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30Mb/s and more for 100% of population by 2020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Ultra-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fast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sr-Latn-ME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broadband (100Mb/s and more)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- 50% of households should have subscriptions by 2020</a:t>
            </a:r>
          </a:p>
          <a:p>
            <a:r>
              <a:rPr lang="en-GB" sz="33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Preparation of draft Law on measures to reduce the cost of deploying high-speed electronic communications networks -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Directive 2014/61/EU 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7478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sr-Latn-CS" sz="5400" dirty="0" smtClean="0"/>
          </a:p>
          <a:p>
            <a:pPr algn="ctr">
              <a:buNone/>
            </a:pP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Thank you!</a:t>
            </a:r>
          </a:p>
          <a:p>
            <a:pPr algn="ctr">
              <a:buNone/>
            </a:pPr>
            <a:endParaRPr lang="sr-Latn-ME" sz="40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2"/>
              </a:rPr>
              <a:t>pavle.mijuskovic@ekip.me</a:t>
            </a:r>
            <a:endParaRPr lang="sr-Latn-ME" sz="28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3"/>
              </a:rPr>
              <a:t>v</a:t>
            </a:r>
            <a:r>
              <a:rPr lang="sr-Latn-ME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3"/>
              </a:rPr>
              <a:t>itomir.dragas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3"/>
              </a:rPr>
              <a:t>@ekip.me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4"/>
              </a:rPr>
              <a:t>www.ekip.me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r>
              <a:rPr lang="en-US" sz="3200" dirty="0" smtClean="0">
                <a:latin typeface="Calibri" pitchFamily="34" charset="0"/>
              </a:rPr>
              <a:t>Internet Service Providers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7847784" cy="3603848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16 commercially active ISP</a:t>
            </a:r>
            <a:r>
              <a:rPr lang="sr-Latn-CS" sz="2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</a:p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The biggest ISP is Crnogorski Telekom (incumbent)</a:t>
            </a:r>
          </a:p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Merger (enlargement)</a:t>
            </a:r>
            <a:endParaRPr lang="sr-Latn-CS" sz="26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Most ISP offers bundles (most of users are using some bundled services)</a:t>
            </a:r>
          </a:p>
          <a:p>
            <a:pPr lvl="1"/>
            <a:r>
              <a:rPr lang="en-US" sz="23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Triple play</a:t>
            </a:r>
          </a:p>
          <a:p>
            <a:pPr lvl="1"/>
            <a:r>
              <a:rPr lang="en-US" sz="23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Quadruple Play</a:t>
            </a:r>
            <a:endParaRPr lang="sr-Latn-CS" sz="23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>
              <a:buNone/>
            </a:pPr>
            <a:endParaRPr lang="x-none" sz="2600" dirty="0" smtClean="0">
              <a:latin typeface="Calibri" pitchFamily="34" charset="0"/>
            </a:endParaRPr>
          </a:p>
          <a:p>
            <a:endParaRPr lang="x-none" sz="26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816124"/>
          </a:xfrm>
        </p:spPr>
        <p:txBody>
          <a:bodyPr vert="horz" anchor="ctr">
            <a:noAutofit/>
          </a:bodyPr>
          <a:lstStyle/>
          <a:p>
            <a:r>
              <a:rPr lang="sr-Latn-ME" sz="3200" dirty="0" smtClean="0">
                <a:latin typeface="Calibri" pitchFamily="34" charset="0"/>
              </a:rPr>
              <a:t>F</a:t>
            </a:r>
            <a:r>
              <a:rPr lang="en-US" sz="3200" dirty="0" smtClean="0">
                <a:latin typeface="Calibri" pitchFamily="34" charset="0"/>
              </a:rPr>
              <a:t>ixed broadband Internet connections by technologies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612775" y="1491630"/>
          <a:ext cx="81534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 fontScale="90000"/>
          </a:bodyPr>
          <a:lstStyle/>
          <a:p>
            <a:r>
              <a:rPr lang="en-US" sz="3200" dirty="0" smtClean="0">
                <a:latin typeface="Calibri" pitchFamily="34" charset="0"/>
              </a:rPr>
              <a:t>Fixed broadband Internet penetration</a:t>
            </a:r>
            <a:r>
              <a:rPr lang="sr-Latn-ME" sz="3200" dirty="0" smtClean="0">
                <a:latin typeface="Calibri" pitchFamily="34" charset="0"/>
              </a:rPr>
              <a:t> </a:t>
            </a:r>
            <a:r>
              <a:rPr lang="en-US" sz="3200" dirty="0" smtClean="0">
                <a:latin typeface="Calibri" pitchFamily="34" charset="0"/>
              </a:rPr>
              <a:t>(% population)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09600" y="171450"/>
            <a:ext cx="8153400" cy="742950"/>
          </a:xfrm>
        </p:spPr>
        <p:txBody>
          <a:bodyPr vert="horz" anchor="ctr">
            <a:noAutofit/>
          </a:bodyPr>
          <a:lstStyle/>
          <a:p>
            <a:r>
              <a:rPr lang="en-US" sz="3200" dirty="0" smtClean="0">
                <a:latin typeface="Calibri" pitchFamily="34" charset="0"/>
              </a:rPr>
              <a:t>Fixed broadband Internet household penetration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79512" y="1203598"/>
          <a:ext cx="432048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8"/>
          <p:cNvGraphicFramePr>
            <a:graphicFrameLocks noGrp="1"/>
          </p:cNvGraphicFramePr>
          <p:nvPr/>
        </p:nvGraphicFramePr>
        <p:xfrm>
          <a:off x="4427984" y="987574"/>
          <a:ext cx="4320000" cy="4155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171450"/>
            <a:ext cx="8153400" cy="74295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latin typeface="Calibri" pitchFamily="34" charset="0"/>
              </a:rPr>
              <a:t>Fixed broadband Internet household penetration (2)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</p:nvPr>
        </p:nvGraphicFramePr>
        <p:xfrm>
          <a:off x="179512" y="1192213"/>
          <a:ext cx="460851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</p:nvPr>
        </p:nvGraphicFramePr>
        <p:xfrm>
          <a:off x="4845050" y="1192213"/>
          <a:ext cx="38862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1450"/>
            <a:ext cx="8784976" cy="742950"/>
          </a:xfrm>
        </p:spPr>
        <p:txBody>
          <a:bodyPr vert="horz" anchor="ctr">
            <a:normAutofit fontScale="90000"/>
          </a:bodyPr>
          <a:lstStyle/>
          <a:p>
            <a:r>
              <a:rPr lang="en-US" sz="3200" dirty="0" smtClean="0">
                <a:latin typeface="Calibri" pitchFamily="34" charset="0"/>
              </a:rPr>
              <a:t>Fixed broadband Internet subscribers by download speed 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1200150"/>
          <a:ext cx="81534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alibri" pitchFamily="34" charset="0"/>
              </a:rPr>
              <a:t>Comparison </a:t>
            </a:r>
            <a:r>
              <a:rPr lang="en-GB" dirty="0" smtClean="0">
                <a:latin typeface="Calibri" pitchFamily="34" charset="0"/>
              </a:rPr>
              <a:t>with EU data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A159E9AC-74CD-41E0-A6CD-692FD98E409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9512" y="1200150"/>
            <a:ext cx="4464496" cy="3099792"/>
          </a:xfrm>
        </p:spPr>
        <p:txBody>
          <a:bodyPr vert="horz"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Montenegro</a:t>
            </a:r>
          </a:p>
          <a:p>
            <a:pPr>
              <a:lnSpc>
                <a:spcPct val="80000"/>
              </a:lnSpc>
              <a:buNone/>
            </a:pPr>
            <a:endParaRPr lang="en-GB" sz="28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24000" indent="-324000">
              <a:lnSpc>
                <a:spcPct val="80000"/>
              </a:lnSpc>
            </a:pP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NGA – 42.1%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broadband subscriptions</a:t>
            </a:r>
            <a:endParaRPr lang="en-GB" sz="2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24000" indent="-324000"/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FTTH/B – 11.2%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broadband subscriptions</a:t>
            </a:r>
          </a:p>
          <a:p>
            <a:pPr marL="324000" indent="-324000"/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6.6%  have </a:t>
            </a: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fast broadband access of at least 30 </a:t>
            </a: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Mb/s</a:t>
            </a:r>
            <a:endParaRPr lang="en-US" sz="2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endParaRPr lang="en-US" sz="2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932040" y="1203598"/>
            <a:ext cx="4104456" cy="30963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defTabSz="914400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EU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data</a:t>
            </a:r>
          </a:p>
          <a:p>
            <a:pPr marL="320040" marR="0" lvl="0" indent="-320040" defTabSz="914400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GB" sz="2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24000" indent="-2880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NGA – 42%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broadband subscriptions </a:t>
            </a:r>
          </a:p>
          <a:p>
            <a:pPr marL="324000" indent="-2880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FTTH/B – 11%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broadband subscriptions</a:t>
            </a:r>
          </a:p>
          <a:p>
            <a:pPr marL="324000" indent="-28800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27%  have fast broadband access of at least 30 Mb/s</a:t>
            </a:r>
            <a:endParaRPr lang="en-US" sz="2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24000" marR="0" lvl="0" indent="-288000" defTabSz="914400" fontAlgn="auto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GB" sz="2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20040" marR="0" lvl="0" indent="-320040" defTabSz="914400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lang="en-GB" sz="28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20040" marR="0" lvl="0" indent="-320040" defTabSz="914400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lang="en-US" sz="28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404836"/>
            <a:ext cx="3708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Source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: Europe's Digital Progress Report 2017 – Connectivity</a:t>
            </a:r>
            <a:endParaRPr lang="en-US" sz="14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endParaRPr lang="en-US" sz="14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3023</TotalTime>
  <Words>684</Words>
  <Application>Microsoft Office PowerPoint</Application>
  <PresentationFormat>On-screen Show (16:9)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internet market in montenegro</vt:lpstr>
      <vt:lpstr>Content</vt:lpstr>
      <vt:lpstr>Internet Service Providers</vt:lpstr>
      <vt:lpstr>Fixed broadband Internet connections by technologies</vt:lpstr>
      <vt:lpstr>Fixed broadband Internet penetration (% population)</vt:lpstr>
      <vt:lpstr>Fixed broadband Internet household penetration</vt:lpstr>
      <vt:lpstr>Fixed broadband Internet household penetration (2)</vt:lpstr>
      <vt:lpstr>Fixed broadband Internet subscribers by download speed </vt:lpstr>
      <vt:lpstr>Comparison with EU data</vt:lpstr>
      <vt:lpstr>Mobile coverage (population)</vt:lpstr>
      <vt:lpstr>Use of Internet by mobile subscribers</vt:lpstr>
      <vt:lpstr>Capacity of International internet links (Mb/s)</vt:lpstr>
      <vt:lpstr>Montenegro Internet Exchange Point</vt:lpstr>
      <vt:lpstr>Measurement of QoS Internet access</vt:lpstr>
      <vt:lpstr>Degree of consumer satisfaction with Internet access  prices</vt:lpstr>
      <vt:lpstr>Degree of consumer satisfaction with QoS of Internet access services</vt:lpstr>
      <vt:lpstr>Use of Internet</vt:lpstr>
      <vt:lpstr>Use of Internet –  (MONSTAT - 2016)</vt:lpstr>
      <vt:lpstr>Agency activities - Measures to improve broadband access</vt:lpstr>
      <vt:lpstr>Future goals/activities</vt:lpstr>
      <vt:lpstr>Slide 21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Vitomir Dragas</dc:creator>
  <cp:lastModifiedBy>Vitomir Dragas</cp:lastModifiedBy>
  <cp:revision>273</cp:revision>
  <dcterms:created xsi:type="dcterms:W3CDTF">2016-03-01T13:03:08Z</dcterms:created>
  <dcterms:modified xsi:type="dcterms:W3CDTF">2017-06-08T08:35:55Z</dcterms:modified>
</cp:coreProperties>
</file>