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346" r:id="rId3"/>
    <p:sldId id="257" r:id="rId4"/>
    <p:sldId id="278" r:id="rId5"/>
    <p:sldId id="262" r:id="rId6"/>
    <p:sldId id="303" r:id="rId7"/>
    <p:sldId id="263" r:id="rId8"/>
    <p:sldId id="325" r:id="rId9"/>
    <p:sldId id="349" r:id="rId10"/>
    <p:sldId id="304" r:id="rId11"/>
    <p:sldId id="307" r:id="rId12"/>
    <p:sldId id="350" r:id="rId13"/>
    <p:sldId id="335" r:id="rId14"/>
    <p:sldId id="348" r:id="rId15"/>
    <p:sldId id="322" r:id="rId16"/>
    <p:sldId id="336" r:id="rId17"/>
    <p:sldId id="338" r:id="rId18"/>
    <p:sldId id="340" r:id="rId19"/>
    <p:sldId id="341" r:id="rId20"/>
    <p:sldId id="312" r:id="rId21"/>
    <p:sldId id="342" r:id="rId22"/>
    <p:sldId id="339" r:id="rId23"/>
    <p:sldId id="337" r:id="rId24"/>
    <p:sldId id="344" r:id="rId25"/>
    <p:sldId id="343" r:id="rId26"/>
    <p:sldId id="279" r:id="rId27"/>
    <p:sldId id="291" r:id="rId28"/>
    <p:sldId id="320" r:id="rId29"/>
    <p:sldId id="326" r:id="rId30"/>
    <p:sldId id="327" r:id="rId31"/>
    <p:sldId id="328" r:id="rId32"/>
    <p:sldId id="329" r:id="rId33"/>
    <p:sldId id="334" r:id="rId34"/>
    <p:sldId id="330" r:id="rId35"/>
    <p:sldId id="331" r:id="rId36"/>
    <p:sldId id="332" r:id="rId37"/>
    <p:sldId id="299" r:id="rId38"/>
    <p:sldId id="292" r:id="rId39"/>
    <p:sldId id="300" r:id="rId40"/>
    <p:sldId id="276" r:id="rId41"/>
    <p:sldId id="293" r:id="rId42"/>
    <p:sldId id="280" r:id="rId43"/>
    <p:sldId id="288" r:id="rId44"/>
    <p:sldId id="298" r:id="rId45"/>
    <p:sldId id="296" r:id="rId46"/>
    <p:sldId id="297" r:id="rId47"/>
    <p:sldId id="333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9C9"/>
    <a:srgbClr val="C8C8C8"/>
    <a:srgbClr val="AF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5327" autoAdjust="0"/>
    <p:restoredTop sz="95401" autoAdjust="0"/>
  </p:normalViewPr>
  <p:slideViewPr>
    <p:cSldViewPr snapToGrid="0" snapToObjects="1">
      <p:cViewPr varScale="1">
        <p:scale>
          <a:sx n="133" d="100"/>
          <a:sy n="133" d="100"/>
        </p:scale>
        <p:origin x="749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1" d="100"/>
          <a:sy n="141" d="100"/>
        </p:scale>
        <p:origin x="5056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Tickets/Day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Sheet1!$A$10:$A$16</c:f>
              <c:strCach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 (1.0)</c:v>
                </c:pt>
                <c:pt idx="5">
                  <c:v>2016 (2.0)</c:v>
                </c:pt>
                <c:pt idx="6">
                  <c:v>2017</c:v>
                </c:pt>
              </c:strCache>
            </c:strRef>
          </c:cat>
          <c:val>
            <c:numRef>
              <c:f>Sheet1!$C$10:$C$16</c:f>
              <c:numCache>
                <c:formatCode>General</c:formatCode>
                <c:ptCount val="7"/>
                <c:pt idx="0">
                  <c:v>4.09</c:v>
                </c:pt>
                <c:pt idx="1">
                  <c:v>6.34</c:v>
                </c:pt>
                <c:pt idx="2">
                  <c:v>8.4700000000000006</c:v>
                </c:pt>
                <c:pt idx="3">
                  <c:v>7.86</c:v>
                </c:pt>
                <c:pt idx="4">
                  <c:v>8.76</c:v>
                </c:pt>
                <c:pt idx="5">
                  <c:v>21.84</c:v>
                </c:pt>
                <c:pt idx="6">
                  <c:v>25.39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DA0-4A5F-97F1-A0D6B87AB936}"/>
            </c:ext>
          </c:extLst>
        </c:ser>
        <c:ser>
          <c:idx val="1"/>
          <c:order val="1"/>
          <c:tx>
            <c:v>Resolution Time (d)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Sheet1!$A$10:$A$16</c:f>
              <c:strCach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 (1.0)</c:v>
                </c:pt>
                <c:pt idx="5">
                  <c:v>2016 (2.0)</c:v>
                </c:pt>
                <c:pt idx="6">
                  <c:v>2017</c:v>
                </c:pt>
              </c:strCache>
            </c:strRef>
          </c:cat>
          <c:val>
            <c:numRef>
              <c:f>Sheet1!$D$10:$D$16</c:f>
              <c:numCache>
                <c:formatCode>0.00</c:formatCode>
                <c:ptCount val="7"/>
                <c:pt idx="0">
                  <c:v>1</c:v>
                </c:pt>
                <c:pt idx="1">
                  <c:v>1.06</c:v>
                </c:pt>
                <c:pt idx="2">
                  <c:v>1.27</c:v>
                </c:pt>
                <c:pt idx="3">
                  <c:v>4.3899999999999997</c:v>
                </c:pt>
                <c:pt idx="4">
                  <c:v>0.53</c:v>
                </c:pt>
                <c:pt idx="5">
                  <c:v>0.59</c:v>
                </c:pt>
                <c:pt idx="6">
                  <c:v>0.97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DA0-4A5F-97F1-A0D6B87AB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366060848"/>
        <c:axId val="-1366060304"/>
      </c:lineChart>
      <c:catAx>
        <c:axId val="-1366060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366060304"/>
        <c:crosses val="autoZero"/>
        <c:auto val="1"/>
        <c:lblAlgn val="ctr"/>
        <c:lblOffset val="100"/>
        <c:noMultiLvlLbl val="0"/>
      </c:catAx>
      <c:valAx>
        <c:axId val="-1366060304"/>
        <c:scaling>
          <c:orientation val="minMax"/>
          <c:max val="3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366060848"/>
        <c:crossesAt val="1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50"/>
              <a:t>Total Tickets/Year</a:t>
            </a:r>
          </a:p>
        </c:rich>
      </c:tx>
      <c:layout>
        <c:manualLayout>
          <c:xMode val="edge"/>
          <c:yMode val="edge"/>
          <c:x val="0.11666948184451834"/>
          <c:y val="2.3154844528285375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PeeringDB 1.0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597-4C2B-B7CA-8C28B1D2680A}"/>
              </c:ext>
            </c:extLst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Sheet1!$A$18:$A$23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Sheet1!$B$18:$B$23</c:f>
              <c:numCache>
                <c:formatCode>0</c:formatCode>
                <c:ptCount val="6"/>
                <c:pt idx="0">
                  <c:v>1389</c:v>
                </c:pt>
                <c:pt idx="1">
                  <c:v>2284</c:v>
                </c:pt>
                <c:pt idx="2">
                  <c:v>3050</c:v>
                </c:pt>
                <c:pt idx="3">
                  <c:v>2828</c:v>
                </c:pt>
                <c:pt idx="4">
                  <c:v>648</c:v>
                </c:pt>
                <c:pt idx="5">
                  <c:v>3808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597-4C2B-B7CA-8C28B1D2680A}"/>
            </c:ext>
          </c:extLst>
        </c:ser>
        <c:ser>
          <c:idx val="1"/>
          <c:order val="1"/>
          <c:tx>
            <c:v>PeeringDB 2.0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  <a:prstDash val="dash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597-4C2B-B7CA-8C28B1D2680A}"/>
              </c:ext>
            </c:extLst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Sheet1!$A$18:$A$23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Sheet1!$C$18:$C$23</c:f>
              <c:numCache>
                <c:formatCode>General</c:formatCode>
                <c:ptCount val="6"/>
                <c:pt idx="4" formatCode="0">
                  <c:v>6225</c:v>
                </c:pt>
                <c:pt idx="5" formatCode="0">
                  <c:v>5996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597-4C2B-B7CA-8C28B1D2680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100"/>
        <c:axId val="-1366054320"/>
        <c:axId val="-1366059216"/>
      </c:barChart>
      <c:lineChart>
        <c:grouping val="standard"/>
        <c:varyColors val="0"/>
        <c:ser>
          <c:idx val="2"/>
          <c:order val="2"/>
          <c:tx>
            <c:v>HIDE</c:v>
          </c:tx>
          <c:spPr>
            <a:ln w="28575" cap="rnd">
              <a:solidFill>
                <a:schemeClr val="accent3"/>
              </a:solidFill>
              <a:round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c:spPr>
          <c:marker>
            <c:symbol val="none"/>
          </c:marker>
          <c:dPt>
            <c:idx val="5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>
                <a:outerShdw blurRad="50800" dist="50800" dir="5400000" algn="ctr" rotWithShape="0">
                  <a:schemeClr val="accent1">
                    <a:alpha val="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597-4C2B-B7CA-8C28B1D2680A}"/>
              </c:ext>
            </c:extLst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Sheet1!$A$18:$A$23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Sheet1!$D$18:$D$23</c:f>
              <c:numCache>
                <c:formatCode>General</c:formatCode>
                <c:ptCount val="6"/>
                <c:pt idx="4" formatCode="0">
                  <c:v>6873</c:v>
                </c:pt>
                <c:pt idx="5" formatCode="0">
                  <c:v>9804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5597-4C2B-B7CA-8C28B1D268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66054320"/>
        <c:axId val="-1366059216"/>
      </c:lineChart>
      <c:catAx>
        <c:axId val="-136605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366059216"/>
        <c:crosses val="autoZero"/>
        <c:auto val="1"/>
        <c:lblAlgn val="ctr"/>
        <c:lblOffset val="100"/>
        <c:noMultiLvlLbl val="0"/>
      </c:catAx>
      <c:valAx>
        <c:axId val="-1366059216"/>
        <c:scaling>
          <c:orientation val="minMax"/>
          <c:max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36605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8FC2E-E4F8-874F-B1C0-5B23D032812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D5187-514F-784F-B446-A9E85F2744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C7B7A-6186-1B4C-83E3-A65D7F91AFC0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43580-BD9A-7E4D-9B95-C3F65FCA00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47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1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increase in tickets from 1.0 to 2.0 are</a:t>
            </a:r>
            <a:r>
              <a:rPr lang="de-DE" baseline="0" dirty="0"/>
              <a:t> primarily due to new registrations.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5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44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/>
              <a:t>Logo</a:t>
            </a:r>
            <a:r>
              <a:rPr lang="en-US" baseline="0" dirty="0"/>
              <a:t> height proportions: 100%, 85%, 65%, 40%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43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15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61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8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3580-BD9A-7E4D-9B95-C3F65FCA005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460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33181"/>
            <a:ext cx="12192000" cy="118872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17229" y="6356350"/>
            <a:ext cx="1765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2017-06-12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243039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645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371600"/>
            <a:ext cx="11430000" cy="47548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243039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0" y="0"/>
            <a:ext cx="12192000" cy="118872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65760" y="56573"/>
            <a:ext cx="10515600" cy="1075575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100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1371600"/>
            <a:ext cx="5669280" cy="475488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669280" cy="47548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43039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0" y="0"/>
            <a:ext cx="12192000" cy="118872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65760" y="56573"/>
            <a:ext cx="10515600" cy="1075575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983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118872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56573"/>
            <a:ext cx="10515600" cy="1075575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243039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9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tif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215717"/>
            <a:ext cx="10515600" cy="1075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1622123"/>
            <a:ext cx="10515600" cy="455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7229" y="6356350"/>
            <a:ext cx="1765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2F914-301C-3648-9BBD-214E8A4FA8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857879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ame@peeringdb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9.jpeg"/><Relationship Id="rId3" Type="http://schemas.openxmlformats.org/officeDocument/2006/relationships/image" Target="../media/image20.png"/><Relationship Id="rId7" Type="http://schemas.openxmlformats.org/officeDocument/2006/relationships/image" Target="../media/image7.jpeg"/><Relationship Id="rId12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11" Type="http://schemas.microsoft.com/office/2007/relationships/hdphoto" Target="../media/hdphoto2.wdp"/><Relationship Id="rId5" Type="http://schemas.openxmlformats.org/officeDocument/2006/relationships/image" Target="../media/image22.jpe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hyperlink" Target="mailto:sponsorship@peeringdb.com" TargetMode="External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18" Type="http://schemas.openxmlformats.org/officeDocument/2006/relationships/image" Target="../media/image49.png"/><Relationship Id="rId26" Type="http://schemas.openxmlformats.org/officeDocument/2006/relationships/image" Target="../media/image57.png"/><Relationship Id="rId3" Type="http://schemas.openxmlformats.org/officeDocument/2006/relationships/image" Target="../media/image34.png"/><Relationship Id="rId21" Type="http://schemas.openxmlformats.org/officeDocument/2006/relationships/image" Target="../media/image52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7.png"/><Relationship Id="rId20" Type="http://schemas.openxmlformats.org/officeDocument/2006/relationships/image" Target="../media/image51.jpeg"/><Relationship Id="rId29" Type="http://schemas.openxmlformats.org/officeDocument/2006/relationships/image" Target="../media/image6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11" Type="http://schemas.openxmlformats.org/officeDocument/2006/relationships/image" Target="../media/image42.jpeg"/><Relationship Id="rId24" Type="http://schemas.openxmlformats.org/officeDocument/2006/relationships/image" Target="../media/image55.png"/><Relationship Id="rId5" Type="http://schemas.openxmlformats.org/officeDocument/2006/relationships/image" Target="../media/image36.png"/><Relationship Id="rId15" Type="http://schemas.openxmlformats.org/officeDocument/2006/relationships/image" Target="../media/image46.jpeg"/><Relationship Id="rId23" Type="http://schemas.openxmlformats.org/officeDocument/2006/relationships/image" Target="../media/image54.png"/><Relationship Id="rId28" Type="http://schemas.openxmlformats.org/officeDocument/2006/relationships/image" Target="../media/image59.png"/><Relationship Id="rId10" Type="http://schemas.openxmlformats.org/officeDocument/2006/relationships/image" Target="../media/image41.png"/><Relationship Id="rId19" Type="http://schemas.openxmlformats.org/officeDocument/2006/relationships/image" Target="../media/image50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Relationship Id="rId22" Type="http://schemas.openxmlformats.org/officeDocument/2006/relationships/image" Target="../media/image53.png"/><Relationship Id="rId27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tatus.peeringdb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peeringdb.com/workflow/" TargetMode="External"/><Relationship Id="rId2" Type="http://schemas.openxmlformats.org/officeDocument/2006/relationships/hyperlink" Target="https://github.com/peeringdb/peeringdb/issue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eeringdb/peeringdb/mileston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productcom@lists.peeringdb.co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beta.peeringdb.com/changes" TargetMode="External"/><Relationship Id="rId2" Type="http://schemas.openxmlformats.org/officeDocument/2006/relationships/hyperlink" Target="https://beta.peeringdb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hyperlink" Target="https://github.com/peeringdb/peeringdb/issues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peeringdb.com/#tools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ripe.net/measurements/?search=&amp;status=&amp;af=&amp;kind=2,4&amp;age=#!tab-public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abs.ripe.net/Members/massimo_candela/tracemon-traceroute-visualisation-network-debugging-tool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docs.peeringdb.com/" TargetMode="External"/><Relationship Id="rId13" Type="http://schemas.openxmlformats.org/officeDocument/2006/relationships/hyperlink" Target="https://github.com/peeringdb/peeringdb/" TargetMode="External"/><Relationship Id="rId18" Type="http://schemas.openxmlformats.org/officeDocument/2006/relationships/image" Target="../media/image64.png"/><Relationship Id="rId3" Type="http://schemas.openxmlformats.org/officeDocument/2006/relationships/hyperlink" Target="lists.peeringdb.com/cgi-bin/mailman/listinfo/pdb-announce" TargetMode="External"/><Relationship Id="rId7" Type="http://schemas.openxmlformats.org/officeDocument/2006/relationships/hyperlink" Target="http://lists.peeringdb.com/cgi-bin/mailman/listinfo/user-discuss" TargetMode="External"/><Relationship Id="rId12" Type="http://schemas.openxmlformats.org/officeDocument/2006/relationships/hyperlink" Target="http://status.peeringdb.com/" TargetMode="External"/><Relationship Id="rId17" Type="http://schemas.openxmlformats.org/officeDocument/2006/relationships/image" Target="../media/image63.png"/><Relationship Id="rId2" Type="http://schemas.openxmlformats.org/officeDocument/2006/relationships/hyperlink" Target="http://lists.peeringdb.com/cgi-bin/mailman/listinfo/pdb-announce" TargetMode="External"/><Relationship Id="rId16" Type="http://schemas.openxmlformats.org/officeDocument/2006/relationships/hyperlink" Target="https://www.linkedin.com/company/peeringdb" TargetMode="External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lists.peeringdb.com/cgi-bin/mailman/listinfo/pdb-tech" TargetMode="External"/><Relationship Id="rId11" Type="http://schemas.openxmlformats.org/officeDocument/2006/relationships/hyperlink" Target="mailto:productcom@lists.peeringdb.com" TargetMode="External"/><Relationship Id="rId5" Type="http://schemas.openxmlformats.org/officeDocument/2006/relationships/hyperlink" Target="lists.peeringdb.com/cgi-bin/mailman/listinfo/pdb-gov" TargetMode="External"/><Relationship Id="rId15" Type="http://schemas.openxmlformats.org/officeDocument/2006/relationships/hyperlink" Target="https://www.facebook.com/peeringdb/" TargetMode="External"/><Relationship Id="rId10" Type="http://schemas.openxmlformats.org/officeDocument/2006/relationships/hyperlink" Target="mailto:support@peeringdb.com" TargetMode="External"/><Relationship Id="rId19" Type="http://schemas.openxmlformats.org/officeDocument/2006/relationships/image" Target="../media/image65.png"/><Relationship Id="rId4" Type="http://schemas.openxmlformats.org/officeDocument/2006/relationships/hyperlink" Target="http://lists.peeringdb.com/cgi-bin/mailman/listinfo/pdb-gov" TargetMode="External"/><Relationship Id="rId9" Type="http://schemas.openxmlformats.org/officeDocument/2006/relationships/hyperlink" Target="mailto:stewards@lists.peeringdb.com" TargetMode="External"/><Relationship Id="rId14" Type="http://schemas.openxmlformats.org/officeDocument/2006/relationships/hyperlink" Target="https://twitter.com/PeeringDB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peeringdb.com/api_specs/" TargetMode="External"/><Relationship Id="rId2" Type="http://schemas.openxmlformats.org/officeDocument/2006/relationships/hyperlink" Target="https://peeringdb.com/apidocs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peeringdb.github.io/django-peeringdb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rizz/pdb-examples" TargetMode="External"/><Relationship Id="rId2" Type="http://schemas.openxmlformats.org/officeDocument/2006/relationships/hyperlink" Target="http://peeringdb.github.io/peeringdb-py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eringdb.com/registration/register.php" TargetMode="External"/><Relationship Id="rId2" Type="http://schemas.openxmlformats.org/officeDocument/2006/relationships/hyperlink" Target="https://www.peeringdb.com/register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ov.peeringdb.com/" TargetMode="External"/><Relationship Id="rId2" Type="http://schemas.openxmlformats.org/officeDocument/2006/relationships/hyperlink" Target="http://lists.peeringdb.com/cgi-bin/mailman/listinfo/pdb-go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roductcom@lists.peeringdb.com" TargetMode="External"/><Relationship Id="rId2" Type="http://schemas.openxmlformats.org/officeDocument/2006/relationships/hyperlink" Target="mailto:admincom@lists.peeringdb.com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PeeringDB</a:t>
            </a:r>
            <a:r>
              <a:rPr lang="en-US" dirty="0"/>
              <a:t>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Arnold Nipper</a:t>
            </a:r>
            <a:endParaRPr lang="en-US" dirty="0"/>
          </a:p>
          <a:p>
            <a:r>
              <a:rPr lang="en-US" dirty="0" smtClean="0">
                <a:hlinkClick r:id="rId3"/>
              </a:rPr>
              <a:t>arnold</a:t>
            </a:r>
            <a:r>
              <a:rPr lang="en-US" dirty="0" smtClean="0">
                <a:hlinkClick r:id="rId3"/>
              </a:rPr>
              <a:t>@peeringdb.com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pic>
        <p:nvPicPr>
          <p:cNvPr id="7" name="Picture 6" descr="PeeringDB1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808" y="396677"/>
            <a:ext cx="3974592" cy="1691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3" y="4658335"/>
            <a:ext cx="4445614" cy="138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5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497802"/>
              </p:ext>
            </p:extLst>
          </p:nvPr>
        </p:nvGraphicFramePr>
        <p:xfrm>
          <a:off x="198120" y="1417320"/>
          <a:ext cx="11795760" cy="45833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59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916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Karthik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Arumugham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Matt Griswold – </a:t>
                      </a:r>
                    </a:p>
                    <a:p>
                      <a:pPr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Vice Chair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Greg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Hankins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Aaron Hughes  –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Chair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Martin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Levy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Eric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Loos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16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Stephen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McManus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Arnold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Nipper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Kay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Rechthien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Bijal </a:t>
                      </a:r>
                    </a:p>
                    <a:p>
                      <a:pPr marL="0" lvl="1"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Sanghani</a:t>
                      </a:r>
                    </a:p>
                  </a:txBody>
                  <a:tcPr marL="45720" marR="4572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Job </a:t>
                      </a:r>
                    </a:p>
                    <a:p>
                      <a:pPr marL="0" lvl="1" algn="ctr"/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Snijders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4" name="Picture 2" descr="C:\Users\Greg Hankins\Desktop\arnold.png"/>
          <p:cNvPicPr preferRelativeResize="0"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291206" y="3749040"/>
            <a:ext cx="1691640" cy="1691640"/>
          </a:xfrm>
          <a:prstGeom prst="rect">
            <a:avLst/>
          </a:prstGeom>
          <a:noFill/>
        </p:spPr>
      </p:pic>
      <p:pic>
        <p:nvPicPr>
          <p:cNvPr id="3077" name="Picture 5" descr="C:\Users\Greg Hankins\Desktop\greg.png"/>
          <p:cNvPicPr preferRelativeResize="0"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4256824" y="1463040"/>
            <a:ext cx="1691640" cy="1691640"/>
          </a:xfrm>
          <a:prstGeom prst="rect">
            <a:avLst/>
          </a:prstGeom>
          <a:noFill/>
        </p:spPr>
      </p:pic>
      <p:pic>
        <p:nvPicPr>
          <p:cNvPr id="18" name="Picture 4" descr="speaker-Matt-Griswo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91206" y="1463040"/>
            <a:ext cx="1691640" cy="1691640"/>
          </a:xfrm>
          <a:prstGeom prst="rect">
            <a:avLst/>
          </a:prstGeom>
          <a:noFill/>
        </p:spPr>
      </p:pic>
      <p:pic>
        <p:nvPicPr>
          <p:cNvPr id="49154" name="Picture 2" descr="https://scontent-atl3-1.xx.fbcdn.net/v/t1.0-9/10369986_10152637334636574_306502609899307388_n.jpg?oh=d89a97efe81f2e124b42b2b4cad39531&amp;oe=57E7C5D0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0948" y="1463040"/>
            <a:ext cx="1691640" cy="1691640"/>
          </a:xfrm>
          <a:prstGeom prst="rect">
            <a:avLst/>
          </a:prstGeom>
          <a:noFill/>
        </p:spPr>
      </p:pic>
      <p:pic>
        <p:nvPicPr>
          <p:cNvPr id="2050" name="Picture 2" descr="\\MISFITS\dudes\ghankins\DSC_01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55579" y="3749040"/>
            <a:ext cx="1691640" cy="1691640"/>
          </a:xfrm>
          <a:prstGeom prst="rect">
            <a:avLst/>
          </a:prstGeom>
          <a:noFill/>
        </p:spPr>
      </p:pic>
      <p:pic>
        <p:nvPicPr>
          <p:cNvPr id="16" name="Picture 3" descr="\\MISFITS\dudes\ghankins\IMG_0667.jpg"/>
          <p:cNvPicPr>
            <a:picLocks noChangeAspect="1"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6217118" y="1463040"/>
            <a:ext cx="1691640" cy="1691640"/>
          </a:xfrm>
          <a:prstGeom prst="rect">
            <a:avLst/>
          </a:prstGeom>
          <a:noFill/>
        </p:spPr>
      </p:pic>
      <p:pic>
        <p:nvPicPr>
          <p:cNvPr id="1026" name="Picture 2" descr="\\MISFITS\dudes\ghankins\Switch headshots-6.jpg"/>
          <p:cNvPicPr>
            <a:picLocks noChangeAspect="1" noChangeArrowheads="1"/>
          </p:cNvPicPr>
          <p:nvPr/>
        </p:nvPicPr>
        <p:blipFill>
          <a:blip r:embed="rId8" cstate="screen">
            <a:grayscl/>
          </a:blip>
          <a:srcRect/>
          <a:stretch>
            <a:fillRect/>
          </a:stretch>
        </p:blipFill>
        <p:spPr bwMode="auto">
          <a:xfrm>
            <a:off x="325589" y="1463040"/>
            <a:ext cx="1691640" cy="1691640"/>
          </a:xfrm>
          <a:prstGeom prst="rect">
            <a:avLst/>
          </a:prstGeom>
          <a:noFill/>
        </p:spPr>
      </p:pic>
      <p:pic>
        <p:nvPicPr>
          <p:cNvPr id="3" name="Picture 2" descr="\\MISFITS\dudes\ghankins\smcmanus.jpg"/>
          <p:cNvPicPr>
            <a:picLocks noChangeAspect="1" noChangeArrowheads="1"/>
          </p:cNvPicPr>
          <p:nvPr/>
        </p:nvPicPr>
        <p:blipFill>
          <a:blip r:embed="rId9" cstate="screen">
            <a:grayscl/>
          </a:blip>
          <a:srcRect/>
          <a:stretch>
            <a:fillRect/>
          </a:stretch>
        </p:blipFill>
        <p:spPr bwMode="auto">
          <a:xfrm>
            <a:off x="325589" y="3749040"/>
            <a:ext cx="1691640" cy="1691640"/>
          </a:xfrm>
          <a:prstGeom prst="rect">
            <a:avLst/>
          </a:prstGeom>
          <a:noFill/>
        </p:spPr>
      </p:pic>
      <p:grpSp>
        <p:nvGrpSpPr>
          <p:cNvPr id="21" name="Group 20"/>
          <p:cNvGrpSpPr/>
          <p:nvPr/>
        </p:nvGrpSpPr>
        <p:grpSpPr>
          <a:xfrm>
            <a:off x="10161567" y="1463040"/>
            <a:ext cx="1691640" cy="1691640"/>
            <a:chOff x="325589" y="3939415"/>
            <a:chExt cx="1691640" cy="1691640"/>
          </a:xfrm>
          <a:solidFill>
            <a:schemeClr val="bg1">
              <a:lumMod val="6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325589" y="3939415"/>
              <a:ext cx="1691640" cy="1691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 descr="\\MISFITS\dudes\ghankins\eric_loos.png"/>
            <p:cNvPicPr>
              <a:picLocks noChangeArrowheads="1"/>
            </p:cNvPicPr>
            <p:nvPr/>
          </p:nvPicPr>
          <p:blipFill>
            <a:blip r:embed="rId10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0" r="100000">
                          <a14:foregroundMark x1="18000" y1="88000" x2="18000" y2="88000"/>
                          <a14:foregroundMark x1="86000" y1="88000" x2="86000" y2="88000"/>
                          <a14:foregroundMark x1="10000" y1="91500" x2="10000" y2="91500"/>
                          <a14:foregroundMark x1="53333" y1="97000" x2="53333" y2="97000"/>
                          <a14:foregroundMark x1="90667" y1="73000" x2="90667" y2="73000"/>
                          <a14:foregroundMark x1="96000" y1="73000" x2="96000" y2="73000"/>
                          <a14:foregroundMark x1="9333" y1="76500" x2="9333" y2="76500"/>
                          <a14:foregroundMark x1="14000" y1="74000" x2="14000" y2="74000"/>
                          <a14:foregroundMark x1="11333" y1="75000" x2="11333" y2="75000"/>
                          <a14:foregroundMark x1="88000" y1="72000" x2="88000" y2="72000"/>
                          <a14:foregroundMark x1="20667" y1="69500" x2="20667" y2="69500"/>
                          <a14:foregroundMark x1="16667" y1="72000" x2="16667" y2="72000"/>
                          <a14:foregroundMark x1="18667" y1="70500" x2="18667" y2="70500"/>
                          <a14:foregroundMark x1="80667" y1="68000" x2="80667" y2="68000"/>
                          <a14:foregroundMark x1="87333" y1="69500" x2="87333" y2="69500"/>
                          <a14:foregroundMark x1="84000" y1="68000" x2="84000" y2="68000"/>
                          <a14:foregroundMark x1="91333" y1="70500" x2="91333" y2="70500"/>
                          <a14:foregroundMark x1="94000" y1="72000" x2="94000" y2="72000"/>
                          <a14:backgroundMark x1="90000" y1="52500" x2="90000" y2="52500"/>
                          <a14:backgroundMark x1="98667" y1="72500" x2="98667" y2="7250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044" y="3939415"/>
              <a:ext cx="1261872" cy="1682496"/>
            </a:xfrm>
            <a:prstGeom prst="rect">
              <a:avLst/>
            </a:prstGeom>
            <a:grpFill/>
          </p:spPr>
        </p:pic>
      </p:grpSp>
      <p:pic>
        <p:nvPicPr>
          <p:cNvPr id="22" name="Picture 4" descr="C:\Users\Greg Hankins\Desktop\job.png"/>
          <p:cNvPicPr preferRelativeResize="0">
            <a:picLocks noChangeArrowheads="1"/>
          </p:cNvPicPr>
          <p:nvPr/>
        </p:nvPicPr>
        <p:blipFill>
          <a:blip r:embed="rId12" cstate="screen">
            <a:grayscl/>
          </a:blip>
          <a:srcRect/>
          <a:stretch>
            <a:fillRect/>
          </a:stretch>
        </p:blipFill>
        <p:spPr bwMode="auto">
          <a:xfrm>
            <a:off x="8180948" y="3755341"/>
            <a:ext cx="1691640" cy="1691640"/>
          </a:xfrm>
          <a:prstGeom prst="rect">
            <a:avLst/>
          </a:prstGeom>
          <a:noFill/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7118" y="3755341"/>
            <a:ext cx="1691640" cy="1691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1632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174" y="2808697"/>
            <a:ext cx="4663440" cy="147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255" y="1371600"/>
            <a:ext cx="11430000" cy="475488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Diamond Sponsorship - $25,000 / year</a:t>
            </a:r>
          </a:p>
          <a:p>
            <a:pPr lvl="1"/>
            <a:r>
              <a:rPr lang="en-US" dirty="0"/>
              <a:t>Limited to 2 sponsors</a:t>
            </a:r>
          </a:p>
          <a:p>
            <a:pPr lvl="1"/>
            <a:r>
              <a:rPr lang="en-US" dirty="0"/>
              <a:t>Very large logo on top line of Sponsors page with URL</a:t>
            </a:r>
          </a:p>
          <a:p>
            <a:pPr lvl="1"/>
            <a:r>
              <a:rPr lang="en-US" dirty="0"/>
              <a:t>Diamond Sponsor badge display on all records</a:t>
            </a:r>
          </a:p>
          <a:p>
            <a:pPr lvl="1"/>
            <a:r>
              <a:rPr lang="en-US" dirty="0"/>
              <a:t>Social media promotion</a:t>
            </a:r>
          </a:p>
          <a:p>
            <a:r>
              <a:rPr lang="en-US" dirty="0"/>
              <a:t>Platinum Sponsorship - $10,000 / year</a:t>
            </a:r>
          </a:p>
          <a:p>
            <a:pPr lvl="1"/>
            <a:r>
              <a:rPr lang="en-US" dirty="0"/>
              <a:t>Large logo on second line of Sponsors page with URL</a:t>
            </a:r>
          </a:p>
          <a:p>
            <a:pPr lvl="1"/>
            <a:r>
              <a:rPr lang="en-US" dirty="0"/>
              <a:t>Platinum Sponsor badge display on all records</a:t>
            </a:r>
          </a:p>
          <a:p>
            <a:pPr lvl="1"/>
            <a:r>
              <a:rPr lang="en-US" dirty="0"/>
              <a:t>Social media promotion</a:t>
            </a:r>
          </a:p>
          <a:p>
            <a:r>
              <a:rPr lang="en-US" dirty="0"/>
              <a:t>Gold Sponsorship - $5,000 / year</a:t>
            </a:r>
          </a:p>
          <a:p>
            <a:pPr lvl="1"/>
            <a:r>
              <a:rPr lang="en-US" dirty="0"/>
              <a:t>Medium logo on third line of Sponsors page</a:t>
            </a:r>
          </a:p>
          <a:p>
            <a:pPr lvl="1"/>
            <a:r>
              <a:rPr lang="en-US" dirty="0"/>
              <a:t>Gold Sponsor badge display on all records</a:t>
            </a:r>
          </a:p>
          <a:p>
            <a:pPr lvl="1"/>
            <a:r>
              <a:rPr lang="en-US" dirty="0"/>
              <a:t>Social media promotion</a:t>
            </a:r>
          </a:p>
          <a:p>
            <a:r>
              <a:rPr lang="en-US" dirty="0"/>
              <a:t>Silver Sponsorship - $2,500 / year</a:t>
            </a:r>
          </a:p>
          <a:p>
            <a:pPr lvl="1"/>
            <a:r>
              <a:rPr lang="en-US" dirty="0"/>
              <a:t>Small logo on fourth line of Sponsors page</a:t>
            </a:r>
          </a:p>
          <a:p>
            <a:pPr lvl="1"/>
            <a:r>
              <a:rPr lang="en-US" dirty="0"/>
              <a:t>Silver Sponsor badge display on all records</a:t>
            </a:r>
          </a:p>
          <a:p>
            <a:pPr lvl="1"/>
            <a:r>
              <a:rPr lang="en-US" dirty="0"/>
              <a:t>Social media promotion</a:t>
            </a:r>
          </a:p>
          <a:p>
            <a:r>
              <a:rPr lang="en-US" dirty="0"/>
              <a:t>Contact </a:t>
            </a:r>
            <a:r>
              <a:rPr lang="en-US" dirty="0">
                <a:hlinkClick r:id="rId4"/>
              </a:rPr>
              <a:t>sponsorship@peeringdb.com</a:t>
            </a:r>
            <a:r>
              <a:rPr lang="en-US" dirty="0"/>
              <a:t> for sponsorship info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Become a PeeringDB Sponsor!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131662" y="2802313"/>
            <a:ext cx="474495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3174" y="1308224"/>
            <a:ext cx="4663440" cy="142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\\MISFITS\dudes\ghankins\stuff\peeringdb\PeeringDB-Logo-RGB-Sponsor-GOL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3174" y="4402315"/>
            <a:ext cx="4663440" cy="1547662"/>
          </a:xfrm>
          <a:prstGeom prst="rect">
            <a:avLst/>
          </a:prstGeom>
          <a:noFill/>
        </p:spPr>
      </p:pic>
      <p:sp>
        <p:nvSpPr>
          <p:cNvPr id="12" name="Rounded Rectangle 11"/>
          <p:cNvSpPr/>
          <p:nvPr/>
        </p:nvSpPr>
        <p:spPr>
          <a:xfrm>
            <a:off x="8176979" y="1338337"/>
            <a:ext cx="914400" cy="219456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8914265" y="2922174"/>
            <a:ext cx="932688" cy="219456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\\MISFITS\dudes\ghankins\stuff\peeringdb\PeeringDB-Logo-RGB-Sponsor-DIAMON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45" y="1722591"/>
            <a:ext cx="747901" cy="688318"/>
          </a:xfrm>
          <a:prstGeom prst="rect">
            <a:avLst/>
          </a:prstGeom>
          <a:noFill/>
        </p:spPr>
      </p:pic>
      <p:pic>
        <p:nvPicPr>
          <p:cNvPr id="1029" name="Picture 5" descr="\\MISFITS\dudes\ghankins\stuff\peeringdb\PeeringDB-Logo-RGB-Sponsor-GOL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479" y="3766984"/>
            <a:ext cx="719231" cy="753808"/>
          </a:xfrm>
          <a:prstGeom prst="rect">
            <a:avLst/>
          </a:prstGeom>
          <a:noFill/>
        </p:spPr>
      </p:pic>
      <p:pic>
        <p:nvPicPr>
          <p:cNvPr id="1030" name="Picture 6" descr="\\MISFITS\dudes\ghankins\stuff\peeringdb\PeeringDB-Logo-RGB-Sponsor-PLATINUM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35" y="2796444"/>
            <a:ext cx="743096" cy="729098"/>
          </a:xfrm>
          <a:prstGeom prst="rect">
            <a:avLst/>
          </a:prstGeom>
          <a:noFill/>
        </p:spPr>
      </p:pic>
      <p:pic>
        <p:nvPicPr>
          <p:cNvPr id="1031" name="Picture 7" descr="\\MISFITS\dudes\ghankins\stuff\peeringdb\PeeringDB-Logo-RGB-Sponsor-SILVE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55" y="4804537"/>
            <a:ext cx="752706" cy="6864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26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 noChangeAspect="1"/>
          </p:cNvGraphicFramePr>
          <p:nvPr>
            <p:extLst/>
          </p:nvPr>
        </p:nvGraphicFramePr>
        <p:xfrm>
          <a:off x="2820" y="1209993"/>
          <a:ext cx="12189179" cy="48617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78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613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43930"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solidFill>
                            <a:schemeClr val="accent1"/>
                          </a:solidFill>
                        </a:rPr>
                        <a:t>Diamond Sponsors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393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solidFill>
                            <a:schemeClr val="accent1"/>
                          </a:solidFill>
                        </a:rPr>
                        <a:t>Platinum Sponsors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4860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Gold </a:t>
                      </a:r>
                    </a:p>
                    <a:p>
                      <a:pPr algn="l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Sponsors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2524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solidFill>
                            <a:schemeClr val="accent1"/>
                          </a:solidFill>
                        </a:rPr>
                        <a:t>Silver </a:t>
                      </a:r>
                    </a:p>
                    <a:p>
                      <a:pPr algn="l"/>
                      <a:r>
                        <a:rPr lang="en-US" sz="1800" b="1" dirty="0">
                          <a:solidFill>
                            <a:schemeClr val="accent1"/>
                          </a:solidFill>
                        </a:rPr>
                        <a:t>Sponsors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 to our sponsors!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32F914-301C-3648-9BBD-214E8A4F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" name="Picture 2" descr="France-I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062" y="3711707"/>
            <a:ext cx="2343478" cy="594360"/>
          </a:xfrm>
          <a:prstGeom prst="rect">
            <a:avLst/>
          </a:prstGeom>
          <a:noFill/>
        </p:spPr>
      </p:pic>
      <p:pic>
        <p:nvPicPr>
          <p:cNvPr id="39" name="Picture 5" descr="Amsterdam Internet Exchange B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4614" y="4741398"/>
            <a:ext cx="37053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8" descr="RIPE NC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79532" y="5741937"/>
            <a:ext cx="1317227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www.peeringdb.com/media/logos/ix-australia-logo-long-c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41294" y="3711707"/>
            <a:ext cx="3442716" cy="594360"/>
          </a:xfrm>
          <a:prstGeom prst="rect">
            <a:avLst/>
          </a:prstGeom>
          <a:noFill/>
        </p:spPr>
      </p:pic>
      <p:pic>
        <p:nvPicPr>
          <p:cNvPr id="3" name="Picture 2" descr="Yahoo!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47860" y="2574314"/>
            <a:ext cx="2740317" cy="685800"/>
          </a:xfrm>
          <a:prstGeom prst="rect">
            <a:avLst/>
          </a:prstGeom>
          <a:noFill/>
        </p:spPr>
      </p:pic>
      <p:pic>
        <p:nvPicPr>
          <p:cNvPr id="3076" name="Picture 4" descr="Akamai Technologie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61591" y="4741398"/>
            <a:ext cx="867664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 descr="Border 6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5461162" y="4741398"/>
            <a:ext cx="1220893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https://peeringdb.com/media/logos/workonline-logo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75726" y="5741937"/>
            <a:ext cx="1072134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s://www.peeringdb.com/media/logos/BBIXLogo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46897" y="4741398"/>
            <a:ext cx="827336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Zenlayer Inc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381627" y="5741937"/>
            <a:ext cx="1301204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https://www.peeringdb.com/media/logos/google-logo_aJtXsiZ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0183" y="2574314"/>
            <a:ext cx="2066008" cy="685800"/>
          </a:xfrm>
          <a:prstGeom prst="rect">
            <a:avLst/>
          </a:prstGeom>
          <a:noFill/>
        </p:spPr>
      </p:pic>
      <p:pic>
        <p:nvPicPr>
          <p:cNvPr id="16" name="Picture 2" descr="Interxi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700498" y="4741398"/>
            <a:ext cx="1862632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Telehouse Americ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53353" y="5741937"/>
            <a:ext cx="2802771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 descr="https://www.peeringdb.com/media/logos/SysEleven_160708-SYS11-Logos-Compilerboard-01-RGB_M.png"/>
          <p:cNvPicPr>
            <a:picLocks noChangeAspect="1" noChangeArrowheads="1"/>
          </p:cNvPicPr>
          <p:nvPr/>
        </p:nvPicPr>
        <p:blipFill>
          <a:blip r:embed="rId16" cstate="print"/>
          <a:stretch>
            <a:fillRect/>
          </a:stretch>
        </p:blipFill>
        <p:spPr bwMode="auto">
          <a:xfrm>
            <a:off x="5992941" y="5719077"/>
            <a:ext cx="470768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https://www.peeringdb.com/media/logos/markley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781699" y="2574314"/>
            <a:ext cx="4348843" cy="685800"/>
          </a:xfrm>
          <a:prstGeom prst="rect">
            <a:avLst/>
          </a:prstGeom>
          <a:noFill/>
        </p:spPr>
      </p:pic>
      <p:pic>
        <p:nvPicPr>
          <p:cNvPr id="21" name="Picture 2" descr="https://www.peeringdb.com/media/logos/APNIC-static-logotype-and-icon_web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92465" y="4741398"/>
            <a:ext cx="130374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79" y="3711707"/>
            <a:ext cx="3062369" cy="5943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307" y="4741398"/>
            <a:ext cx="1643939" cy="320040"/>
          </a:xfrm>
          <a:prstGeom prst="rect">
            <a:avLst/>
          </a:prstGeom>
          <a:ln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353" y="2574314"/>
            <a:ext cx="748145" cy="685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24" y="5741937"/>
            <a:ext cx="1550302" cy="320040"/>
          </a:xfrm>
          <a:prstGeom prst="rect">
            <a:avLst/>
          </a:prstGeom>
        </p:spPr>
      </p:pic>
      <p:pic>
        <p:nvPicPr>
          <p:cNvPr id="35" name="Picture 3" descr="Netnod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869307" y="5222614"/>
            <a:ext cx="1567376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6" descr="LINX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907604" y="5222614"/>
            <a:ext cx="746513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7" descr="NIX.CZ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8639662" y="5222614"/>
            <a:ext cx="1003694" cy="32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pic>
        <p:nvPicPr>
          <p:cNvPr id="44" name="Picture 2" descr="https://www.peeringdb.com/media/logos/NTT_Logo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0541115" y="5222614"/>
            <a:ext cx="1297554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2" descr="https://www.peeringdb.com/media/logos/LACNIC.pn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5102043" y="5222614"/>
            <a:ext cx="596075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2" descr="https://www.peeringdb.com/media/logos/KDDI_Telehouse.pn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549728" y="5222614"/>
            <a:ext cx="3403343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Picture 9" descr="NL-IX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9812574" y="5222614"/>
            <a:ext cx="559323" cy="320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3590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Organization and Election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</a:rPr>
              <a:t>Strategic Goals and Organizational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Feature Planning Process and Roadmap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Third Party Integration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82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1" y="1371600"/>
            <a:ext cx="8115770" cy="4754880"/>
          </a:xfrm>
        </p:spPr>
        <p:txBody>
          <a:bodyPr/>
          <a:lstStyle/>
          <a:p>
            <a:r>
              <a:rPr lang="en-US" dirty="0"/>
              <a:t>Ensure reliability, security and support of </a:t>
            </a:r>
            <a:r>
              <a:rPr lang="en-US" dirty="0" err="1"/>
              <a:t>PeeringDB</a:t>
            </a:r>
            <a:r>
              <a:rPr lang="en-US" dirty="0"/>
              <a:t> services</a:t>
            </a:r>
          </a:p>
          <a:p>
            <a:r>
              <a:rPr lang="en-US" dirty="0"/>
              <a:t>Maintain, develop, and enhance functionality of </a:t>
            </a:r>
            <a:r>
              <a:rPr lang="en-US" dirty="0" err="1"/>
              <a:t>PeeringDB</a:t>
            </a:r>
            <a:r>
              <a:rPr lang="en-US" dirty="0"/>
              <a:t> services as sought by the users and supported by the membership and community</a:t>
            </a:r>
          </a:p>
          <a:p>
            <a:r>
              <a:rPr lang="en-US" dirty="0"/>
              <a:t>Educate the community on effective use of </a:t>
            </a:r>
            <a:r>
              <a:rPr lang="en-US" dirty="0" err="1"/>
              <a:t>PeeringDB</a:t>
            </a:r>
            <a:endParaRPr lang="en-US" dirty="0"/>
          </a:p>
          <a:p>
            <a:r>
              <a:rPr lang="en-US" dirty="0"/>
              <a:t>Educate the community on interconnection</a:t>
            </a:r>
          </a:p>
          <a:p>
            <a:r>
              <a:rPr lang="en-US" dirty="0"/>
              <a:t>Evangelize use of </a:t>
            </a:r>
            <a:r>
              <a:rPr lang="en-US" dirty="0" err="1"/>
              <a:t>PeeringDB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2017 – 2018 Strategic Direction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8550320" y="2014993"/>
            <a:ext cx="3024590" cy="2116667"/>
            <a:chOff x="5317067" y="2201333"/>
            <a:chExt cx="3024590" cy="2116667"/>
          </a:xfrm>
        </p:grpSpPr>
        <p:sp>
          <p:nvSpPr>
            <p:cNvPr id="58" name="Triangle 1"/>
            <p:cNvSpPr/>
            <p:nvPr/>
          </p:nvSpPr>
          <p:spPr>
            <a:xfrm>
              <a:off x="5317067" y="2201333"/>
              <a:ext cx="2302933" cy="2116667"/>
            </a:xfrm>
            <a:prstGeom prst="triangle">
              <a:avLst/>
            </a:prstGeom>
            <a:solidFill>
              <a:schemeClr val="bg1"/>
            </a:solidFill>
            <a:ln w="88900">
              <a:solidFill>
                <a:srgbClr val="009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riangle 18"/>
            <p:cNvSpPr/>
            <p:nvPr/>
          </p:nvSpPr>
          <p:spPr>
            <a:xfrm>
              <a:off x="6318123" y="2760133"/>
              <a:ext cx="2023534" cy="1557867"/>
            </a:xfrm>
            <a:prstGeom prst="triangle">
              <a:avLst/>
            </a:prstGeom>
            <a:solidFill>
              <a:schemeClr val="bg1"/>
            </a:solidFill>
            <a:ln w="88900">
              <a:solidFill>
                <a:srgbClr val="009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riangle 19"/>
            <p:cNvSpPr/>
            <p:nvPr/>
          </p:nvSpPr>
          <p:spPr>
            <a:xfrm>
              <a:off x="6508376" y="3199571"/>
              <a:ext cx="1833281" cy="1118429"/>
            </a:xfrm>
            <a:prstGeom prst="triangle">
              <a:avLst/>
            </a:prstGeom>
            <a:solidFill>
              <a:srgbClr val="009FC5"/>
            </a:solidFill>
            <a:ln w="88900">
              <a:solidFill>
                <a:srgbClr val="009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riangle 20"/>
            <p:cNvSpPr/>
            <p:nvPr/>
          </p:nvSpPr>
          <p:spPr>
            <a:xfrm>
              <a:off x="5337915" y="2846362"/>
              <a:ext cx="2558198" cy="1471638"/>
            </a:xfrm>
            <a:prstGeom prst="triangle">
              <a:avLst/>
            </a:prstGeom>
            <a:solidFill>
              <a:srgbClr val="009FC5"/>
            </a:solidFill>
            <a:ln w="88900">
              <a:solidFill>
                <a:srgbClr val="009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riangle 21"/>
            <p:cNvSpPr/>
            <p:nvPr/>
          </p:nvSpPr>
          <p:spPr>
            <a:xfrm>
              <a:off x="5348005" y="2846362"/>
              <a:ext cx="1665981" cy="1471638"/>
            </a:xfrm>
            <a:prstGeom prst="triangle">
              <a:avLst/>
            </a:prstGeom>
            <a:solidFill>
              <a:srgbClr val="009FC5"/>
            </a:solidFill>
            <a:ln w="88900">
              <a:solidFill>
                <a:srgbClr val="009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8153400" y="4153571"/>
            <a:ext cx="381843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Rock Solid</a:t>
            </a:r>
          </a:p>
          <a:p>
            <a:pPr algn="ctr"/>
            <a:r>
              <a:rPr lang="en-US" sz="3200" b="1" dirty="0">
                <a:solidFill>
                  <a:schemeClr val="accent2"/>
                </a:solidFill>
              </a:rPr>
              <a:t>Critical Infrastructure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-1816" y="5957240"/>
            <a:ext cx="2976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Uptime Status: </a:t>
            </a:r>
            <a:r>
              <a:rPr lang="en-US" sz="1200" dirty="0">
                <a:hlinkClick r:id="rId2"/>
              </a:rPr>
              <a:t>http://status.peeringdb.com/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8430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5761" y="1371600"/>
            <a:ext cx="8774610" cy="4754880"/>
          </a:xfrm>
        </p:spPr>
        <p:txBody>
          <a:bodyPr/>
          <a:lstStyle/>
          <a:p>
            <a:r>
              <a:rPr lang="en-US" dirty="0"/>
              <a:t>Encourage support of </a:t>
            </a:r>
            <a:r>
              <a:rPr lang="en-US" dirty="0" err="1"/>
              <a:t>PeeringDB</a:t>
            </a:r>
            <a:r>
              <a:rPr lang="en-US" dirty="0"/>
              <a:t> via sponsorship</a:t>
            </a:r>
          </a:p>
          <a:p>
            <a:r>
              <a:rPr lang="en-US" dirty="0"/>
              <a:t>Build a reserve of 2 years of operational funds for the </a:t>
            </a:r>
            <a:r>
              <a:rPr lang="en-US" dirty="0" err="1"/>
              <a:t>longterm</a:t>
            </a:r>
            <a:r>
              <a:rPr lang="en-US" dirty="0"/>
              <a:t> stability of the organization</a:t>
            </a:r>
          </a:p>
          <a:p>
            <a:r>
              <a:rPr lang="en-US" dirty="0"/>
              <a:t>Strengthen relationships with operator and peering forums, and other related databases, to work cooperatively on interconnection topics</a:t>
            </a:r>
          </a:p>
          <a:p>
            <a:r>
              <a:rPr lang="en-US" dirty="0"/>
              <a:t>Legal review of liabilities, and insurance (D&amp;O)</a:t>
            </a:r>
          </a:p>
          <a:p>
            <a:r>
              <a:rPr lang="en-US" dirty="0"/>
              <a:t>Succession planning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2017 – 2018 Strategic Direction</a:t>
            </a:r>
            <a:endParaRPr lang="en-US" dirty="0"/>
          </a:p>
        </p:txBody>
      </p:sp>
      <p:grpSp>
        <p:nvGrpSpPr>
          <p:cNvPr id="60" name="Group 59"/>
          <p:cNvGrpSpPr>
            <a:grpSpLocks noChangeAspect="1"/>
          </p:cNvGrpSpPr>
          <p:nvPr/>
        </p:nvGrpSpPr>
        <p:grpSpPr>
          <a:xfrm>
            <a:off x="8926475" y="1759171"/>
            <a:ext cx="2619863" cy="4367309"/>
            <a:chOff x="6868784" y="1591803"/>
            <a:chExt cx="2785131" cy="4642812"/>
          </a:xfrm>
        </p:grpSpPr>
        <p:grpSp>
          <p:nvGrpSpPr>
            <p:cNvPr id="61" name="Group 60"/>
            <p:cNvGrpSpPr/>
            <p:nvPr/>
          </p:nvGrpSpPr>
          <p:grpSpPr>
            <a:xfrm>
              <a:off x="6868784" y="1591803"/>
              <a:ext cx="2785131" cy="4642812"/>
              <a:chOff x="6868784" y="1591803"/>
              <a:chExt cx="2785131" cy="4642812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rot="16200000">
                <a:off x="8032749" y="3790265"/>
                <a:ext cx="457200" cy="0"/>
              </a:xfrm>
              <a:prstGeom prst="line">
                <a:avLst/>
              </a:prstGeom>
              <a:ln w="88900" cap="rnd">
                <a:solidFill>
                  <a:srgbClr val="F295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72"/>
              <p:cNvGrpSpPr/>
              <p:nvPr/>
            </p:nvGrpSpPr>
            <p:grpSpPr>
              <a:xfrm>
                <a:off x="7531099" y="1591803"/>
                <a:ext cx="1460500" cy="1921769"/>
                <a:chOff x="7531100" y="1715304"/>
                <a:chExt cx="1460500" cy="1921769"/>
              </a:xfrm>
            </p:grpSpPr>
            <p:grpSp>
              <p:nvGrpSpPr>
                <p:cNvPr id="94" name="Group 93"/>
                <p:cNvGrpSpPr/>
                <p:nvPr/>
              </p:nvGrpSpPr>
              <p:grpSpPr>
                <a:xfrm>
                  <a:off x="7531100" y="1715304"/>
                  <a:ext cx="1460500" cy="1921769"/>
                  <a:chOff x="7531100" y="1715304"/>
                  <a:chExt cx="1460500" cy="1921769"/>
                </a:xfrm>
              </p:grpSpPr>
              <p:sp>
                <p:nvSpPr>
                  <p:cNvPr id="96" name="Oval 95"/>
                  <p:cNvSpPr/>
                  <p:nvPr/>
                </p:nvSpPr>
                <p:spPr>
                  <a:xfrm>
                    <a:off x="7531100" y="1715304"/>
                    <a:ext cx="1460500" cy="1460500"/>
                  </a:xfrm>
                  <a:prstGeom prst="ellipse">
                    <a:avLst/>
                  </a:prstGeom>
                  <a:noFill/>
                  <a:ln w="88900">
                    <a:solidFill>
                      <a:srgbClr val="009FC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Rounded Rectangle 42"/>
                  <p:cNvSpPr/>
                  <p:nvPr/>
                </p:nvSpPr>
                <p:spPr>
                  <a:xfrm>
                    <a:off x="7968810" y="3124581"/>
                    <a:ext cx="585080" cy="172958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88900">
                    <a:solidFill>
                      <a:srgbClr val="009FC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Rounded Rectangle 43"/>
                  <p:cNvSpPr/>
                  <p:nvPr/>
                </p:nvSpPr>
                <p:spPr>
                  <a:xfrm>
                    <a:off x="7968810" y="3299305"/>
                    <a:ext cx="585080" cy="172958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88900">
                    <a:solidFill>
                      <a:srgbClr val="009FC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99" name="Group 98"/>
                  <p:cNvGrpSpPr/>
                  <p:nvPr/>
                </p:nvGrpSpPr>
                <p:grpSpPr>
                  <a:xfrm>
                    <a:off x="7877888" y="2339533"/>
                    <a:ext cx="766924" cy="766924"/>
                    <a:chOff x="7907510" y="2339533"/>
                    <a:chExt cx="766924" cy="766924"/>
                  </a:xfrm>
                </p:grpSpPr>
                <p:grpSp>
                  <p:nvGrpSpPr>
                    <p:cNvPr id="101" name="Group 100"/>
                    <p:cNvGrpSpPr/>
                    <p:nvPr/>
                  </p:nvGrpSpPr>
                  <p:grpSpPr>
                    <a:xfrm>
                      <a:off x="8148598" y="2339533"/>
                      <a:ext cx="284748" cy="766924"/>
                      <a:chOff x="8141369" y="2339533"/>
                      <a:chExt cx="284748" cy="766924"/>
                    </a:xfrm>
                  </p:grpSpPr>
                  <p:cxnSp>
                    <p:nvCxnSpPr>
                      <p:cNvPr id="103" name="Straight Connector 102"/>
                      <p:cNvCxnSpPr/>
                      <p:nvPr/>
                    </p:nvCxnSpPr>
                    <p:spPr>
                      <a:xfrm>
                        <a:off x="8141369" y="2339533"/>
                        <a:ext cx="0" cy="766924"/>
                      </a:xfrm>
                      <a:prstGeom prst="line">
                        <a:avLst/>
                      </a:prstGeom>
                      <a:ln w="88900" cap="rnd">
                        <a:solidFill>
                          <a:srgbClr val="009FC5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4" name="Straight Connector 103"/>
                      <p:cNvCxnSpPr/>
                      <p:nvPr/>
                    </p:nvCxnSpPr>
                    <p:spPr>
                      <a:xfrm>
                        <a:off x="8426117" y="2339533"/>
                        <a:ext cx="0" cy="766924"/>
                      </a:xfrm>
                      <a:prstGeom prst="line">
                        <a:avLst/>
                      </a:prstGeom>
                      <a:ln w="88900" cap="rnd">
                        <a:solidFill>
                          <a:srgbClr val="009FC5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02" name="Straight Connector 101"/>
                    <p:cNvCxnSpPr/>
                    <p:nvPr/>
                  </p:nvCxnSpPr>
                  <p:spPr>
                    <a:xfrm rot="16200000">
                      <a:off x="8290972" y="2089146"/>
                      <a:ext cx="0" cy="766924"/>
                    </a:xfrm>
                    <a:prstGeom prst="line">
                      <a:avLst/>
                    </a:prstGeom>
                    <a:ln w="88900" cap="rnd">
                      <a:solidFill>
                        <a:srgbClr val="009FC5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0" name="Rounded Rectangle 45"/>
                  <p:cNvSpPr/>
                  <p:nvPr/>
                </p:nvSpPr>
                <p:spPr>
                  <a:xfrm>
                    <a:off x="7968810" y="3464115"/>
                    <a:ext cx="585080" cy="172958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88900">
                    <a:solidFill>
                      <a:srgbClr val="009FC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95" name="Arc 94"/>
                <p:cNvSpPr/>
                <p:nvPr/>
              </p:nvSpPr>
              <p:spPr>
                <a:xfrm rot="21240700">
                  <a:off x="7748663" y="1917484"/>
                  <a:ext cx="1025374" cy="1009023"/>
                </a:xfrm>
                <a:prstGeom prst="arc">
                  <a:avLst/>
                </a:prstGeom>
                <a:ln w="76200" cap="rnd" cmpd="sng">
                  <a:solidFill>
                    <a:srgbClr val="009FC5"/>
                  </a:solidFill>
                  <a:prstDash val="lgDashDot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6868784" y="4210778"/>
                <a:ext cx="2785131" cy="2023837"/>
                <a:chOff x="6800380" y="4437462"/>
                <a:chExt cx="2785131" cy="2023837"/>
              </a:xfrm>
            </p:grpSpPr>
            <p:grpSp>
              <p:nvGrpSpPr>
                <p:cNvPr id="76" name="Group 75"/>
                <p:cNvGrpSpPr/>
                <p:nvPr/>
              </p:nvGrpSpPr>
              <p:grpSpPr>
                <a:xfrm>
                  <a:off x="6800380" y="4437462"/>
                  <a:ext cx="793377" cy="2023837"/>
                  <a:chOff x="6800380" y="4437462"/>
                  <a:chExt cx="793377" cy="2023837"/>
                </a:xfrm>
              </p:grpSpPr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6852216" y="5770169"/>
                    <a:ext cx="689706" cy="0"/>
                  </a:xfrm>
                  <a:prstGeom prst="line">
                    <a:avLst/>
                  </a:prstGeom>
                  <a:ln w="88900">
                    <a:solidFill>
                      <a:srgbClr val="009FC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0" name="Group 89"/>
                  <p:cNvGrpSpPr/>
                  <p:nvPr/>
                </p:nvGrpSpPr>
                <p:grpSpPr>
                  <a:xfrm>
                    <a:off x="6800380" y="4437462"/>
                    <a:ext cx="793377" cy="2023837"/>
                    <a:chOff x="6800380" y="4437462"/>
                    <a:chExt cx="793377" cy="2023837"/>
                  </a:xfrm>
                </p:grpSpPr>
                <p:sp>
                  <p:nvSpPr>
                    <p:cNvPr id="91" name="Oval 90"/>
                    <p:cNvSpPr/>
                    <p:nvPr/>
                  </p:nvSpPr>
                  <p:spPr>
                    <a:xfrm>
                      <a:off x="6889522" y="4437462"/>
                      <a:ext cx="641578" cy="641578"/>
                    </a:xfrm>
                    <a:prstGeom prst="ellipse">
                      <a:avLst/>
                    </a:prstGeom>
                    <a:noFill/>
                    <a:ln w="88900">
                      <a:solidFill>
                        <a:srgbClr val="009FC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6889522" y="5199095"/>
                      <a:ext cx="641578" cy="1157255"/>
                    </a:xfrm>
                    <a:prstGeom prst="ellipse">
                      <a:avLst/>
                    </a:prstGeom>
                    <a:noFill/>
                    <a:ln w="88900">
                      <a:solidFill>
                        <a:srgbClr val="009FC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3" name="Rectangle 92"/>
                    <p:cNvSpPr/>
                    <p:nvPr/>
                  </p:nvSpPr>
                  <p:spPr>
                    <a:xfrm>
                      <a:off x="6800380" y="5810959"/>
                      <a:ext cx="793377" cy="6503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77" name="Group 76"/>
                <p:cNvGrpSpPr/>
                <p:nvPr/>
              </p:nvGrpSpPr>
              <p:grpSpPr>
                <a:xfrm>
                  <a:off x="7796257" y="4437462"/>
                  <a:ext cx="793377" cy="2023837"/>
                  <a:chOff x="6800380" y="4437462"/>
                  <a:chExt cx="793377" cy="2023837"/>
                </a:xfrm>
              </p:grpSpPr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6852216" y="5770169"/>
                    <a:ext cx="689706" cy="0"/>
                  </a:xfrm>
                  <a:prstGeom prst="line">
                    <a:avLst/>
                  </a:prstGeom>
                  <a:ln w="88900">
                    <a:solidFill>
                      <a:srgbClr val="009FC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5" name="Group 84"/>
                  <p:cNvGrpSpPr/>
                  <p:nvPr/>
                </p:nvGrpSpPr>
                <p:grpSpPr>
                  <a:xfrm>
                    <a:off x="6800380" y="4437462"/>
                    <a:ext cx="793377" cy="2023837"/>
                    <a:chOff x="6800380" y="4437462"/>
                    <a:chExt cx="793377" cy="2023837"/>
                  </a:xfrm>
                </p:grpSpPr>
                <p:sp>
                  <p:nvSpPr>
                    <p:cNvPr id="86" name="Oval 85"/>
                    <p:cNvSpPr/>
                    <p:nvPr/>
                  </p:nvSpPr>
                  <p:spPr>
                    <a:xfrm>
                      <a:off x="6889522" y="4437462"/>
                      <a:ext cx="641578" cy="641578"/>
                    </a:xfrm>
                    <a:prstGeom prst="ellipse">
                      <a:avLst/>
                    </a:prstGeom>
                    <a:noFill/>
                    <a:ln w="88900">
                      <a:solidFill>
                        <a:srgbClr val="009FC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7" name="Oval 86"/>
                    <p:cNvSpPr/>
                    <p:nvPr/>
                  </p:nvSpPr>
                  <p:spPr>
                    <a:xfrm>
                      <a:off x="6889522" y="5199095"/>
                      <a:ext cx="641578" cy="1157255"/>
                    </a:xfrm>
                    <a:prstGeom prst="ellipse">
                      <a:avLst/>
                    </a:prstGeom>
                    <a:noFill/>
                    <a:ln w="88900">
                      <a:solidFill>
                        <a:srgbClr val="009FC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8" name="Rectangle 87"/>
                    <p:cNvSpPr/>
                    <p:nvPr/>
                  </p:nvSpPr>
                  <p:spPr>
                    <a:xfrm>
                      <a:off x="6800380" y="5810959"/>
                      <a:ext cx="793377" cy="6503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78" name="Group 77"/>
                <p:cNvGrpSpPr/>
                <p:nvPr/>
              </p:nvGrpSpPr>
              <p:grpSpPr>
                <a:xfrm>
                  <a:off x="8792134" y="4437462"/>
                  <a:ext cx="793377" cy="2023837"/>
                  <a:chOff x="6800380" y="4437462"/>
                  <a:chExt cx="793377" cy="2023837"/>
                </a:xfrm>
              </p:grpSpPr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6852216" y="5770169"/>
                    <a:ext cx="689706" cy="0"/>
                  </a:xfrm>
                  <a:prstGeom prst="line">
                    <a:avLst/>
                  </a:prstGeom>
                  <a:ln w="88900">
                    <a:solidFill>
                      <a:srgbClr val="009FC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6800380" y="4437462"/>
                    <a:ext cx="793377" cy="2023837"/>
                    <a:chOff x="6800380" y="4437462"/>
                    <a:chExt cx="793377" cy="2023837"/>
                  </a:xfrm>
                </p:grpSpPr>
                <p:sp>
                  <p:nvSpPr>
                    <p:cNvPr id="81" name="Oval 80"/>
                    <p:cNvSpPr/>
                    <p:nvPr/>
                  </p:nvSpPr>
                  <p:spPr>
                    <a:xfrm>
                      <a:off x="6889522" y="4437462"/>
                      <a:ext cx="641578" cy="641578"/>
                    </a:xfrm>
                    <a:prstGeom prst="ellipse">
                      <a:avLst/>
                    </a:prstGeom>
                    <a:noFill/>
                    <a:ln w="88900">
                      <a:solidFill>
                        <a:srgbClr val="009FC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" name="Oval 81"/>
                    <p:cNvSpPr/>
                    <p:nvPr/>
                  </p:nvSpPr>
                  <p:spPr>
                    <a:xfrm>
                      <a:off x="6889522" y="5199095"/>
                      <a:ext cx="641578" cy="1157255"/>
                    </a:xfrm>
                    <a:prstGeom prst="ellipse">
                      <a:avLst/>
                    </a:prstGeom>
                    <a:noFill/>
                    <a:ln w="88900">
                      <a:solidFill>
                        <a:srgbClr val="009FC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6800380" y="5810959"/>
                      <a:ext cx="793377" cy="6503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cxnSp>
            <p:nvCxnSpPr>
              <p:cNvPr id="75" name="Straight Connector 74"/>
              <p:cNvCxnSpPr/>
              <p:nvPr/>
            </p:nvCxnSpPr>
            <p:spPr>
              <a:xfrm>
                <a:off x="7265472" y="3860800"/>
                <a:ext cx="1991754" cy="0"/>
              </a:xfrm>
              <a:prstGeom prst="line">
                <a:avLst/>
              </a:prstGeom>
              <a:ln w="88900" cap="rnd">
                <a:solidFill>
                  <a:srgbClr val="F295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Connector 61"/>
            <p:cNvCxnSpPr/>
            <p:nvPr/>
          </p:nvCxnSpPr>
          <p:spPr>
            <a:xfrm flipV="1">
              <a:off x="9257108" y="3860800"/>
              <a:ext cx="0" cy="158065"/>
            </a:xfrm>
            <a:prstGeom prst="line">
              <a:avLst/>
            </a:prstGeom>
            <a:ln w="88900" cap="rnd">
              <a:solidFill>
                <a:srgbClr val="F2951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7265472" y="3860799"/>
              <a:ext cx="0" cy="158065"/>
            </a:xfrm>
            <a:prstGeom prst="line">
              <a:avLst/>
            </a:prstGeom>
            <a:ln w="88900" cap="rnd">
              <a:solidFill>
                <a:srgbClr val="F2951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9138294" y="1928086"/>
              <a:ext cx="314494" cy="480221"/>
              <a:chOff x="9138294" y="1928086"/>
              <a:chExt cx="314494" cy="480221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rot="5400000" flipV="1">
                <a:off x="9315628" y="2035447"/>
                <a:ext cx="0" cy="274320"/>
              </a:xfrm>
              <a:prstGeom prst="line">
                <a:avLst/>
              </a:prstGeom>
              <a:ln w="88900" cap="rnd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7800000" flipV="1">
                <a:off x="9275731" y="2271147"/>
                <a:ext cx="0" cy="274320"/>
              </a:xfrm>
              <a:prstGeom prst="line">
                <a:avLst/>
              </a:prstGeom>
              <a:ln w="88900" cap="rnd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2700000" flipV="1">
                <a:off x="9275454" y="1790926"/>
                <a:ext cx="0" cy="274320"/>
              </a:xfrm>
              <a:prstGeom prst="line">
                <a:avLst/>
              </a:prstGeom>
              <a:ln w="88900" cap="rnd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 flipH="1">
              <a:off x="7079914" y="1928086"/>
              <a:ext cx="314494" cy="480221"/>
              <a:chOff x="9138294" y="1928086"/>
              <a:chExt cx="314494" cy="480221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 rot="5400000" flipV="1">
                <a:off x="9315628" y="2035447"/>
                <a:ext cx="0" cy="274320"/>
              </a:xfrm>
              <a:prstGeom prst="line">
                <a:avLst/>
              </a:prstGeom>
              <a:ln w="88900" cap="rnd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7800000" flipV="1">
                <a:off x="9275731" y="2271147"/>
                <a:ext cx="0" cy="274320"/>
              </a:xfrm>
              <a:prstGeom prst="line">
                <a:avLst/>
              </a:prstGeom>
              <a:ln w="88900" cap="rnd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2700000" flipV="1">
                <a:off x="9275454" y="1790926"/>
                <a:ext cx="0" cy="274320"/>
              </a:xfrm>
              <a:prstGeom prst="line">
                <a:avLst/>
              </a:prstGeom>
              <a:ln w="88900" cap="rnd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79934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Obtain contracts for all supporting service providers</a:t>
            </a:r>
          </a:p>
          <a:p>
            <a:r>
              <a:rPr lang="en-US" dirty="0"/>
              <a:t>Ensure supporting services are always available</a:t>
            </a:r>
          </a:p>
          <a:p>
            <a:r>
              <a:rPr lang="en-US" dirty="0"/>
              <a:t>Ensure regular backups for all services</a:t>
            </a:r>
          </a:p>
          <a:p>
            <a:r>
              <a:rPr lang="en-US" dirty="0"/>
              <a:t>Ensure security for private user data</a:t>
            </a:r>
          </a:p>
          <a:p>
            <a:r>
              <a:rPr lang="en-US" dirty="0"/>
              <a:t>Conduct redundancy and restoration test bi-annually</a:t>
            </a:r>
          </a:p>
          <a:p>
            <a:r>
              <a:rPr lang="en-US" dirty="0"/>
              <a:t>Support the Admin Committee to ensure user expectations are met</a:t>
            </a:r>
          </a:p>
          <a:p>
            <a:r>
              <a:rPr lang="en-US" dirty="0"/>
              <a:t>Manage contractor for maintenance, minor development and basic support for underlying </a:t>
            </a:r>
            <a:r>
              <a:rPr lang="en-US" dirty="0" err="1"/>
              <a:t>PeeringDB</a:t>
            </a:r>
            <a:r>
              <a:rPr lang="en-US" dirty="0"/>
              <a:t> platform</a:t>
            </a:r>
          </a:p>
          <a:p>
            <a:r>
              <a:rPr lang="en-US" dirty="0"/>
              <a:t>Support the Product Committee for major development and feature enhancements to ensure user expectations are met</a:t>
            </a: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Provide education material in the form of a quick start guide, embedded online assistance, webinars and tutorials</a:t>
            </a:r>
          </a:p>
          <a:p>
            <a:r>
              <a:rPr lang="en-US" dirty="0"/>
              <a:t>Participate in peering discussions globally where possible</a:t>
            </a:r>
          </a:p>
          <a:p>
            <a:r>
              <a:rPr lang="en-US" dirty="0"/>
              <a:t>Expand social media presence as new material is created</a:t>
            </a:r>
          </a:p>
          <a:p>
            <a:r>
              <a:rPr lang="en-US" dirty="0"/>
              <a:t>Survey the existing sponsors</a:t>
            </a:r>
          </a:p>
          <a:p>
            <a:r>
              <a:rPr lang="en-US" dirty="0"/>
              <a:t>Write and implement surplus plan</a:t>
            </a:r>
          </a:p>
          <a:p>
            <a:r>
              <a:rPr lang="en-US" dirty="0"/>
              <a:t>Present at major conferences where possible</a:t>
            </a:r>
          </a:p>
          <a:p>
            <a:r>
              <a:rPr lang="en-US" dirty="0"/>
              <a:t>Conduct one election in April each year</a:t>
            </a:r>
          </a:p>
          <a:p>
            <a:r>
              <a:rPr lang="en-US" dirty="0"/>
              <a:t>Conduct one member meeting in April each year</a:t>
            </a:r>
          </a:p>
          <a:p>
            <a:r>
              <a:rPr lang="en-US" dirty="0"/>
              <a:t>Engage council for annual review of liabilities and insurance</a:t>
            </a:r>
          </a:p>
          <a:p>
            <a:r>
              <a:rPr lang="en-US" dirty="0"/>
              <a:t>Write succession plan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2017 Organizational Objectives</a:t>
            </a:r>
          </a:p>
        </p:txBody>
      </p:sp>
    </p:spTree>
    <p:extLst>
      <p:ext uri="{BB962C8B-B14F-4D97-AF65-F5344CB8AC3E}">
        <p14:creationId xmlns:p14="http://schemas.microsoft.com/office/powerpoint/2010/main" val="3249334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Organization and Election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Strategic Goals and Organizational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</a:rPr>
              <a:t>Feature Planning Process and Roadmap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Third Party Integration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56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 features tracked using GitHub at </a:t>
            </a:r>
            <a:r>
              <a:rPr lang="en-US" dirty="0">
                <a:hlinkClick r:id="rId2"/>
              </a:rPr>
              <a:t>https://github.com/peeringdb/peeringdb/issues</a:t>
            </a:r>
            <a:r>
              <a:rPr lang="en-US" dirty="0"/>
              <a:t> with the </a:t>
            </a:r>
            <a:r>
              <a:rPr lang="en-US" dirty="0" err="1"/>
              <a:t>ZenHub</a:t>
            </a:r>
            <a:r>
              <a:rPr lang="en-US" dirty="0"/>
              <a:t> overlay</a:t>
            </a:r>
          </a:p>
          <a:p>
            <a:pPr lvl="1"/>
            <a:r>
              <a:rPr lang="en-US" dirty="0"/>
              <a:t>Anyone can open a feature requests, there are no internal or hidden requests</a:t>
            </a:r>
          </a:p>
          <a:p>
            <a:pPr lvl="1"/>
            <a:r>
              <a:rPr lang="en-US" dirty="0"/>
              <a:t>Open and transparent process for feature development</a:t>
            </a:r>
          </a:p>
          <a:p>
            <a:pPr lvl="1"/>
            <a:r>
              <a:rPr lang="en-US" dirty="0"/>
              <a:t>Workflow is at </a:t>
            </a:r>
            <a:r>
              <a:rPr lang="en-US" dirty="0">
                <a:hlinkClick r:id="rId3"/>
              </a:rPr>
              <a:t>http://docs.peeringdb.com/workflow/</a:t>
            </a:r>
            <a:endParaRPr lang="en-US" dirty="0"/>
          </a:p>
          <a:p>
            <a:r>
              <a:rPr lang="en-US" dirty="0"/>
              <a:t>Product Committee feature process</a:t>
            </a:r>
          </a:p>
          <a:p>
            <a:pPr lvl="1"/>
            <a:r>
              <a:rPr lang="en-US" dirty="0"/>
              <a:t>Evaluate and prioritize the requests</a:t>
            </a:r>
          </a:p>
          <a:p>
            <a:pPr lvl="1"/>
            <a:r>
              <a:rPr lang="en-US" dirty="0"/>
              <a:t>Request a quote for development costs</a:t>
            </a:r>
          </a:p>
          <a:p>
            <a:pPr lvl="1"/>
            <a:r>
              <a:rPr lang="en-US" dirty="0"/>
              <a:t>Request budget from the board</a:t>
            </a:r>
          </a:p>
          <a:p>
            <a:pPr lvl="1"/>
            <a:r>
              <a:rPr lang="en-US" dirty="0"/>
              <a:t>Manage implementation and scheduling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 Workflow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65760" y="5740407"/>
            <a:ext cx="11430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Your input is needed on features!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922416"/>
              </p:ext>
            </p:extLst>
          </p:nvPr>
        </p:nvGraphicFramePr>
        <p:xfrm>
          <a:off x="8697433" y="3280630"/>
          <a:ext cx="3098327" cy="1988820"/>
        </p:xfrm>
        <a:graphic>
          <a:graphicData uri="http://schemas.openxmlformats.org/drawingml/2006/table">
            <a:tbl>
              <a:tblPr/>
              <a:tblGrid>
                <a:gridCol w="30983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809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0" dirty="0">
                          <a:solidFill>
                            <a:schemeClr val="bg1"/>
                          </a:solidFill>
                          <a:latin typeface="+mn-lt"/>
                        </a:rPr>
                        <a:t>Example Categories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effectLst/>
                          <a:latin typeface="+mn-lt"/>
                        </a:rPr>
                        <a:t>AC (Support Workflow)</a:t>
                      </a:r>
                    </a:p>
                  </a:txBody>
                  <a:tcPr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effectLst/>
                          <a:latin typeface="+mn-lt"/>
                        </a:rPr>
                        <a:t>Bug</a:t>
                      </a:r>
                    </a:p>
                  </a:txBody>
                  <a:tcPr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effectLst/>
                          <a:latin typeface="+mn-lt"/>
                        </a:rPr>
                        <a:t>Enhancement</a:t>
                      </a:r>
                    </a:p>
                  </a:txBody>
                  <a:tcPr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effectLst/>
                          <a:latin typeface="+mn-lt"/>
                        </a:rPr>
                        <a:t>Usability</a:t>
                      </a:r>
                    </a:p>
                  </a:txBody>
                  <a:tcPr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472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71600"/>
            <a:ext cx="8471281" cy="4754880"/>
          </a:xfrm>
        </p:spPr>
        <p:txBody>
          <a:bodyPr>
            <a:normAutofit fontScale="92500"/>
          </a:bodyPr>
          <a:lstStyle/>
          <a:p>
            <a:r>
              <a:rPr lang="en-US" dirty="0"/>
              <a:t>Announced at least one week in advance with all changes to give the community notice</a:t>
            </a:r>
          </a:p>
          <a:p>
            <a:pPr lvl="1"/>
            <a:r>
              <a:rPr lang="en-US" dirty="0"/>
              <a:t>Beta site is already running the development version for testing</a:t>
            </a:r>
          </a:p>
          <a:p>
            <a:pPr lvl="1"/>
            <a:r>
              <a:rPr lang="en-US" dirty="0"/>
              <a:t>Announced on PDB Announce list, Twitter, Facebook</a:t>
            </a:r>
          </a:p>
          <a:p>
            <a:r>
              <a:rPr lang="en-US" dirty="0"/>
              <a:t>Released on Wednesdays at 0400Z and avoids</a:t>
            </a:r>
          </a:p>
          <a:p>
            <a:pPr lvl="1"/>
            <a:r>
              <a:rPr lang="en-US" dirty="0"/>
              <a:t>Mondays and Fridays</a:t>
            </a:r>
          </a:p>
          <a:p>
            <a:pPr lvl="1"/>
            <a:r>
              <a:rPr lang="en-US" dirty="0"/>
              <a:t>International holidays</a:t>
            </a:r>
          </a:p>
          <a:p>
            <a:pPr lvl="1"/>
            <a:r>
              <a:rPr lang="en-US" dirty="0"/>
              <a:t>Large conferences and events (APRICOT, EPF, GPF, NANOG, RIPE, etc.)</a:t>
            </a:r>
          </a:p>
          <a:p>
            <a:r>
              <a:rPr lang="en-US" dirty="0"/>
              <a:t>List of current changes (release notes) for each version are on GitHub at </a:t>
            </a:r>
            <a:r>
              <a:rPr lang="en-US" dirty="0">
                <a:hlinkClick r:id="rId2"/>
              </a:rPr>
              <a:t>https://github.com/peeringdb/peeringdb/milestones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Release Process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880191" y="2304661"/>
            <a:ext cx="2986084" cy="3011365"/>
            <a:chOff x="6515100" y="1660634"/>
            <a:chExt cx="3295650" cy="3323552"/>
          </a:xfrm>
        </p:grpSpPr>
        <p:grpSp>
          <p:nvGrpSpPr>
            <p:cNvPr id="8" name="Group 7"/>
            <p:cNvGrpSpPr/>
            <p:nvPr/>
          </p:nvGrpSpPr>
          <p:grpSpPr>
            <a:xfrm>
              <a:off x="6515100" y="1660634"/>
              <a:ext cx="3295650" cy="3323552"/>
              <a:chOff x="6515100" y="1660634"/>
              <a:chExt cx="3295650" cy="3323552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6515100" y="1809750"/>
                <a:ext cx="3295650" cy="266700"/>
              </a:xfrm>
              <a:prstGeom prst="rect">
                <a:avLst/>
              </a:prstGeom>
              <a:noFill/>
              <a:ln w="88900">
                <a:solidFill>
                  <a:srgbClr val="009FC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604805" y="2082838"/>
                <a:ext cx="3116241" cy="1919631"/>
              </a:xfrm>
              <a:prstGeom prst="rect">
                <a:avLst/>
              </a:prstGeom>
              <a:noFill/>
              <a:ln w="88900">
                <a:solidFill>
                  <a:srgbClr val="009FC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7870278" y="1660634"/>
                <a:ext cx="585294" cy="149116"/>
              </a:xfrm>
              <a:prstGeom prst="rect">
                <a:avLst/>
              </a:prstGeom>
              <a:noFill/>
              <a:ln w="88900">
                <a:solidFill>
                  <a:srgbClr val="009FC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8045195" y="4002469"/>
                <a:ext cx="235461" cy="981717"/>
              </a:xfrm>
              <a:prstGeom prst="rect">
                <a:avLst/>
              </a:prstGeom>
              <a:noFill/>
              <a:ln w="88900">
                <a:solidFill>
                  <a:srgbClr val="009FC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884276" y="2341402"/>
              <a:ext cx="325820" cy="325820"/>
              <a:chOff x="4834759" y="2328154"/>
              <a:chExt cx="325820" cy="325820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7452781" y="2341402"/>
              <a:ext cx="325820" cy="325820"/>
              <a:chOff x="4834759" y="2328154"/>
              <a:chExt cx="325820" cy="32582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8018408" y="2341402"/>
              <a:ext cx="325820" cy="325820"/>
              <a:chOff x="4834759" y="2328154"/>
              <a:chExt cx="325820" cy="325820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8584035" y="2341402"/>
              <a:ext cx="325820" cy="325820"/>
              <a:chOff x="4834759" y="2328154"/>
              <a:chExt cx="325820" cy="32582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8586373" y="3324404"/>
              <a:ext cx="325820" cy="325820"/>
              <a:chOff x="4834759" y="2328154"/>
              <a:chExt cx="325820" cy="32582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8020746" y="3324404"/>
              <a:ext cx="325820" cy="325820"/>
              <a:chOff x="4834759" y="2328154"/>
              <a:chExt cx="325820" cy="32582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7451700" y="3324404"/>
              <a:ext cx="325820" cy="325820"/>
              <a:chOff x="4834759" y="2328154"/>
              <a:chExt cx="325820" cy="325820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9152000" y="3323119"/>
              <a:ext cx="325820" cy="325820"/>
              <a:chOff x="4834759" y="2328154"/>
              <a:chExt cx="325820" cy="32582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4834759" y="2328154"/>
                <a:ext cx="325820" cy="325820"/>
              </a:xfrm>
              <a:prstGeom prst="line">
                <a:avLst/>
              </a:prstGeom>
              <a:ln w="88900">
                <a:solidFill>
                  <a:srgbClr val="009F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Donut 45"/>
            <p:cNvSpPr/>
            <p:nvPr/>
          </p:nvSpPr>
          <p:spPr>
            <a:xfrm>
              <a:off x="6726046" y="3361734"/>
              <a:ext cx="482428" cy="482428"/>
            </a:xfrm>
            <a:prstGeom prst="donut">
              <a:avLst/>
            </a:prstGeom>
            <a:solidFill>
              <a:srgbClr val="009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925768" y="3561456"/>
              <a:ext cx="82984" cy="82984"/>
            </a:xfrm>
            <a:prstGeom prst="rect">
              <a:avLst/>
            </a:prstGeom>
            <a:solidFill>
              <a:srgbClr val="F2951B"/>
            </a:solidFill>
            <a:ln>
              <a:solidFill>
                <a:srgbClr val="F295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Elbow Connector 48"/>
            <p:cNvCxnSpPr>
              <a:stCxn id="17" idx="0"/>
              <a:endCxn id="20" idx="2"/>
            </p:cNvCxnSpPr>
            <p:nvPr/>
          </p:nvCxnSpPr>
          <p:spPr>
            <a:xfrm rot="5400000" flipH="1" flipV="1">
              <a:off x="7616555" y="1663379"/>
              <a:ext cx="1049061" cy="2347650"/>
            </a:xfrm>
            <a:prstGeom prst="bentConnector3">
              <a:avLst>
                <a:gd name="adj1" fmla="val 35711"/>
              </a:avLst>
            </a:prstGeom>
            <a:ln w="88900">
              <a:solidFill>
                <a:srgbClr val="F2951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9262358" y="2205232"/>
              <a:ext cx="105104" cy="1074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267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Slide overview and content</a:t>
            </a:r>
          </a:p>
          <a:p>
            <a:pPr lvl="1"/>
            <a:r>
              <a:rPr lang="en-US"/>
              <a:t>We’re developing a new 2017 slide deck with a short/medium/long format for presentation at conferences</a:t>
            </a:r>
          </a:p>
          <a:p>
            <a:pPr lvl="1"/>
            <a:r>
              <a:rPr lang="en-US"/>
              <a:t>A 101 introduction tutorial is at the end after the main deck</a:t>
            </a:r>
          </a:p>
          <a:p>
            <a:pPr lvl="1"/>
            <a:r>
              <a:rPr lang="en-US"/>
              <a:t>Planning to expand the tutorial into more detailed 201, 301, etc. versions</a:t>
            </a:r>
          </a:p>
          <a:p>
            <a:r>
              <a:rPr lang="en-US"/>
              <a:t>Highlight integration with PeeringDB</a:t>
            </a:r>
          </a:p>
          <a:p>
            <a:pPr lvl="1"/>
            <a:r>
              <a:rPr lang="en-US"/>
              <a:t>We want to promote the lastest tools and integration developments</a:t>
            </a:r>
          </a:p>
          <a:p>
            <a:pPr lvl="1"/>
            <a:r>
              <a:rPr lang="en-US"/>
              <a:t>If you have a tool you’d like us to announce, please get in touch at </a:t>
            </a:r>
            <a:r>
              <a:rPr lang="en-US">
                <a:hlinkClick r:id="rId2"/>
              </a:rPr>
              <a:t>productcom@lists.peeringdb.com</a:t>
            </a:r>
            <a:endParaRPr lang="en-US"/>
          </a:p>
          <a:p>
            <a:r>
              <a:rPr lang="en-US"/>
              <a:t>We want your feedback on PeeringDB’s presence at conferences!</a:t>
            </a:r>
          </a:p>
          <a:p>
            <a:pPr lvl="1"/>
            <a:r>
              <a:rPr lang="en-US"/>
              <a:t>Goal is to educate and evangelize PeeringDB to facilitate interconnection</a:t>
            </a:r>
          </a:p>
          <a:p>
            <a:pPr lvl="1"/>
            <a:r>
              <a:rPr lang="en-US"/>
              <a:t>How can we be most effective in building the peering community?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94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Beta server</a:t>
            </a:r>
          </a:p>
          <a:p>
            <a:pPr lvl="1"/>
            <a:r>
              <a:rPr lang="en-US" dirty="0"/>
              <a:t>Available at </a:t>
            </a:r>
            <a:r>
              <a:rPr lang="en-US" dirty="0">
                <a:hlinkClick r:id="rId2"/>
              </a:rPr>
              <a:t>https://beta.peeringdb.com/ </a:t>
            </a:r>
            <a:endParaRPr lang="en-US" dirty="0"/>
          </a:p>
          <a:p>
            <a:pPr lvl="1"/>
            <a:r>
              <a:rPr lang="en-US" dirty="0"/>
              <a:t>Runs the latest beta software version</a:t>
            </a:r>
          </a:p>
          <a:p>
            <a:pPr lvl="1"/>
            <a:r>
              <a:rPr lang="en-US" dirty="0"/>
              <a:t>Full access over HTTP and the API</a:t>
            </a:r>
          </a:p>
          <a:p>
            <a:pPr lvl="1"/>
            <a:r>
              <a:rPr lang="en-US" dirty="0"/>
              <a:t>Database is local to the beta server only, changes are not reflected on the production servers</a:t>
            </a:r>
          </a:p>
          <a:p>
            <a:r>
              <a:rPr lang="en-US" dirty="0"/>
              <a:t>Latest changes</a:t>
            </a:r>
          </a:p>
          <a:p>
            <a:pPr lvl="1"/>
            <a:r>
              <a:rPr lang="en-US" dirty="0"/>
              <a:t>Available at </a:t>
            </a:r>
            <a:r>
              <a:rPr lang="en-US" dirty="0">
                <a:hlinkClick r:id="rId3"/>
              </a:rPr>
              <a:t>https://beta.peeringdb.com/changes</a:t>
            </a:r>
            <a:endParaRPr lang="en-US" dirty="0"/>
          </a:p>
          <a:p>
            <a:pPr lvl="1"/>
            <a:r>
              <a:rPr lang="en-US" dirty="0"/>
              <a:t>Redirects to the list of issues on GitHub </a:t>
            </a:r>
          </a:p>
          <a:p>
            <a:pPr lvl="1"/>
            <a:r>
              <a:rPr lang="en-US" dirty="0"/>
              <a:t>Documents all of the changes in the current beta version</a:t>
            </a:r>
          </a:p>
          <a:p>
            <a:r>
              <a:rPr lang="en-US" dirty="0"/>
              <a:t>Anyone can log bugs and feature requests in GitHub at </a:t>
            </a:r>
            <a:r>
              <a:rPr lang="en-US" dirty="0">
                <a:hlinkClick r:id="rId4"/>
              </a:rPr>
              <a:t>https://github.com/peeringdb/peeringdb/issues</a:t>
            </a: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Development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755" y="1362018"/>
            <a:ext cx="5053985" cy="135164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Several maintenance releases with small features have been released since </a:t>
            </a:r>
            <a:r>
              <a:rPr lang="en-US" dirty="0" err="1"/>
              <a:t>PeeringDB</a:t>
            </a:r>
            <a:r>
              <a:rPr lang="en-US" dirty="0"/>
              <a:t> 2.0 was launched</a:t>
            </a:r>
          </a:p>
          <a:p>
            <a:r>
              <a:rPr lang="en-US" dirty="0"/>
              <a:t>We will have major releases with larger features in 2017</a:t>
            </a:r>
          </a:p>
          <a:p>
            <a:r>
              <a:rPr lang="en-US" dirty="0"/>
              <a:t>Roadmap focus areas</a:t>
            </a:r>
          </a:p>
          <a:p>
            <a:pPr lvl="1"/>
            <a:r>
              <a:rPr lang="en-US" dirty="0"/>
              <a:t>Data quality, privacy, confidentiality</a:t>
            </a:r>
          </a:p>
          <a:p>
            <a:pPr lvl="1"/>
            <a:r>
              <a:rPr lang="en-US" dirty="0"/>
              <a:t>Usability and API		</a:t>
            </a:r>
          </a:p>
          <a:p>
            <a:pPr lvl="1"/>
            <a:r>
              <a:rPr lang="en-US" dirty="0"/>
              <a:t>Platform stability and reliability</a:t>
            </a:r>
          </a:p>
          <a:p>
            <a:pPr lvl="1"/>
            <a:r>
              <a:rPr lang="en-US" dirty="0"/>
              <a:t>Product evolution</a:t>
            </a:r>
          </a:p>
          <a:p>
            <a:r>
              <a:rPr lang="en-US" dirty="0"/>
              <a:t>Communication focus areas</a:t>
            </a:r>
          </a:p>
          <a:p>
            <a:pPr lvl="1"/>
            <a:r>
              <a:rPr lang="en-US" dirty="0"/>
              <a:t>Partner management</a:t>
            </a:r>
          </a:p>
          <a:p>
            <a:pPr lvl="1"/>
            <a:r>
              <a:rPr lang="en-US" dirty="0"/>
              <a:t>Communication outreach</a:t>
            </a:r>
          </a:p>
          <a:p>
            <a:pPr lvl="1"/>
            <a:r>
              <a:rPr lang="en-US" dirty="0"/>
              <a:t>Membership engagement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2017 Roadmap</a:t>
            </a:r>
          </a:p>
        </p:txBody>
      </p:sp>
    </p:spTree>
    <p:extLst>
      <p:ext uri="{BB962C8B-B14F-4D97-AF65-F5344CB8AC3E}">
        <p14:creationId xmlns:p14="http://schemas.microsoft.com/office/powerpoint/2010/main" val="825536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Organization and Election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Strategic Goals and Organizational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Feature Planning Process and Roadmap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</a:rPr>
              <a:t>Third Party Integration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6244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PeeringDB</a:t>
            </a:r>
            <a:r>
              <a:rPr lang="en-US" dirty="0"/>
              <a:t> maintains interconnection data</a:t>
            </a:r>
          </a:p>
          <a:p>
            <a:pPr lvl="1"/>
            <a:r>
              <a:rPr lang="en-US" dirty="0"/>
              <a:t>Permissions and privacy on user information are set by the user</a:t>
            </a:r>
          </a:p>
          <a:p>
            <a:pPr lvl="1"/>
            <a:r>
              <a:rPr lang="en-US" dirty="0"/>
              <a:t>Accuracy is essential</a:t>
            </a:r>
          </a:p>
          <a:p>
            <a:pPr lvl="1"/>
            <a:r>
              <a:rPr lang="en-US" dirty="0"/>
              <a:t>Exchange sources are vetted</a:t>
            </a:r>
          </a:p>
          <a:p>
            <a:pPr lvl="1"/>
            <a:r>
              <a:rPr lang="en-US" dirty="0"/>
              <a:t>Data conflicts are resolved by the Admin Committee</a:t>
            </a:r>
          </a:p>
          <a:p>
            <a:r>
              <a:rPr lang="en-US" dirty="0"/>
              <a:t>Third party integration with </a:t>
            </a:r>
            <a:r>
              <a:rPr lang="en-US" dirty="0" err="1"/>
              <a:t>PeeringDB</a:t>
            </a:r>
            <a:r>
              <a:rPr lang="en-US" dirty="0"/>
              <a:t> has started in two ways</a:t>
            </a:r>
          </a:p>
          <a:p>
            <a:pPr lvl="1"/>
            <a:r>
              <a:rPr lang="en-US" dirty="0"/>
              <a:t>Data exchange with organizations</a:t>
            </a:r>
          </a:p>
          <a:p>
            <a:pPr lvl="1"/>
            <a:r>
              <a:rPr lang="en-US" dirty="0"/>
              <a:t>Use by free and commercial software, full list at </a:t>
            </a:r>
            <a:r>
              <a:rPr lang="en-US" dirty="0">
                <a:hlinkClick r:id="rId2"/>
              </a:rPr>
              <a:t>http://docs.peeringdb.com/#tools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Third Party Integration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0117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PeeringDB’s</a:t>
            </a:r>
            <a:r>
              <a:rPr lang="en-US" dirty="0"/>
              <a:t> goals are to</a:t>
            </a:r>
          </a:p>
          <a:p>
            <a:pPr lvl="1"/>
            <a:r>
              <a:rPr lang="en-US" dirty="0"/>
              <a:t>Maintain data integrity </a:t>
            </a:r>
          </a:p>
          <a:p>
            <a:pPr lvl="1"/>
            <a:r>
              <a:rPr lang="en-US" dirty="0"/>
              <a:t>Provide complete data needed for interconnection</a:t>
            </a:r>
          </a:p>
          <a:p>
            <a:r>
              <a:rPr lang="en-US" dirty="0"/>
              <a:t>Working to exchange data with organizations that maintain data on facilities, IXPs, and networks</a:t>
            </a:r>
          </a:p>
          <a:p>
            <a:pPr lvl="1"/>
            <a:r>
              <a:rPr lang="en-US" dirty="0"/>
              <a:t>Open and transparent process and integration</a:t>
            </a:r>
          </a:p>
          <a:p>
            <a:pPr lvl="1"/>
            <a:r>
              <a:rPr lang="en-US" dirty="0"/>
              <a:t>Not for user data</a:t>
            </a:r>
          </a:p>
          <a:p>
            <a:r>
              <a:rPr lang="en-US" dirty="0"/>
              <a:t>IXP data: IX-F, Euro-IX, PCH</a:t>
            </a:r>
          </a:p>
          <a:p>
            <a:r>
              <a:rPr lang="en-US" dirty="0"/>
              <a:t>Network data: RIRs (ASNs)</a:t>
            </a:r>
          </a:p>
          <a:p>
            <a:r>
              <a:rPr lang="en-US" dirty="0"/>
              <a:t>Facility data: Inflect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Exchange</a:t>
            </a:r>
          </a:p>
        </p:txBody>
      </p:sp>
    </p:spTree>
    <p:extLst>
      <p:ext uri="{BB962C8B-B14F-4D97-AF65-F5344CB8AC3E}">
        <p14:creationId xmlns:p14="http://schemas.microsoft.com/office/powerpoint/2010/main" val="4174635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2819" y="1286540"/>
            <a:ext cx="5419727" cy="493429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71600"/>
            <a:ext cx="6906910" cy="475488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TraceMON</a:t>
            </a:r>
            <a:r>
              <a:rPr lang="en-US" dirty="0"/>
              <a:t> is a tool for visualizing a network topology generated by traceroutes</a:t>
            </a:r>
          </a:p>
          <a:p>
            <a:pPr lvl="1"/>
            <a:r>
              <a:rPr lang="en-US" dirty="0"/>
              <a:t>Provides one-click access to IXP and network info</a:t>
            </a:r>
          </a:p>
          <a:p>
            <a:pPr lvl="1"/>
            <a:r>
              <a:rPr lang="en-US" dirty="0"/>
              <a:t>Displays </a:t>
            </a:r>
            <a:r>
              <a:rPr lang="en-US" dirty="0" err="1"/>
              <a:t>PeeringDB</a:t>
            </a:r>
            <a:r>
              <a:rPr lang="en-US" dirty="0"/>
              <a:t> info and allows the user to update their record</a:t>
            </a:r>
          </a:p>
          <a:p>
            <a:r>
              <a:rPr lang="en-US" dirty="0"/>
              <a:t>RIPE Atlas users can access it by selecting a traceroute measurement and clicking on the </a:t>
            </a:r>
            <a:r>
              <a:rPr lang="en-US" dirty="0" err="1"/>
              <a:t>TraceMON</a:t>
            </a:r>
            <a:r>
              <a:rPr lang="en-US" dirty="0"/>
              <a:t> tab at </a:t>
            </a:r>
            <a:r>
              <a:rPr lang="en-US" dirty="0">
                <a:hlinkClick r:id="rId3"/>
              </a:rPr>
              <a:t>https://atlas.ripe.net/measurements/?search=&amp;status=&amp;af=&amp;kind=2%2C4&amp;age=#!tab-public</a:t>
            </a:r>
            <a:endParaRPr lang="en-US" dirty="0"/>
          </a:p>
          <a:p>
            <a:r>
              <a:rPr lang="en-US" dirty="0"/>
              <a:t>Full article is at </a:t>
            </a:r>
            <a:r>
              <a:rPr lang="en-US" dirty="0">
                <a:hlinkClick r:id="rId4"/>
              </a:rPr>
              <a:t>https://labs.ripe.net/Members/massimo_candela/tracemon-traceroute-visualisation-network-debugging-tool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Highlight: </a:t>
            </a:r>
            <a:r>
              <a:rPr lang="en-US" dirty="0" err="1"/>
              <a:t>TraceMON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2166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Announce list: </a:t>
            </a:r>
            <a:r>
              <a:rPr lang="en-US" sz="2400" dirty="0">
                <a:hlinkClick r:id="rId2"/>
              </a:rPr>
              <a:t>http://lists.peeringdb.com/cgi-bin/mailman/listinfo/pdb-announce</a:t>
            </a:r>
            <a:endParaRPr lang="en-US" sz="2400" dirty="0">
              <a:hlinkClick r:id="rId3"/>
            </a:endParaRPr>
          </a:p>
          <a:p>
            <a:r>
              <a:rPr lang="en-US" sz="2400" dirty="0"/>
              <a:t>Governance list: </a:t>
            </a:r>
            <a:r>
              <a:rPr lang="en-US" sz="2400" dirty="0">
                <a:hlinkClick r:id="rId4"/>
              </a:rPr>
              <a:t>http://lists.peeringdb.com/cgi-bin/mailman/listinfo/pdb-gov</a:t>
            </a:r>
            <a:endParaRPr lang="en-US" sz="2400" dirty="0">
              <a:hlinkClick r:id="rId5"/>
            </a:endParaRPr>
          </a:p>
          <a:p>
            <a:r>
              <a:rPr lang="en-US" sz="2400" dirty="0"/>
              <a:t>Technical list: </a:t>
            </a:r>
            <a:r>
              <a:rPr lang="en-US" sz="2400" dirty="0">
                <a:hlinkClick r:id="rId6"/>
              </a:rPr>
              <a:t>http://lists.peeringdb.com/cgi-bin/mailman/listinfo/pdb-tech</a:t>
            </a:r>
          </a:p>
          <a:p>
            <a:r>
              <a:rPr lang="en-US" sz="2400" dirty="0"/>
              <a:t>User Discuss list: </a:t>
            </a:r>
            <a:r>
              <a:rPr lang="en-US" sz="2400" dirty="0">
                <a:hlinkClick r:id="rId7"/>
              </a:rPr>
              <a:t>http://lists.peeringdb.com/cgi-bin/mailman/listinfo/user-discuss</a:t>
            </a:r>
            <a:endParaRPr lang="en-US" sz="2400" dirty="0"/>
          </a:p>
          <a:p>
            <a:r>
              <a:rPr lang="en-US" sz="2400" dirty="0"/>
              <a:t>Docs, presentations, guides, tools: </a:t>
            </a:r>
            <a:r>
              <a:rPr lang="en-US" sz="2400" dirty="0">
                <a:hlinkClick r:id="rId8"/>
              </a:rPr>
              <a:t>http://docs.peeringdb.com/</a:t>
            </a:r>
            <a:endParaRPr lang="en-US" sz="2400" dirty="0"/>
          </a:p>
          <a:p>
            <a:endParaRPr lang="en-US" sz="2400" dirty="0"/>
          </a:p>
          <a:p>
            <a:pPr lvl="0"/>
            <a:endParaRPr lang="en-US" sz="2400" dirty="0"/>
          </a:p>
        </p:txBody>
      </p:sp>
      <p:sp>
        <p:nvSpPr>
          <p:cNvPr id="29" name="Content Placeholder 2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Board and Officers: </a:t>
            </a:r>
            <a:r>
              <a:rPr lang="en-US" dirty="0">
                <a:hlinkClick r:id="rId9"/>
              </a:rPr>
              <a:t>stewards@lists.peeringdb.com</a:t>
            </a:r>
            <a:endParaRPr lang="en-US" dirty="0"/>
          </a:p>
          <a:p>
            <a:r>
              <a:rPr lang="en-US" dirty="0"/>
              <a:t>Admins: </a:t>
            </a:r>
            <a:r>
              <a:rPr lang="en-US" dirty="0">
                <a:hlinkClick r:id="rId10"/>
              </a:rPr>
              <a:t>support@peeringdb.com</a:t>
            </a:r>
            <a:endParaRPr lang="en-US" dirty="0"/>
          </a:p>
          <a:p>
            <a:r>
              <a:rPr lang="en-US" dirty="0"/>
              <a:t>Presentation requests: </a:t>
            </a:r>
            <a:r>
              <a:rPr lang="en-US" dirty="0">
                <a:hlinkClick r:id="rId11"/>
              </a:rPr>
              <a:t>productcom@lists.peeringdb.com</a:t>
            </a:r>
            <a:endParaRPr lang="en-US" dirty="0"/>
          </a:p>
          <a:p>
            <a:r>
              <a:rPr lang="en-US" dirty="0"/>
              <a:t>Uptime status: </a:t>
            </a:r>
            <a:r>
              <a:rPr lang="en-US" dirty="0">
                <a:hlinkClick r:id="rId12"/>
              </a:rPr>
              <a:t>http://status.peeringdb.com/</a:t>
            </a:r>
            <a:endParaRPr lang="en-US" dirty="0"/>
          </a:p>
          <a:p>
            <a:r>
              <a:rPr lang="en-US" dirty="0"/>
              <a:t>Bugs and feature requests: </a:t>
            </a:r>
            <a:r>
              <a:rPr lang="en-US" dirty="0">
                <a:hlinkClick r:id="rId13"/>
              </a:rPr>
              <a:t>https://github.com/peeringdb/peeringdb/</a:t>
            </a:r>
            <a:endParaRPr lang="en-US" dirty="0"/>
          </a:p>
          <a:p>
            <a:r>
              <a:rPr lang="en-US" dirty="0"/>
              <a:t>Social media:</a:t>
            </a:r>
          </a:p>
          <a:p>
            <a:r>
              <a:rPr lang="en-US" dirty="0">
                <a:hlinkClick r:id="rId14"/>
              </a:rPr>
              <a:t>@</a:t>
            </a:r>
            <a:r>
              <a:rPr lang="en-US" dirty="0" err="1">
                <a:hlinkClick r:id="rId14"/>
              </a:rPr>
              <a:t>PeeringDB</a:t>
            </a:r>
            <a:endParaRPr lang="en-US" dirty="0"/>
          </a:p>
          <a:p>
            <a:r>
              <a:rPr lang="en-US" dirty="0">
                <a:hlinkClick r:id="rId15"/>
              </a:rPr>
              <a:t>https://www.facebook.com/peeringdb/</a:t>
            </a:r>
            <a:endParaRPr lang="en-US" dirty="0"/>
          </a:p>
          <a:p>
            <a:r>
              <a:rPr lang="en-US" dirty="0">
                <a:hlinkClick r:id="rId16"/>
              </a:rPr>
              <a:t>https://www.linkedin.com/company/peeringdb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Information and Resources</a:t>
            </a:r>
            <a:endParaRPr lang="en-US" dirty="0"/>
          </a:p>
        </p:txBody>
      </p:sp>
      <p:pic>
        <p:nvPicPr>
          <p:cNvPr id="11" name="Picture 2" descr="https://www.facebookbrand.com/img/assets/asset.f.logo.lg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994705" y="5065332"/>
            <a:ext cx="398954" cy="398954"/>
          </a:xfrm>
          <a:prstGeom prst="rect">
            <a:avLst/>
          </a:prstGeom>
          <a:noFill/>
        </p:spPr>
      </p:pic>
      <p:pic>
        <p:nvPicPr>
          <p:cNvPr id="12" name="Picture 11" descr="twitter.png"/>
          <p:cNvPicPr preferRelativeResize="0"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5995175" y="4629889"/>
            <a:ext cx="398015" cy="398015"/>
          </a:xfrm>
          <a:prstGeom prst="rect">
            <a:avLst/>
          </a:prstGeom>
        </p:spPr>
      </p:pic>
      <p:pic>
        <p:nvPicPr>
          <p:cNvPr id="8194" name="Picture 2" descr="http://www.open-ix.org/wp-content/uploads/2016/04/linkedin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987098" y="5507903"/>
            <a:ext cx="414169" cy="402336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014" y="3752597"/>
            <a:ext cx="402336" cy="40233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pic>
        <p:nvPicPr>
          <p:cNvPr id="7" name="Picture 6" descr="PeeringDB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808" y="396677"/>
            <a:ext cx="3974592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5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Tutorial Slides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pic>
        <p:nvPicPr>
          <p:cNvPr id="7" name="Picture 6" descr="PeeringDB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808" y="396677"/>
            <a:ext cx="3974592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026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Complete rewrite in Python</a:t>
            </a:r>
          </a:p>
          <a:p>
            <a:pPr lvl="1"/>
            <a:r>
              <a:rPr lang="en-US" dirty="0"/>
              <a:t>Python: fast and clean, widely used and supported</a:t>
            </a:r>
          </a:p>
          <a:p>
            <a:pPr lvl="1"/>
            <a:r>
              <a:rPr lang="en-US" dirty="0"/>
              <a:t>HTML5: adaptive design for desktop and mobile</a:t>
            </a:r>
          </a:p>
          <a:p>
            <a:pPr lvl="1"/>
            <a:r>
              <a:rPr lang="en-US" dirty="0"/>
              <a:t>Support for a </a:t>
            </a:r>
            <a:r>
              <a:rPr lang="en-US" dirty="0" err="1"/>
              <a:t>multideveloper</a:t>
            </a:r>
            <a:r>
              <a:rPr lang="en-US" dirty="0"/>
              <a:t> environment</a:t>
            </a:r>
          </a:p>
          <a:p>
            <a:r>
              <a:rPr lang="en-US" dirty="0"/>
              <a:t>Redesigned schema with data validation </a:t>
            </a:r>
          </a:p>
          <a:p>
            <a:pPr lvl="1"/>
            <a:r>
              <a:rPr lang="en-US" dirty="0"/>
              <a:t>All data is permissioned and editable</a:t>
            </a:r>
          </a:p>
          <a:p>
            <a:pPr lvl="1"/>
            <a:r>
              <a:rPr lang="en-US" dirty="0"/>
              <a:t>Input validation on fields: IP addresses, email addresses, etc.</a:t>
            </a:r>
          </a:p>
          <a:p>
            <a:pPr lvl="1"/>
            <a:r>
              <a:rPr lang="en-US" dirty="0"/>
              <a:t>Validation in </a:t>
            </a:r>
            <a:r>
              <a:rPr lang="en-US" dirty="0" err="1"/>
              <a:t>PeeringDB</a:t>
            </a:r>
            <a:r>
              <a:rPr lang="en-US" dirty="0"/>
              <a:t> record: dropdown box to select ASN at exchange</a:t>
            </a:r>
          </a:p>
          <a:p>
            <a:r>
              <a:rPr lang="en-US" dirty="0"/>
              <a:t>Data versioning</a:t>
            </a:r>
          </a:p>
          <a:p>
            <a:pPr lvl="1"/>
            <a:r>
              <a:rPr lang="en-US" dirty="0"/>
              <a:t>Revision history for every data change</a:t>
            </a:r>
          </a:p>
          <a:p>
            <a:pPr lvl="1"/>
            <a:r>
              <a:rPr lang="en-US" dirty="0"/>
              <a:t>Easy to restore and roll back </a:t>
            </a:r>
          </a:p>
          <a:p>
            <a:pPr lvl="1"/>
            <a:r>
              <a:rPr lang="en-US" dirty="0"/>
              <a:t>Historical data import from CAIDA going back to 2010 (not available yet)</a:t>
            </a:r>
          </a:p>
          <a:p>
            <a:r>
              <a:rPr lang="en-US" dirty="0"/>
              <a:t>RESTful API</a:t>
            </a:r>
          </a:p>
          <a:p>
            <a:pPr lvl="1"/>
            <a:r>
              <a:rPr lang="en-US" dirty="0"/>
              <a:t>Stateless</a:t>
            </a:r>
          </a:p>
          <a:p>
            <a:pPr lvl="1"/>
            <a:r>
              <a:rPr lang="en-US" dirty="0"/>
              <a:t>Incremental database syncs </a:t>
            </a:r>
          </a:p>
          <a:p>
            <a:pPr lvl="1"/>
            <a:r>
              <a:rPr lang="en-US" dirty="0"/>
              <a:t>With documentation and tools, oh my!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PeeringDB</a:t>
            </a:r>
            <a:r>
              <a:rPr lang="en-US" dirty="0"/>
              <a:t> 2.0 Key New Infrastructure Features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81" t="-2158" r="-3522" b="-2594"/>
          <a:stretch/>
        </p:blipFill>
        <p:spPr>
          <a:xfrm>
            <a:off x="9116196" y="1404550"/>
            <a:ext cx="2679570" cy="46570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889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69737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</a:rPr>
              <a:t>Organization and Election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Strategic Goals and Organizational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Feature Planning Process and Roadmap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Third Party Integration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3391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" dirty="0"/>
              <a:t>Facilities and exchanges can now update their own info</a:t>
            </a:r>
          </a:p>
          <a:p>
            <a:pPr lvl="1"/>
            <a:r>
              <a:rPr lang="en" dirty="0"/>
              <a:t>Networks are still required to associate their record at a facility or exchange</a:t>
            </a:r>
          </a:p>
          <a:p>
            <a:r>
              <a:rPr lang="en" dirty="0"/>
              <a:t>Multiple records of any type can be associated with an organization</a:t>
            </a:r>
          </a:p>
          <a:p>
            <a:pPr lvl="1"/>
            <a:r>
              <a:rPr lang="en" dirty="0"/>
              <a:t>Simpler organization management with a single account for network, facility, exchange records</a:t>
            </a:r>
          </a:p>
          <a:p>
            <a:r>
              <a:rPr lang="en" dirty="0"/>
              <a:t>One account can manage multiple organizations</a:t>
            </a:r>
          </a:p>
          <a:p>
            <a:pPr lvl="1"/>
            <a:r>
              <a:rPr lang="en" dirty="0"/>
              <a:t>Manage all of the things with a single account</a:t>
            </a:r>
          </a:p>
          <a:p>
            <a:r>
              <a:rPr lang="en" dirty="0"/>
              <a:t>Users can manage their accounts</a:t>
            </a:r>
          </a:p>
          <a:p>
            <a:pPr lvl="1"/>
            <a:r>
              <a:rPr lang="en" dirty="0"/>
              <a:t>Admin account for an organization can delegate fine-grained permissions</a:t>
            </a:r>
          </a:p>
          <a:p>
            <a:r>
              <a:rPr lang="en" dirty="0"/>
              <a:t>Contact info has permissions</a:t>
            </a:r>
          </a:p>
          <a:p>
            <a:pPr lvl="1"/>
            <a:r>
              <a:rPr lang="en" dirty="0"/>
              <a:t>Private/users/public permissions</a:t>
            </a:r>
          </a:p>
          <a:p>
            <a:pPr lvl="1"/>
            <a:r>
              <a:rPr lang="en" dirty="0"/>
              <a:t>All users must register, no more guest account</a:t>
            </a:r>
          </a:p>
          <a:p>
            <a:pPr lvl="1"/>
            <a:r>
              <a:rPr lang="en" dirty="0"/>
              <a:t>Public view can see all info except contact info (no login needed) </a:t>
            </a:r>
          </a:p>
          <a:p>
            <a:r>
              <a:rPr lang="en" dirty="0"/>
              <a:t>APIs and local database sync</a:t>
            </a:r>
          </a:p>
          <a:p>
            <a:pPr lvl="1"/>
            <a:r>
              <a:rPr lang="en" dirty="0"/>
              <a:t>Sync PeeringDB to a local database in any engine format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PeeringDB</a:t>
            </a:r>
            <a:r>
              <a:rPr lang="en-US" dirty="0"/>
              <a:t> 2.0 Key New User Features</a:t>
            </a:r>
          </a:p>
        </p:txBody>
      </p:sp>
    </p:spTree>
    <p:extLst>
      <p:ext uri="{BB962C8B-B14F-4D97-AF65-F5344CB8AC3E}">
        <p14:creationId xmlns:p14="http://schemas.microsoft.com/office/powerpoint/2010/main" val="21196220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" dirty="0"/>
              <a:t>All operations are supported and are designed to be automated</a:t>
            </a:r>
          </a:p>
          <a:p>
            <a:pPr lvl="1"/>
            <a:r>
              <a:rPr lang="en" dirty="0"/>
              <a:t>Read</a:t>
            </a:r>
          </a:p>
          <a:p>
            <a:pPr lvl="1"/>
            <a:r>
              <a:rPr lang="en" dirty="0"/>
              <a:t>Create</a:t>
            </a:r>
          </a:p>
          <a:p>
            <a:pPr lvl="1"/>
            <a:r>
              <a:rPr lang="en" dirty="0"/>
              <a:t>Update</a:t>
            </a:r>
          </a:p>
          <a:p>
            <a:pPr lvl="1"/>
            <a:r>
              <a:rPr lang="en" dirty="0"/>
              <a:t>Delete</a:t>
            </a:r>
          </a:p>
          <a:p>
            <a:pPr lvl="0"/>
            <a:r>
              <a:rPr lang="en" dirty="0"/>
              <a:t>Each object type has an associated tag</a:t>
            </a:r>
          </a:p>
          <a:p>
            <a:pPr lvl="1"/>
            <a:r>
              <a:rPr lang="en" dirty="0"/>
              <a:t>org</a:t>
            </a:r>
          </a:p>
          <a:p>
            <a:pPr lvl="1"/>
            <a:r>
              <a:rPr lang="en" dirty="0"/>
              <a:t>net</a:t>
            </a:r>
          </a:p>
          <a:p>
            <a:pPr lvl="1"/>
            <a:r>
              <a:rPr lang="en-US" dirty="0"/>
              <a:t>ix</a:t>
            </a:r>
          </a:p>
          <a:p>
            <a:pPr lvl="1"/>
            <a:r>
              <a:rPr lang="en-US" dirty="0" err="1"/>
              <a:t>fac</a:t>
            </a:r>
            <a:endParaRPr lang="en" dirty="0"/>
          </a:p>
          <a:p>
            <a:r>
              <a:rPr lang="en-US" dirty="0"/>
              <a:t>List of objects: </a:t>
            </a:r>
            <a:r>
              <a:rPr lang="en-US" dirty="0">
                <a:hlinkClick r:id="rId2"/>
              </a:rPr>
              <a:t>https://peeringdb.com/apidocs/</a:t>
            </a:r>
            <a:endParaRPr lang="en-US" dirty="0"/>
          </a:p>
          <a:p>
            <a:r>
              <a:rPr lang="en-US" dirty="0"/>
              <a:t>API documentation: </a:t>
            </a:r>
            <a:r>
              <a:rPr lang="en-US" dirty="0">
                <a:hlinkClick r:id="rId3"/>
              </a:rPr>
              <a:t>http://docs.peeringdb.com/api_specs/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RESTful API Designed for Automation</a:t>
            </a:r>
          </a:p>
        </p:txBody>
      </p:sp>
    </p:spTree>
    <p:extLst>
      <p:ext uri="{BB962C8B-B14F-4D97-AF65-F5344CB8AC3E}">
        <p14:creationId xmlns:p14="http://schemas.microsoft.com/office/powerpoint/2010/main" val="2782668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dirty="0"/>
              <a:t>List all networks: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curl -X GET https://&lt;username&gt;:&lt;password&gt;@www.peeringdb.com/api/net</a:t>
            </a:r>
          </a:p>
          <a:p>
            <a:r>
              <a:rPr lang="en" sz="2400" dirty="0"/>
              <a:t>Show a specific network: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curl -X GET https://&lt;username&gt;:&lt;password&gt;@www.peeringdb.com/api/net/20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Q</a:t>
            </a:r>
            <a:r>
              <a:rPr lang="en-US" dirty="0"/>
              <a:t>u</a:t>
            </a:r>
            <a:r>
              <a:rPr lang="en" dirty="0"/>
              <a:t>ick Examples Return Output in JSON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8057" y="2975577"/>
            <a:ext cx="107346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{"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meta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{},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[{"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id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20, "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org_id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10356,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org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{"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id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10356,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"20C",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website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"http://20c.com",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notes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"", "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net_set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[20], "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fac_set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[], "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ix_set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[],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address1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address2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city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"Chicago",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country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"US",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state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"IL", "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zipcode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created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"2014-11-17T14:59:34Z",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updated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"2016-03-23T20:39:18Z",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status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"ok"},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"20C",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aka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"", "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website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"http://20c.com", "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asn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": 63311, " ... }</a:t>
            </a:r>
          </a:p>
        </p:txBody>
      </p:sp>
    </p:spTree>
    <p:extLst>
      <p:ext uri="{BB962C8B-B14F-4D97-AF65-F5344CB8AC3E}">
        <p14:creationId xmlns:p14="http://schemas.microsoft.com/office/powerpoint/2010/main" val="10809744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All Peers at an IXP (CATNIX)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82774" y="1389344"/>
            <a:ext cx="770275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%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curl -s -X GET https://www.peeringdb.com/api/netixlan\?ixlan_id=62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jq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'.data[]'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459,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net_id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91,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ix_id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62,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"CATNIX",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ixlan_id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62,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"",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speed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1000,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8220,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ipaddr4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"193.242.98.13",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ipaddr6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null,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is_rs_peer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false,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"2010-07-29T00:00:00Z",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"2016-03-14T21:09:42Z",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status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 "ok"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957" y="1325554"/>
            <a:ext cx="4323286" cy="47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7341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Database sync gives you a local copy of PeeringDB for customization or internal use</a:t>
            </a:r>
          </a:p>
          <a:p>
            <a:pPr lvl="1"/>
            <a:r>
              <a:rPr lang="en" dirty="0"/>
              <a:t>Sync as often as you like</a:t>
            </a:r>
          </a:p>
          <a:p>
            <a:pPr lvl="1"/>
            <a:r>
              <a:rPr lang="en-US" dirty="0"/>
              <a:t>Incremental sync is supported</a:t>
            </a:r>
            <a:endParaRPr lang="en" dirty="0"/>
          </a:p>
          <a:p>
            <a:r>
              <a:rPr lang="en-US" dirty="0"/>
              <a:t>Improves performance and reduces load on </a:t>
            </a:r>
            <a:r>
              <a:rPr lang="en-US" dirty="0" err="1"/>
              <a:t>PeeringDB</a:t>
            </a:r>
            <a:r>
              <a:rPr lang="en-US" dirty="0"/>
              <a:t> servers</a:t>
            </a:r>
            <a:endParaRPr lang="en" dirty="0"/>
          </a:p>
          <a:p>
            <a:r>
              <a:rPr lang="en" dirty="0"/>
              <a:t>Build custom indexes and interfaces</a:t>
            </a:r>
          </a:p>
          <a:p>
            <a:r>
              <a:rPr lang="en" dirty="0"/>
              <a:t>Add custom fields</a:t>
            </a:r>
          </a:p>
          <a:p>
            <a:r>
              <a:rPr lang="en" dirty="0"/>
              <a:t>Choice of database engines</a:t>
            </a:r>
          </a:p>
          <a:p>
            <a:pPr lvl="1"/>
            <a:r>
              <a:rPr lang="en" dirty="0"/>
              <a:t>Currently supported: MySQL, Postgres, SQLite</a:t>
            </a:r>
          </a:p>
          <a:p>
            <a:r>
              <a:rPr lang="en" dirty="0"/>
              <a:t>Sync using the provided tools or build your own using the API</a:t>
            </a:r>
          </a:p>
          <a:p>
            <a:pPr lvl="0"/>
            <a:endParaRPr lang="en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Database Sync</a:t>
            </a:r>
          </a:p>
        </p:txBody>
      </p:sp>
    </p:spTree>
    <p:extLst>
      <p:ext uri="{BB962C8B-B14F-4D97-AF65-F5344CB8AC3E}">
        <p14:creationId xmlns:p14="http://schemas.microsoft.com/office/powerpoint/2010/main" val="42888815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</a:t>
            </a:r>
            <a:r>
              <a:rPr lang="en" dirty="0"/>
              <a:t>jango-peeringdb is a Django library with a local PeeringDB database sync</a:t>
            </a:r>
          </a:p>
          <a:p>
            <a:pPr lvl="0"/>
            <a:r>
              <a:rPr lang="en" dirty="0"/>
              <a:t>Defines the database schema to create a local database copy</a:t>
            </a:r>
          </a:p>
          <a:p>
            <a:pPr lvl="0"/>
            <a:r>
              <a:rPr lang="en" dirty="0"/>
              <a:t>Easy to integrate in a common framework for locals tools and custom interfaces</a:t>
            </a:r>
          </a:p>
          <a:p>
            <a:pPr lvl="0"/>
            <a:r>
              <a:rPr lang="en" dirty="0"/>
              <a:t>Supports multiple database engines (MySQL, Postgres, SQLite)</a:t>
            </a:r>
          </a:p>
          <a:p>
            <a:r>
              <a:rPr lang="en-US" dirty="0"/>
              <a:t>Available at </a:t>
            </a:r>
            <a:r>
              <a:rPr lang="en-US" dirty="0">
                <a:hlinkClick r:id="rId2"/>
              </a:rPr>
              <a:t>http://peeringdb.github.io/django-peeringdb/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Django Library</a:t>
            </a:r>
          </a:p>
        </p:txBody>
      </p:sp>
    </p:spTree>
    <p:extLst>
      <p:ext uri="{BB962C8B-B14F-4D97-AF65-F5344CB8AC3E}">
        <p14:creationId xmlns:p14="http://schemas.microsoft.com/office/powerpoint/2010/main" val="30345863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" dirty="0"/>
              <a:t>eeringdb-py is a Python client for PeeringDB</a:t>
            </a:r>
          </a:p>
          <a:p>
            <a:r>
              <a:rPr lang="en" dirty="0"/>
              <a:t>Gets objects and outputs in JSON or YAML format</a:t>
            </a:r>
          </a:p>
          <a:p>
            <a:r>
              <a:rPr lang="en" dirty="0"/>
              <a:t>Provides a whois-like display of records</a:t>
            </a:r>
          </a:p>
          <a:p>
            <a:r>
              <a:rPr lang="en" dirty="0"/>
              <a:t>Integrated local database sync</a:t>
            </a:r>
          </a:p>
          <a:p>
            <a:r>
              <a:rPr lang="en" dirty="0"/>
              <a:t>Python library for integration with custom tools</a:t>
            </a:r>
          </a:p>
          <a:p>
            <a:pPr lvl="0"/>
            <a:r>
              <a:rPr lang="en" dirty="0"/>
              <a:t>Available at </a:t>
            </a:r>
            <a:r>
              <a:rPr lang="en-US" dirty="0">
                <a:hlinkClick r:id="rId2"/>
              </a:rPr>
              <a:t>http://peeringdb.github.io/peeringdb-py/</a:t>
            </a:r>
            <a:endParaRPr lang="en-US" dirty="0"/>
          </a:p>
          <a:p>
            <a:pPr lvl="0"/>
            <a:r>
              <a:rPr lang="en-US" dirty="0"/>
              <a:t>Examples at </a:t>
            </a:r>
            <a:r>
              <a:rPr lang="en-US" dirty="0">
                <a:hlinkClick r:id="rId3"/>
              </a:rPr>
              <a:t>https://github.com/grizz/pdb-examples</a:t>
            </a:r>
            <a:endParaRPr lang="en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Client</a:t>
            </a:r>
          </a:p>
        </p:txBody>
      </p:sp>
    </p:spTree>
    <p:extLst>
      <p:ext uri="{BB962C8B-B14F-4D97-AF65-F5344CB8AC3E}">
        <p14:creationId xmlns:p14="http://schemas.microsoft.com/office/powerpoint/2010/main" val="13851756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Register or Request Affiliation to an Existing Organization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9887" y="1319700"/>
            <a:ext cx="9352226" cy="472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val 22"/>
          <p:cNvSpPr/>
          <p:nvPr/>
        </p:nvSpPr>
        <p:spPr>
          <a:xfrm>
            <a:off x="8754462" y="1889402"/>
            <a:ext cx="659027" cy="27432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153400" y="2947963"/>
            <a:ext cx="243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1. Go to Your Profile</a:t>
            </a:r>
          </a:p>
        </p:txBody>
      </p:sp>
      <p:cxnSp>
        <p:nvCxnSpPr>
          <p:cNvPr id="27" name="Straight Arrow Connector 26"/>
          <p:cNvCxnSpPr>
            <a:stCxn id="24" idx="0"/>
            <a:endCxn id="23" idx="4"/>
          </p:cNvCxnSpPr>
          <p:nvPr/>
        </p:nvCxnSpPr>
        <p:spPr>
          <a:xfrm flipH="1" flipV="1">
            <a:off x="9083976" y="2163722"/>
            <a:ext cx="288250" cy="784241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4495500" y="2008850"/>
            <a:ext cx="3301314" cy="55193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224181" y="2947963"/>
            <a:ext cx="3504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2. Confirm Email Address 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(Click Here if not Confirmed)</a:t>
            </a:r>
          </a:p>
        </p:txBody>
      </p:sp>
      <p:cxnSp>
        <p:nvCxnSpPr>
          <p:cNvPr id="31" name="Straight Arrow Connector 30"/>
          <p:cNvCxnSpPr>
            <a:stCxn id="30" idx="0"/>
            <a:endCxn id="29" idx="2"/>
          </p:cNvCxnSpPr>
          <p:nvPr/>
        </p:nvCxnSpPr>
        <p:spPr>
          <a:xfrm flipV="1">
            <a:off x="2976220" y="2284818"/>
            <a:ext cx="1519280" cy="663145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4495500" y="4156924"/>
            <a:ext cx="1293341" cy="7573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672281" y="4001000"/>
            <a:ext cx="2184044" cy="193899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3. Enter ASN or Organization Here</a:t>
            </a:r>
          </a:p>
          <a:p>
            <a:pPr algn="ctr"/>
            <a:r>
              <a:rPr lang="en-US" sz="2000" dirty="0" err="1">
                <a:solidFill>
                  <a:schemeClr val="accent1"/>
                </a:solidFill>
              </a:rPr>
              <a:t>Autocomplete</a:t>
            </a:r>
            <a:r>
              <a:rPr lang="en-US" sz="2000" dirty="0">
                <a:solidFill>
                  <a:schemeClr val="accent1"/>
                </a:solidFill>
              </a:rPr>
              <a:t> on Existing ASNs  and Organizations in </a:t>
            </a:r>
            <a:r>
              <a:rPr lang="en-US" sz="2000" dirty="0" err="1">
                <a:solidFill>
                  <a:schemeClr val="accent1"/>
                </a:solidFill>
              </a:rPr>
              <a:t>PeeringDB</a:t>
            </a:r>
            <a:endParaRPr lang="en-US" sz="2000" dirty="0">
              <a:solidFill>
                <a:schemeClr val="accent1"/>
              </a:solidFill>
            </a:endParaRPr>
          </a:p>
        </p:txBody>
      </p:sp>
      <p:cxnSp>
        <p:nvCxnSpPr>
          <p:cNvPr id="36" name="Straight Arrow Connector 35"/>
          <p:cNvCxnSpPr>
            <a:stCxn id="35" idx="3"/>
            <a:endCxn id="34" idx="2"/>
          </p:cNvCxnSpPr>
          <p:nvPr/>
        </p:nvCxnSpPr>
        <p:spPr>
          <a:xfrm flipV="1">
            <a:off x="3856325" y="4535581"/>
            <a:ext cx="639175" cy="434915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755624" y="3655849"/>
            <a:ext cx="29752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4. Click “Affiliate”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Existing: Organization Admin Needs to Approve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New: Generates a Support Ticket for Validation and Approval</a:t>
            </a:r>
          </a:p>
        </p:txBody>
      </p:sp>
      <p:cxnSp>
        <p:nvCxnSpPr>
          <p:cNvPr id="38" name="Straight Arrow Connector 37"/>
          <p:cNvCxnSpPr>
            <a:stCxn id="37" idx="1"/>
            <a:endCxn id="39" idx="3"/>
          </p:cNvCxnSpPr>
          <p:nvPr/>
        </p:nvCxnSpPr>
        <p:spPr>
          <a:xfrm flipH="1">
            <a:off x="6384324" y="4625345"/>
            <a:ext cx="1371300" cy="391318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5788841" y="4879503"/>
            <a:ext cx="595483" cy="27432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38200" y="1319699"/>
            <a:ext cx="10274643" cy="64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311014" y="5985079"/>
            <a:ext cx="10274643" cy="64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65760" y="1371600"/>
            <a:ext cx="11430000" cy="1390336"/>
          </a:xfrm>
        </p:spPr>
        <p:txBody>
          <a:bodyPr>
            <a:normAutofit fontScale="92500"/>
          </a:bodyPr>
          <a:lstStyle/>
          <a:p>
            <a:r>
              <a:rPr lang="en-US" dirty="0"/>
              <a:t>Network records should already have an organization admin copied from </a:t>
            </a:r>
            <a:r>
              <a:rPr lang="en-US" dirty="0" err="1"/>
              <a:t>PeeringDB</a:t>
            </a:r>
            <a:r>
              <a:rPr lang="en-US" dirty="0"/>
              <a:t> 1.0 </a:t>
            </a:r>
          </a:p>
          <a:p>
            <a:r>
              <a:rPr lang="en-US" dirty="0"/>
              <a:t>Facility and exchange records will need to have an organization admin assigned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Request Ownership of an Existing Organization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744" y="2926125"/>
            <a:ext cx="11888512" cy="313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502869" y="3268563"/>
            <a:ext cx="5899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Click “Request Ownership”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Generates a Support Ticket for Validation and Approval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15" name="Straight Arrow Connector 14"/>
          <p:cNvCxnSpPr>
            <a:stCxn id="14" idx="3"/>
            <a:endCxn id="16" idx="1"/>
          </p:cNvCxnSpPr>
          <p:nvPr/>
        </p:nvCxnSpPr>
        <p:spPr>
          <a:xfrm>
            <a:off x="9402439" y="3622506"/>
            <a:ext cx="906159" cy="189754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10308598" y="3630744"/>
            <a:ext cx="1562125" cy="363032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932" y="1246472"/>
            <a:ext cx="9608040" cy="49366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Records Under a Single Organization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0129571" y="1362806"/>
            <a:ext cx="16805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Facilities are Shown Here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LINX has 1 Facility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251482" y="3214986"/>
            <a:ext cx="18231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Networks are Shown Here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LINX has 2 Network Records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4270" y="4030594"/>
            <a:ext cx="31786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Exchanges are Shown Here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LINX has 6 Exchange Records</a:t>
            </a:r>
          </a:p>
        </p:txBody>
      </p:sp>
      <p:cxnSp>
        <p:nvCxnSpPr>
          <p:cNvPr id="31" name="Straight Arrow Connector 30"/>
          <p:cNvCxnSpPr>
            <a:stCxn id="27" idx="1"/>
          </p:cNvCxnSpPr>
          <p:nvPr/>
        </p:nvCxnSpPr>
        <p:spPr>
          <a:xfrm flipH="1">
            <a:off x="9048307" y="2024526"/>
            <a:ext cx="1081264" cy="340084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1"/>
          </p:cNvCxnSpPr>
          <p:nvPr/>
        </p:nvCxnSpPr>
        <p:spPr>
          <a:xfrm flipH="1" flipV="1">
            <a:off x="9489670" y="3347965"/>
            <a:ext cx="761812" cy="682629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9" idx="3"/>
          </p:cNvCxnSpPr>
          <p:nvPr/>
        </p:nvCxnSpPr>
        <p:spPr>
          <a:xfrm>
            <a:off x="3782961" y="4384537"/>
            <a:ext cx="1396991" cy="676561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3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3000376"/>
            <a:ext cx="8594075" cy="32404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</a:t>
            </a:r>
            <a:r>
              <a:rPr lang="en-US" dirty="0" err="1"/>
              <a:t>PeeringDB</a:t>
            </a:r>
            <a:r>
              <a:rPr lang="en-US" dirty="0"/>
              <a:t> record makes it easy for people to find you, and helps you to establish peering</a:t>
            </a:r>
          </a:p>
          <a:p>
            <a:pPr lvl="0"/>
            <a:r>
              <a:rPr lang="en" dirty="0"/>
              <a:t>If you aren’t registered in PeeringDB, you can register at </a:t>
            </a:r>
            <a:r>
              <a:rPr lang="en-US" dirty="0">
                <a:hlinkClick r:id="rId2"/>
              </a:rPr>
              <a:t>https://www.peeringdb.com/register</a:t>
            </a:r>
            <a:endParaRPr lang="en" dirty="0">
              <a:hlinkClick r:id="rId3"/>
            </a:endParaRPr>
          </a:p>
          <a:p>
            <a:pPr lvl="0"/>
            <a:r>
              <a:rPr lang="en" dirty="0"/>
              <a:t>We use basic verification for new accounts and require current whois information, so please</a:t>
            </a:r>
          </a:p>
          <a:p>
            <a:pPr lvl="1"/>
            <a:r>
              <a:rPr lang="en" dirty="0"/>
              <a:t>Update and maintain your whois information</a:t>
            </a:r>
          </a:p>
          <a:p>
            <a:pPr lvl="1"/>
            <a:r>
              <a:rPr lang="en" dirty="0"/>
              <a:t>Register from a company email address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PeeringDB?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162107" y="3420687"/>
            <a:ext cx="2765439" cy="2399783"/>
            <a:chOff x="3651684" y="2008413"/>
            <a:chExt cx="2765439" cy="2399783"/>
          </a:xfrm>
        </p:grpSpPr>
        <p:sp>
          <p:nvSpPr>
            <p:cNvPr id="11" name="Rounded Rectangular Callout 14"/>
            <p:cNvSpPr/>
            <p:nvPr/>
          </p:nvSpPr>
          <p:spPr>
            <a:xfrm flipH="1">
              <a:off x="3651684" y="3081320"/>
              <a:ext cx="1802059" cy="1326876"/>
            </a:xfrm>
            <a:prstGeom prst="wedgeRoundRectCallout">
              <a:avLst/>
            </a:prstGeom>
            <a:solidFill>
              <a:schemeClr val="bg1"/>
            </a:solidFill>
            <a:ln w="88900">
              <a:solidFill>
                <a:srgbClr val="009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ounded Rectangular Callout 7"/>
            <p:cNvSpPr/>
            <p:nvPr/>
          </p:nvSpPr>
          <p:spPr>
            <a:xfrm>
              <a:off x="4731851" y="2008413"/>
              <a:ext cx="1685272" cy="1735835"/>
            </a:xfrm>
            <a:prstGeom prst="wedgeRoundRectCallout">
              <a:avLst/>
            </a:prstGeom>
            <a:solidFill>
              <a:schemeClr val="bg1"/>
            </a:solidFill>
            <a:ln w="88900">
              <a:solidFill>
                <a:srgbClr val="009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800" b="1" dirty="0">
                  <a:solidFill>
                    <a:srgbClr val="F2951B"/>
                  </a:solidFill>
                </a:rPr>
                <a:t>?</a:t>
              </a:r>
              <a:endParaRPr lang="en-US" b="1" dirty="0">
                <a:solidFill>
                  <a:srgbClr val="F2951B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13593" y="2758226"/>
              <a:ext cx="10287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s-IS" sz="9600" dirty="0">
                  <a:solidFill>
                    <a:srgbClr val="F2951B"/>
                  </a:solidFill>
                </a:rPr>
                <a:t>…</a:t>
              </a:r>
              <a:endParaRPr lang="en-US" sz="9600" dirty="0">
                <a:solidFill>
                  <a:srgbClr val="F2951B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65760" y="1186065"/>
            <a:ext cx="11370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Mission statement: </a:t>
            </a:r>
            <a:r>
              <a:rPr lang="en-US" sz="2800" dirty="0"/>
              <a:t>“</a:t>
            </a:r>
            <a:r>
              <a:rPr lang="en-US" sz="2800" dirty="0" err="1"/>
              <a:t>PeeringDB</a:t>
            </a:r>
            <a:r>
              <a:rPr lang="en-US" sz="2800" dirty="0"/>
              <a:t>, a nonprofit member-based organization, facilitates the exchange of user maintained interconnection related information, primarily for Peering Coordinators and Internet Exchange, Facility, and Network Operators.”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508422" y="1375801"/>
            <a:ext cx="7175157" cy="4621425"/>
            <a:chOff x="2578443" y="1515763"/>
            <a:chExt cx="7175157" cy="462142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2905260" y="1540477"/>
              <a:ext cx="6340790" cy="459671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578443" y="1515763"/>
              <a:ext cx="7175157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/>
              <a:t>One Account Managing Multiple Organizations</a:t>
            </a:r>
            <a:endParaRPr lang="e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597080" y="2108968"/>
            <a:ext cx="2296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Account “job” is Affiliated with 4 Organizations</a:t>
            </a: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8610600" y="1721792"/>
            <a:ext cx="986480" cy="895008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1"/>
          </p:cNvCxnSpPr>
          <p:nvPr/>
        </p:nvCxnSpPr>
        <p:spPr>
          <a:xfrm flipH="1">
            <a:off x="7405816" y="2616800"/>
            <a:ext cx="2191264" cy="2029422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214802" y="1400515"/>
            <a:ext cx="500449" cy="32127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901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534" y="1924415"/>
            <a:ext cx="11204933" cy="336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 User Management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7020" y="1578710"/>
            <a:ext cx="2329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Approve or Deny Pending Requests</a:t>
            </a:r>
          </a:p>
        </p:txBody>
      </p:sp>
      <p:sp>
        <p:nvSpPr>
          <p:cNvPr id="9" name="Oval 8"/>
          <p:cNvSpPr/>
          <p:nvPr/>
        </p:nvSpPr>
        <p:spPr>
          <a:xfrm>
            <a:off x="611649" y="2780845"/>
            <a:ext cx="2360152" cy="44015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1"/>
            <a:endCxn id="9" idx="0"/>
          </p:cNvCxnSpPr>
          <p:nvPr/>
        </p:nvCxnSpPr>
        <p:spPr>
          <a:xfrm flipH="1">
            <a:off x="1791725" y="1932653"/>
            <a:ext cx="495295" cy="848192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76319" y="1570472"/>
            <a:ext cx="3954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Delegate Permissions for Members</a:t>
            </a:r>
          </a:p>
          <a:p>
            <a:pPr algn="ctr"/>
            <a:r>
              <a:rPr lang="en-US" sz="2000" dirty="0" err="1">
                <a:solidFill>
                  <a:schemeClr val="accent1"/>
                </a:solidFill>
              </a:rPr>
              <a:t>Admins</a:t>
            </a:r>
            <a:r>
              <a:rPr lang="en-US" sz="2000" dirty="0">
                <a:solidFill>
                  <a:schemeClr val="accent1"/>
                </a:solidFill>
              </a:rPr>
              <a:t> Have Access to Everything</a:t>
            </a:r>
          </a:p>
        </p:txBody>
      </p:sp>
      <p:sp>
        <p:nvSpPr>
          <p:cNvPr id="15" name="Oval 14"/>
          <p:cNvSpPr/>
          <p:nvPr/>
        </p:nvSpPr>
        <p:spPr>
          <a:xfrm>
            <a:off x="4658768" y="2261882"/>
            <a:ext cx="1097422" cy="44015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4" idx="1"/>
            <a:endCxn id="15" idx="7"/>
          </p:cNvCxnSpPr>
          <p:nvPr/>
        </p:nvCxnSpPr>
        <p:spPr>
          <a:xfrm flipH="1">
            <a:off x="5595476" y="1924415"/>
            <a:ext cx="580843" cy="401926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0437339" y="4313082"/>
            <a:ext cx="825846" cy="44015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805624" y="4603177"/>
            <a:ext cx="945019" cy="44015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446638" y="5249278"/>
            <a:ext cx="35533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Change User Access Levels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Admin – Administrator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Member – Delegate Permissions</a:t>
            </a:r>
          </a:p>
        </p:txBody>
      </p:sp>
      <p:cxnSp>
        <p:nvCxnSpPr>
          <p:cNvPr id="32" name="Straight Arrow Connector 31"/>
          <p:cNvCxnSpPr>
            <a:endCxn id="30" idx="2"/>
          </p:cNvCxnSpPr>
          <p:nvPr/>
        </p:nvCxnSpPr>
        <p:spPr>
          <a:xfrm flipV="1">
            <a:off x="5999977" y="4823253"/>
            <a:ext cx="1805647" cy="967950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20107" y="5435725"/>
            <a:ext cx="5771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Remove Users From the Organization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Does not Remove the User Account From </a:t>
            </a:r>
            <a:r>
              <a:rPr lang="en-US" sz="2000" dirty="0" err="1">
                <a:solidFill>
                  <a:schemeClr val="accent1"/>
                </a:solidFill>
              </a:rPr>
              <a:t>PeeringDB</a:t>
            </a:r>
            <a:endParaRPr lang="en-US" sz="2000" dirty="0">
              <a:solidFill>
                <a:schemeClr val="accent1"/>
              </a:solidFill>
            </a:endParaRPr>
          </a:p>
        </p:txBody>
      </p:sp>
      <p:cxnSp>
        <p:nvCxnSpPr>
          <p:cNvPr id="39" name="Straight Arrow Connector 38"/>
          <p:cNvCxnSpPr>
            <a:stCxn id="38" idx="0"/>
            <a:endCxn id="29" idx="3"/>
          </p:cNvCxnSpPr>
          <p:nvPr/>
        </p:nvCxnSpPr>
        <p:spPr>
          <a:xfrm flipV="1">
            <a:off x="9306054" y="4688774"/>
            <a:ext cx="1252227" cy="746951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56573"/>
            <a:ext cx="11338560" cy="1075575"/>
          </a:xfrm>
        </p:spPr>
        <p:txBody>
          <a:bodyPr/>
          <a:lstStyle/>
          <a:p>
            <a:r>
              <a:rPr lang="en-US"/>
              <a:t>Administrative Permission Delegation</a:t>
            </a:r>
            <a:endParaRPr lang="en-US" dirty="0"/>
          </a:p>
        </p:txBody>
      </p:sp>
      <p:pic>
        <p:nvPicPr>
          <p:cNvPr id="7" name="Content Placeholder 6" descr="Untit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221621"/>
            <a:ext cx="10515600" cy="325729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32342" y="5678970"/>
            <a:ext cx="10174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User “rho” can Manage the “</a:t>
            </a:r>
            <a:r>
              <a:rPr lang="en-US" sz="2000" b="1" dirty="0" err="1">
                <a:solidFill>
                  <a:schemeClr val="accent1"/>
                </a:solidFill>
              </a:rPr>
              <a:t>Equinix</a:t>
            </a:r>
            <a:r>
              <a:rPr lang="en-US" sz="2000" b="1" dirty="0">
                <a:solidFill>
                  <a:schemeClr val="accent1"/>
                </a:solidFill>
              </a:rPr>
              <a:t> Connect” Network Record, and Any Exchange or Facility</a:t>
            </a:r>
          </a:p>
        </p:txBody>
      </p:sp>
      <p:cxnSp>
        <p:nvCxnSpPr>
          <p:cNvPr id="13" name="Straight Arrow Connector 12"/>
          <p:cNvCxnSpPr>
            <a:endCxn id="22" idx="3"/>
          </p:cNvCxnSpPr>
          <p:nvPr/>
        </p:nvCxnSpPr>
        <p:spPr>
          <a:xfrm flipH="1" flipV="1">
            <a:off x="2899719" y="4760703"/>
            <a:ext cx="1268627" cy="918267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79029" y="1639330"/>
            <a:ext cx="10174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User “</a:t>
            </a:r>
            <a:r>
              <a:rPr lang="en-US" sz="2000" b="1" dirty="0" err="1">
                <a:solidFill>
                  <a:schemeClr val="accent1"/>
                </a:solidFill>
              </a:rPr>
              <a:t>equinix-uk</a:t>
            </a:r>
            <a:r>
              <a:rPr lang="en-US" sz="2000" b="1" dirty="0">
                <a:solidFill>
                  <a:schemeClr val="accent1"/>
                </a:solidFill>
              </a:rPr>
              <a:t>” can Manage Several Network Records, but </a:t>
            </a:r>
            <a:r>
              <a:rPr lang="en-US" sz="2000" b="1" u="sng" dirty="0">
                <a:solidFill>
                  <a:schemeClr val="accent1"/>
                </a:solidFill>
              </a:rPr>
              <a:t>no</a:t>
            </a:r>
            <a:r>
              <a:rPr lang="en-US" sz="2000" b="1" dirty="0">
                <a:solidFill>
                  <a:schemeClr val="accent1"/>
                </a:solidFill>
              </a:rPr>
              <a:t> Exchanges or Facilities</a:t>
            </a:r>
          </a:p>
        </p:txBody>
      </p:sp>
      <p:cxnSp>
        <p:nvCxnSpPr>
          <p:cNvPr id="33" name="Straight Arrow Connector 32"/>
          <p:cNvCxnSpPr>
            <a:endCxn id="20" idx="3"/>
          </p:cNvCxnSpPr>
          <p:nvPr/>
        </p:nvCxnSpPr>
        <p:spPr>
          <a:xfrm flipH="1">
            <a:off x="2899719" y="2039440"/>
            <a:ext cx="1138882" cy="1089647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41314" y="3006811"/>
            <a:ext cx="487840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Create – New Entries in Record</a:t>
            </a:r>
          </a:p>
          <a:p>
            <a:r>
              <a:rPr lang="en-US" sz="2000" b="1" dirty="0">
                <a:solidFill>
                  <a:schemeClr val="accent1"/>
                </a:solidFill>
              </a:rPr>
              <a:t>Update – Change Existing Entries in Record</a:t>
            </a:r>
          </a:p>
          <a:p>
            <a:r>
              <a:rPr lang="en-US" sz="2000" b="1" dirty="0">
                <a:solidFill>
                  <a:schemeClr val="accent1"/>
                </a:solidFill>
              </a:rPr>
              <a:t>Delete – Delete Entries in Record</a:t>
            </a:r>
          </a:p>
        </p:txBody>
      </p:sp>
      <p:sp>
        <p:nvSpPr>
          <p:cNvPr id="16" name="Oval 15"/>
          <p:cNvSpPr/>
          <p:nvPr/>
        </p:nvSpPr>
        <p:spPr>
          <a:xfrm>
            <a:off x="5198074" y="2136406"/>
            <a:ext cx="774357" cy="42799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919782" y="2128916"/>
            <a:ext cx="774357" cy="42799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633252" y="2121426"/>
            <a:ext cx="774357" cy="42799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5" idx="0"/>
            <a:endCxn id="16" idx="5"/>
          </p:cNvCxnSpPr>
          <p:nvPr/>
        </p:nvCxnSpPr>
        <p:spPr>
          <a:xfrm flipH="1" flipV="1">
            <a:off x="5859029" y="2501719"/>
            <a:ext cx="2221488" cy="505092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7" idx="5"/>
          </p:cNvCxnSpPr>
          <p:nvPr/>
        </p:nvCxnSpPr>
        <p:spPr>
          <a:xfrm flipH="1" flipV="1">
            <a:off x="7580737" y="2494229"/>
            <a:ext cx="499780" cy="512582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5" idx="0"/>
            <a:endCxn id="18" idx="3"/>
          </p:cNvCxnSpPr>
          <p:nvPr/>
        </p:nvCxnSpPr>
        <p:spPr>
          <a:xfrm flipV="1">
            <a:off x="8080517" y="2486739"/>
            <a:ext cx="666137" cy="520072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903151" y="2501719"/>
            <a:ext cx="1996568" cy="1254735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903151" y="4357816"/>
            <a:ext cx="1996568" cy="805773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Network Record Contact Information Permissions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174" y="1639330"/>
            <a:ext cx="5189838" cy="417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198538" y="1853514"/>
            <a:ext cx="48241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Separate Visibility Preferences for Each Role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Private – Organization Only (Default)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Users – Registered Users Only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Public – Anyone (no Login Required)</a:t>
            </a:r>
          </a:p>
          <a:p>
            <a:pPr algn="ctr"/>
            <a:endParaRPr lang="en-US" sz="2000" dirty="0">
              <a:solidFill>
                <a:schemeClr val="accent1"/>
              </a:solidFill>
            </a:endParaRPr>
          </a:p>
          <a:p>
            <a:pPr algn="ctr"/>
            <a:r>
              <a:rPr lang="en-US" sz="2000" b="1" dirty="0">
                <a:solidFill>
                  <a:schemeClr val="accent1"/>
                </a:solidFill>
              </a:rPr>
              <a:t>Roles: 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Abuse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Policy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Technical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NOC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Public Relations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Sales</a:t>
            </a:r>
          </a:p>
          <a:p>
            <a:pPr algn="ctr"/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017230" y="4890322"/>
            <a:ext cx="1313200" cy="92755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9" idx="1"/>
            <a:endCxn id="10" idx="7"/>
          </p:cNvCxnSpPr>
          <p:nvPr/>
        </p:nvCxnSpPr>
        <p:spPr>
          <a:xfrm flipH="1">
            <a:off x="3138116" y="3900228"/>
            <a:ext cx="3060422" cy="1125930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a New Exchange to Your Organization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677" y="1409322"/>
            <a:ext cx="9326646" cy="463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6252518" y="2760847"/>
            <a:ext cx="1087396" cy="274320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11327" y="1681690"/>
            <a:ext cx="1104155" cy="389137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39914" y="3365497"/>
            <a:ext cx="2965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Generates a Support Ticket for Validation and Approval</a:t>
            </a:r>
            <a:endParaRPr lang="en-US" b="1" dirty="0"/>
          </a:p>
        </p:txBody>
      </p:sp>
      <p:cxnSp>
        <p:nvCxnSpPr>
          <p:cNvPr id="14" name="Straight Arrow Connector 13"/>
          <p:cNvCxnSpPr>
            <a:stCxn id="13" idx="1"/>
            <a:endCxn id="8" idx="2"/>
          </p:cNvCxnSpPr>
          <p:nvPr/>
        </p:nvCxnSpPr>
        <p:spPr>
          <a:xfrm flipH="1" flipV="1">
            <a:off x="6796216" y="3035167"/>
            <a:ext cx="543698" cy="653496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11764" y="4827118"/>
            <a:ext cx="23477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Enter Exchange Info Here, Then Click “Submit Exchange”</a:t>
            </a:r>
          </a:p>
        </p:txBody>
      </p:sp>
      <p:cxnSp>
        <p:nvCxnSpPr>
          <p:cNvPr id="19" name="Straight Arrow Connector 18"/>
          <p:cNvCxnSpPr>
            <a:stCxn id="18" idx="1"/>
            <a:endCxn id="20" idx="3"/>
          </p:cNvCxnSpPr>
          <p:nvPr/>
        </p:nvCxnSpPr>
        <p:spPr>
          <a:xfrm flipH="1" flipV="1">
            <a:off x="6038336" y="4011828"/>
            <a:ext cx="1573428" cy="1323122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3158526" y="2180875"/>
            <a:ext cx="2879810" cy="3661906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Editing Your Exchange Record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45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490203" y="1359326"/>
            <a:ext cx="9211594" cy="4679092"/>
            <a:chOff x="1490203" y="1499287"/>
            <a:chExt cx="9211594" cy="4679092"/>
          </a:xfrm>
        </p:grpSpPr>
        <p:pic>
          <p:nvPicPr>
            <p:cNvPr id="5120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90203" y="1499287"/>
              <a:ext cx="9211594" cy="4679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1490203" y="1499287"/>
              <a:ext cx="9211594" cy="62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578811" y="4843931"/>
            <a:ext cx="21253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Enter Exchange Info Here, Then Click “Save”</a:t>
            </a:r>
          </a:p>
        </p:txBody>
      </p:sp>
      <p:cxnSp>
        <p:nvCxnSpPr>
          <p:cNvPr id="13" name="Straight Arrow Connector 12"/>
          <p:cNvCxnSpPr>
            <a:stCxn id="12" idx="1"/>
            <a:endCxn id="26" idx="3"/>
          </p:cNvCxnSpPr>
          <p:nvPr/>
        </p:nvCxnSpPr>
        <p:spPr>
          <a:xfrm flipH="1" flipV="1">
            <a:off x="6054812" y="4040744"/>
            <a:ext cx="1523999" cy="1311019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3072714" y="2084255"/>
            <a:ext cx="2982098" cy="3912977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627340" y="3268095"/>
            <a:ext cx="36514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Networks are Still Required to Associate their Record at a Facility or Exchange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6149546" y="2170750"/>
            <a:ext cx="4343400" cy="685800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cxnSp>
        <p:nvCxnSpPr>
          <p:cNvPr id="31" name="Straight Arrow Connector 30"/>
          <p:cNvCxnSpPr>
            <a:stCxn id="29" idx="0"/>
            <a:endCxn id="30" idx="2"/>
          </p:cNvCxnSpPr>
          <p:nvPr/>
        </p:nvCxnSpPr>
        <p:spPr>
          <a:xfrm flipH="1" flipV="1">
            <a:off x="8321246" y="2856550"/>
            <a:ext cx="131805" cy="411545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1655805" y="1499368"/>
            <a:ext cx="3583460" cy="304800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10017210" y="1437997"/>
            <a:ext cx="461319" cy="274320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Editing Your Exchange Record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4241" y="1371430"/>
            <a:ext cx="4403519" cy="4618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829587" y="1905399"/>
            <a:ext cx="26951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Enter LAN Info Here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Name – Optional Name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DOT1Q – 802.1Q Tag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MTU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IPv4/IPv6 Addresses</a:t>
            </a:r>
          </a:p>
        </p:txBody>
      </p:sp>
      <p:cxnSp>
        <p:nvCxnSpPr>
          <p:cNvPr id="10" name="Straight Arrow Connector 9"/>
          <p:cNvCxnSpPr>
            <a:stCxn id="9" idx="1"/>
            <a:endCxn id="11" idx="3"/>
          </p:cNvCxnSpPr>
          <p:nvPr/>
        </p:nvCxnSpPr>
        <p:spPr>
          <a:xfrm flipH="1" flipV="1">
            <a:off x="8153400" y="2621523"/>
            <a:ext cx="676187" cy="99484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4038600" y="1643278"/>
            <a:ext cx="4114800" cy="1956489"/>
          </a:xfrm>
          <a:prstGeom prst="roundRect">
            <a:avLst>
              <a:gd name="adj" fmla="val 322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305167" y="4592423"/>
            <a:ext cx="760225" cy="389137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38200" y="4341904"/>
            <a:ext cx="26707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Add Facilities Here</a:t>
            </a:r>
          </a:p>
          <a:p>
            <a:pPr algn="ctr"/>
            <a:r>
              <a:rPr lang="en-US" sz="2000" dirty="0" err="1">
                <a:solidFill>
                  <a:schemeClr val="accent1"/>
                </a:solidFill>
              </a:rPr>
              <a:t>Autocomplete</a:t>
            </a:r>
            <a:r>
              <a:rPr lang="en-US" sz="2000" dirty="0">
                <a:solidFill>
                  <a:schemeClr val="accent1"/>
                </a:solidFill>
              </a:rPr>
              <a:t> on Existing Facilities, Must Contact Support to Add a New Facility</a:t>
            </a:r>
          </a:p>
        </p:txBody>
      </p:sp>
      <p:cxnSp>
        <p:nvCxnSpPr>
          <p:cNvPr id="20" name="Straight Arrow Connector 19"/>
          <p:cNvCxnSpPr>
            <a:endCxn id="18" idx="2"/>
          </p:cNvCxnSpPr>
          <p:nvPr/>
        </p:nvCxnSpPr>
        <p:spPr>
          <a:xfrm flipV="1">
            <a:off x="3508966" y="4786992"/>
            <a:ext cx="1796201" cy="370520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pic>
        <p:nvPicPr>
          <p:cNvPr id="7" name="Picture 6" descr="PeeringDB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808" y="396677"/>
            <a:ext cx="3974592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76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PeeringDB is a United States 501</a:t>
            </a:r>
            <a:r>
              <a:rPr lang="de-DE"/>
              <a:t>(c)(6) volunteer organization that is 100% funded by sponsorships</a:t>
            </a:r>
          </a:p>
          <a:p>
            <a:r>
              <a:rPr lang="en-US"/>
              <a:t>Healthy organization, building financial reserves and executing the long term strategic plan</a:t>
            </a:r>
            <a:endParaRPr lang="de-DE"/>
          </a:p>
          <a:p>
            <a:r>
              <a:rPr lang="en-US"/>
              <a:t>Membership rules</a:t>
            </a:r>
          </a:p>
          <a:p>
            <a:pPr lvl="1"/>
            <a:r>
              <a:rPr lang="en-US"/>
              <a:t>A corporation, limited liability company, partnership or other legal business entity may be a Member of the Corporation</a:t>
            </a:r>
          </a:p>
          <a:p>
            <a:pPr lvl="1"/>
            <a:r>
              <a:rPr lang="en-US"/>
              <a:t>Membership is determined by having both an active PeeringDB.com account and an individual representative or role subscription to the PeeringDB Governance mailing list</a:t>
            </a:r>
          </a:p>
          <a:p>
            <a:pPr lvl="1"/>
            <a:r>
              <a:rPr lang="en-US"/>
              <a:t>327 addresses subscribed to the Governance mailing list (as of 25 Apr, 2017)</a:t>
            </a:r>
          </a:p>
          <a:p>
            <a:pPr lvl="1"/>
            <a:r>
              <a:rPr lang="en-US"/>
              <a:t>Governance list is at </a:t>
            </a:r>
            <a:r>
              <a:rPr lang="en-US">
                <a:hlinkClick r:id="rId2"/>
              </a:rPr>
              <a:t>http://lists.peeringdb.com/cgi-bin/mailman/listinfo/pdb-gov </a:t>
            </a:r>
            <a:endParaRPr lang="en-US"/>
          </a:p>
          <a:p>
            <a:pPr lvl="1"/>
            <a:r>
              <a:rPr lang="en-US"/>
              <a:t>More information available at </a:t>
            </a:r>
            <a:r>
              <a:rPr lang="en-US">
                <a:hlinkClick r:id="rId3"/>
              </a:rPr>
              <a:t>http://gov.peeringdb.com/</a:t>
            </a:r>
            <a:endParaRPr lang="en-US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Governance and Membership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45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Board of Directors and Officers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628851"/>
              </p:ext>
            </p:extLst>
          </p:nvPr>
        </p:nvGraphicFramePr>
        <p:xfrm>
          <a:off x="746760" y="1356070"/>
          <a:ext cx="10698480" cy="468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66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66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66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345278">
                <a:tc>
                  <a:txBody>
                    <a:bodyPr/>
                    <a:lstStyle/>
                    <a:p>
                      <a:pPr marL="0" lvl="1"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Chris Caputo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Secretary &amp; Treasurer</a:t>
                      </a:r>
                    </a:p>
                    <a:p>
                      <a:pPr marL="0" lvl="1"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(Non-Board Member)</a:t>
                      </a:r>
                    </a:p>
                  </a:txBody>
                  <a:tcPr marL="45720" marR="4572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Patrick Gilmore 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–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Director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(Term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Expires 2019)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Aaron Hughes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President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(Term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Expires 2018)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41747">
                <a:tc>
                  <a:txBody>
                    <a:bodyPr/>
                    <a:lstStyle/>
                    <a:p>
                      <a:pPr marL="0" lvl="1"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Arnold Nipper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Director</a:t>
                      </a:r>
                    </a:p>
                    <a:p>
                      <a:pPr marL="0" lvl="1"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(Term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Expires 2019)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ctr"/>
                      <a:r>
                        <a:rPr lang="en-US" dirty="0"/>
                        <a:t>Bijal Sanghani – Director</a:t>
                      </a:r>
                    </a:p>
                    <a:p>
                      <a:pPr marL="0" lvl="1" algn="ctr">
                        <a:defRPr/>
                      </a:pPr>
                      <a:r>
                        <a:rPr lang="en-US" dirty="0"/>
                        <a:t>(Term Expires 2019)</a:t>
                      </a:r>
                    </a:p>
                  </a:txBody>
                  <a:tcPr marL="45720" marR="4572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Job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Snijders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Vice President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(Term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Expires 2018)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0" name="Picture 2" descr="C:\Users\Greg Hankins\Desktop\arnold.png"/>
          <p:cNvPicPr preferRelativeResize="0">
            <a:picLocks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652124" y="3755341"/>
            <a:ext cx="1691640" cy="1691640"/>
          </a:xfrm>
          <a:prstGeom prst="rect">
            <a:avLst/>
          </a:prstGeom>
          <a:noFill/>
        </p:spPr>
      </p:pic>
      <p:pic>
        <p:nvPicPr>
          <p:cNvPr id="11" name="Picture 4" descr="C:\Users\Greg Hankins\Desktop\job.png"/>
          <p:cNvPicPr preferRelativeResize="0">
            <a:picLocks noChangeArrowheads="1"/>
          </p:cNvPicPr>
          <p:nvPr/>
        </p:nvPicPr>
        <p:blipFill>
          <a:blip r:embed="rId3" cstate="screen">
            <a:grayscl/>
          </a:blip>
          <a:srcRect/>
          <a:stretch>
            <a:fillRect/>
          </a:stretch>
        </p:blipFill>
        <p:spPr bwMode="auto">
          <a:xfrm>
            <a:off x="8792369" y="3755341"/>
            <a:ext cx="1691640" cy="1691640"/>
          </a:xfrm>
          <a:prstGeom prst="rect">
            <a:avLst/>
          </a:prstGeom>
          <a:noFill/>
        </p:spPr>
      </p:pic>
      <p:pic>
        <p:nvPicPr>
          <p:cNvPr id="13" name="Picture 9" descr="C:\Users\Greg Hankins\Desktop\patrick.png"/>
          <p:cNvPicPr>
            <a:picLocks noChangeAspect="1" noChangeArrowheads="1"/>
          </p:cNvPicPr>
          <p:nvPr/>
        </p:nvPicPr>
        <p:blipFill>
          <a:blip r:embed="rId4" cstate="screen">
            <a:grayscl/>
          </a:blip>
          <a:srcRect/>
          <a:stretch>
            <a:fillRect/>
          </a:stretch>
        </p:blipFill>
        <p:spPr bwMode="auto">
          <a:xfrm>
            <a:off x="5270108" y="1410215"/>
            <a:ext cx="1691640" cy="1691640"/>
          </a:xfrm>
          <a:prstGeom prst="rect">
            <a:avLst/>
          </a:prstGeom>
          <a:noFill/>
        </p:spPr>
      </p:pic>
      <p:pic>
        <p:nvPicPr>
          <p:cNvPr id="1027" name="Picture 3" descr="\\MISFITS\dudes\ghankins\IMG_0667.jpg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8792369" y="1410215"/>
            <a:ext cx="1691640" cy="1691640"/>
          </a:xfrm>
          <a:prstGeom prst="rect">
            <a:avLst/>
          </a:prstGeom>
          <a:noFill/>
        </p:spPr>
      </p:pic>
      <p:pic>
        <p:nvPicPr>
          <p:cNvPr id="3" name="Picture 2" descr="\\MISFITS\dudes\ghankins\Chris_Caputo.jpg"/>
          <p:cNvPicPr>
            <a:picLocks noChangeAspect="1" noChangeArrowheads="1"/>
          </p:cNvPicPr>
          <p:nvPr/>
        </p:nvPicPr>
        <p:blipFill>
          <a:blip r:embed="rId6" cstate="screen">
            <a:grayscl/>
          </a:blip>
          <a:srcRect/>
          <a:stretch>
            <a:fillRect/>
          </a:stretch>
        </p:blipFill>
        <p:spPr bwMode="auto">
          <a:xfrm>
            <a:off x="1652124" y="1410215"/>
            <a:ext cx="1691640" cy="1691640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0108" y="3755341"/>
            <a:ext cx="1691640" cy="1691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1921079"/>
            <a:ext cx="5669280" cy="4113122"/>
          </a:xfrm>
        </p:spPr>
        <p:txBody>
          <a:bodyPr>
            <a:normAutofit/>
          </a:bodyPr>
          <a:lstStyle/>
          <a:p>
            <a:r>
              <a:rPr lang="en-US" sz="2400" dirty="0"/>
              <a:t>Manage administration of user accounts and </a:t>
            </a:r>
            <a:r>
              <a:rPr lang="en-US" sz="2400" dirty="0" err="1"/>
              <a:t>PeeringDB</a:t>
            </a:r>
            <a:r>
              <a:rPr lang="en-US" sz="2400" dirty="0"/>
              <a:t> records</a:t>
            </a:r>
          </a:p>
          <a:p>
            <a:r>
              <a:rPr lang="en-US" sz="2400" dirty="0"/>
              <a:t>Answer support tickets</a:t>
            </a:r>
          </a:p>
          <a:p>
            <a:r>
              <a:rPr lang="en-US" sz="2400" dirty="0"/>
              <a:t>Board members Job </a:t>
            </a:r>
            <a:r>
              <a:rPr lang="en-US" sz="2400" dirty="0" err="1"/>
              <a:t>Snijders</a:t>
            </a:r>
            <a:r>
              <a:rPr lang="en-US" sz="2400" dirty="0"/>
              <a:t> (Chair) and Arnold Nipper (Vice Chair)</a:t>
            </a:r>
          </a:p>
          <a:p>
            <a:r>
              <a:rPr lang="en-US" sz="2400" dirty="0"/>
              <a:t>Seeking 2 community volunteers (1 year term)</a:t>
            </a:r>
          </a:p>
          <a:p>
            <a:r>
              <a:rPr lang="en-US" sz="2400" dirty="0"/>
              <a:t>Language experience is helpful, especially Portuguese (Brazilian dialect)</a:t>
            </a:r>
          </a:p>
          <a:p>
            <a:r>
              <a:rPr lang="en-US" sz="2400" dirty="0"/>
              <a:t>Contact: </a:t>
            </a:r>
            <a:r>
              <a:rPr lang="en-US" sz="2400" dirty="0">
                <a:hlinkClick r:id="rId2"/>
              </a:rPr>
              <a:t>admincom@lists.peeringdb.com</a:t>
            </a:r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6172200" y="1921079"/>
            <a:ext cx="5669280" cy="4113122"/>
          </a:xfrm>
        </p:spPr>
        <p:txBody>
          <a:bodyPr>
            <a:noAutofit/>
          </a:bodyPr>
          <a:lstStyle/>
          <a:p>
            <a:r>
              <a:rPr lang="en-US" sz="2400" dirty="0"/>
              <a:t>Ask for input from the community on desired features</a:t>
            </a:r>
          </a:p>
          <a:p>
            <a:r>
              <a:rPr lang="en-US" sz="2400" dirty="0"/>
              <a:t>Manage roadmap and development priorities</a:t>
            </a:r>
          </a:p>
          <a:p>
            <a:r>
              <a:rPr lang="en-US" sz="2400" dirty="0"/>
              <a:t>Write </a:t>
            </a:r>
            <a:r>
              <a:rPr lang="en-US" sz="2400" dirty="0" err="1"/>
              <a:t>SoWs</a:t>
            </a:r>
            <a:r>
              <a:rPr lang="en-US" sz="2400" dirty="0"/>
              <a:t> to solicit bids to complete requested features</a:t>
            </a:r>
          </a:p>
          <a:p>
            <a:r>
              <a:rPr lang="en-US" sz="2400" dirty="0"/>
              <a:t>Board members Aaron Hughes (Chair) and Matt Griswold (Vice Chair)</a:t>
            </a:r>
          </a:p>
          <a:p>
            <a:r>
              <a:rPr lang="en-US" sz="2400" dirty="0"/>
              <a:t>Contact: </a:t>
            </a:r>
            <a:r>
              <a:rPr lang="en-US" sz="2400" dirty="0">
                <a:hlinkClick r:id="rId3"/>
              </a:rPr>
              <a:t>productcom@lists.peeringdb.com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Committees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772000"/>
              </p:ext>
            </p:extLst>
          </p:nvPr>
        </p:nvGraphicFramePr>
        <p:xfrm>
          <a:off x="358140" y="1402919"/>
          <a:ext cx="11475720" cy="518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378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37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Admin Committee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Product Committee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378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796326"/>
              </p:ext>
            </p:extLst>
          </p:nvPr>
        </p:nvGraphicFramePr>
        <p:xfrm>
          <a:off x="198120" y="1417320"/>
          <a:ext cx="11795760" cy="45833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59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916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Samer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Abdel-Hafez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Hendrik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Braasch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Kate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Gerry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Christoffer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Hansen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Peter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Helmenstine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Florian </a:t>
                      </a:r>
                    </a:p>
                    <a:p>
                      <a:pPr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Hibler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16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Eric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Lindsjö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Julimar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Mendes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Arnold Nipper –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Vice Chair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Job </a:t>
                      </a: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Snijders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Chair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Michael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Still</a:t>
                      </a: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Committee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2" name="Picture 21" descr="\\MISFITS\dudes\ghankins\SAM_3681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243818" y="3749040"/>
            <a:ext cx="1691640" cy="1691640"/>
          </a:xfrm>
          <a:prstGeom prst="rect">
            <a:avLst/>
          </a:prstGeom>
          <a:noFill/>
        </p:spPr>
      </p:pic>
      <p:pic>
        <p:nvPicPr>
          <p:cNvPr id="24" name="Picture 10" descr="C:\Users\Greg Hankins\Desktop\eric.png"/>
          <p:cNvPicPr preferRelativeResize="0">
            <a:picLocks noChangeAspect="1" noChangeArrowheads="1"/>
          </p:cNvPicPr>
          <p:nvPr/>
        </p:nvPicPr>
        <p:blipFill>
          <a:blip r:embed="rId3" cstate="screen">
            <a:grayscl/>
          </a:blip>
          <a:srcRect/>
          <a:stretch>
            <a:fillRect/>
          </a:stretch>
        </p:blipFill>
        <p:spPr bwMode="auto">
          <a:xfrm>
            <a:off x="354711" y="3731843"/>
            <a:ext cx="1691640" cy="1691640"/>
          </a:xfrm>
          <a:prstGeom prst="rect">
            <a:avLst/>
          </a:prstGeom>
          <a:noFill/>
        </p:spPr>
      </p:pic>
      <p:pic>
        <p:nvPicPr>
          <p:cNvPr id="25" name="Picture 8" descr="C:\Users\Greg Hankins\Desktop\kate.png"/>
          <p:cNvPicPr>
            <a:picLocks noChangeAspect="1" noChangeArrowheads="1"/>
          </p:cNvPicPr>
          <p:nvPr/>
        </p:nvPicPr>
        <p:blipFill>
          <a:blip r:embed="rId4" cstate="screen">
            <a:grayscl/>
          </a:blip>
          <a:srcRect/>
          <a:stretch>
            <a:fillRect/>
          </a:stretch>
        </p:blipFill>
        <p:spPr bwMode="auto">
          <a:xfrm>
            <a:off x="4308348" y="1463040"/>
            <a:ext cx="1691640" cy="1691640"/>
          </a:xfrm>
          <a:prstGeom prst="rect">
            <a:avLst/>
          </a:prstGeom>
          <a:noFill/>
        </p:spPr>
      </p:pic>
      <p:pic>
        <p:nvPicPr>
          <p:cNvPr id="26" name="Picture 2" descr="C:\Users\Greg Hankins\Desktop\arnold.png"/>
          <p:cNvPicPr preferRelativeResize="0">
            <a:picLocks noChangeAspect="1" noChangeArrowheads="1"/>
          </p:cNvPicPr>
          <p:nvPr/>
        </p:nvPicPr>
        <p:blipFill>
          <a:blip r:embed="rId5" cstate="screen">
            <a:grayscl/>
          </a:blip>
          <a:srcRect/>
          <a:stretch>
            <a:fillRect/>
          </a:stretch>
        </p:blipFill>
        <p:spPr bwMode="auto">
          <a:xfrm>
            <a:off x="4308348" y="3749040"/>
            <a:ext cx="1691640" cy="1691640"/>
          </a:xfrm>
          <a:prstGeom prst="rect">
            <a:avLst/>
          </a:prstGeom>
          <a:noFill/>
        </p:spPr>
      </p:pic>
      <p:pic>
        <p:nvPicPr>
          <p:cNvPr id="27" name="Picture 3" descr="C:\Users\Greg Hankins\Desktop\florian.png"/>
          <p:cNvPicPr>
            <a:picLocks noChangeAspect="1" noChangeArrowheads="1"/>
          </p:cNvPicPr>
          <p:nvPr/>
        </p:nvPicPr>
        <p:blipFill>
          <a:blip r:embed="rId6" cstate="screen">
            <a:grayscl/>
          </a:blip>
          <a:srcRect/>
          <a:stretch>
            <a:fillRect/>
          </a:stretch>
        </p:blipFill>
        <p:spPr bwMode="auto">
          <a:xfrm>
            <a:off x="10220971" y="1463040"/>
            <a:ext cx="1691640" cy="1691640"/>
          </a:xfrm>
          <a:prstGeom prst="rect">
            <a:avLst/>
          </a:prstGeom>
          <a:noFill/>
        </p:spPr>
      </p:pic>
      <p:pic>
        <p:nvPicPr>
          <p:cNvPr id="28" name="Picture 4" descr="C:\Users\Greg Hankins\Desktop\job.png"/>
          <p:cNvPicPr preferRelativeResize="0">
            <a:picLocks noChangeAspect="1" noChangeArrowheads="1"/>
          </p:cNvPicPr>
          <p:nvPr/>
        </p:nvPicPr>
        <p:blipFill>
          <a:blip r:embed="rId7" cstate="screen">
            <a:grayscl/>
          </a:blip>
          <a:srcRect/>
          <a:stretch>
            <a:fillRect/>
          </a:stretch>
        </p:blipFill>
        <p:spPr bwMode="auto">
          <a:xfrm>
            <a:off x="6272576" y="3749040"/>
            <a:ext cx="1691640" cy="1691640"/>
          </a:xfrm>
          <a:prstGeom prst="rect">
            <a:avLst/>
          </a:prstGeom>
          <a:noFill/>
        </p:spPr>
      </p:pic>
      <p:pic>
        <p:nvPicPr>
          <p:cNvPr id="30" name="Picture 2" descr="\\192.168.102.12\dudes\ghankins\stuff\peeringdb\Pete_profile_pi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43818" y="1463040"/>
            <a:ext cx="1691640" cy="169164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665" y="1463040"/>
            <a:ext cx="1691640" cy="169164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11" y="1463040"/>
            <a:ext cx="1691640" cy="169164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960" y="1463040"/>
            <a:ext cx="1691640" cy="169164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960" y="3749040"/>
            <a:ext cx="169164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3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65760" y="4805264"/>
            <a:ext cx="11430000" cy="13212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Admin Committee volunteers are based around the world in a variety of time zones</a:t>
            </a:r>
          </a:p>
          <a:p>
            <a:r>
              <a:rPr lang="en-US" dirty="0"/>
              <a:t>Goal is to resolve support tickets within 24 hours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2017-06-12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6, Budva, Montenegro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F914-301C-3648-9BBD-214E8A4FA88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Ticket Statistics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xmlns="" id="{116D1844-DFB7-4D39-ACE1-C16B67A78E4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88248" y="1233568"/>
          <a:ext cx="5870410" cy="329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Explosion: 8 Points 10"/>
          <p:cNvSpPr/>
          <p:nvPr/>
        </p:nvSpPr>
        <p:spPr>
          <a:xfrm>
            <a:off x="10452730" y="2437596"/>
            <a:ext cx="1647529" cy="1227898"/>
          </a:xfrm>
          <a:prstGeom prst="irregularSeal1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1600"/>
              </a:lnSpc>
            </a:pPr>
            <a:r>
              <a:rPr lang="en-US" dirty="0"/>
              <a:t>300% Increase!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xmlns="" id="{3BE75269-7DF3-4C99-98F5-5B190228A3F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84797" y="1323262"/>
          <a:ext cx="5795963" cy="329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86829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eringDB Corp I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0D5"/>
      </a:accent1>
      <a:accent2>
        <a:srgbClr val="F19439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3146</Words>
  <Application>Microsoft Office PowerPoint</Application>
  <PresentationFormat>Widescreen</PresentationFormat>
  <Paragraphs>593</Paragraphs>
  <Slides>47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Arial</vt:lpstr>
      <vt:lpstr>Calibri</vt:lpstr>
      <vt:lpstr>Calibri Light</vt:lpstr>
      <vt:lpstr>Courier New</vt:lpstr>
      <vt:lpstr>Office Theme</vt:lpstr>
      <vt:lpstr>PeeringDB Update</vt:lpstr>
      <vt:lpstr>Presentation Goals</vt:lpstr>
      <vt:lpstr>Agenda</vt:lpstr>
      <vt:lpstr>What is PeeringDB?</vt:lpstr>
      <vt:lpstr>Governance and Membership</vt:lpstr>
      <vt:lpstr>Board of Directors and Officers</vt:lpstr>
      <vt:lpstr>Committees</vt:lpstr>
      <vt:lpstr>Admin Committee</vt:lpstr>
      <vt:lpstr>Support Ticket Statistics</vt:lpstr>
      <vt:lpstr>Product Committee</vt:lpstr>
      <vt:lpstr>Become a PeeringDB Sponsor!</vt:lpstr>
      <vt:lpstr>Thank you to our sponsors!</vt:lpstr>
      <vt:lpstr>Agenda</vt:lpstr>
      <vt:lpstr>2017 – 2018 Strategic Direction</vt:lpstr>
      <vt:lpstr>2017 – 2018 Strategic Direction</vt:lpstr>
      <vt:lpstr>2017 Organizational Objectives</vt:lpstr>
      <vt:lpstr>Agenda</vt:lpstr>
      <vt:lpstr>Feature Workflow</vt:lpstr>
      <vt:lpstr>New Release Process</vt:lpstr>
      <vt:lpstr>Beta Development</vt:lpstr>
      <vt:lpstr>2017 Roadmap</vt:lpstr>
      <vt:lpstr>Agenda</vt:lpstr>
      <vt:lpstr>Third Party Integration</vt:lpstr>
      <vt:lpstr>Data Exchange</vt:lpstr>
      <vt:lpstr>Software Highlight: TraceMON</vt:lpstr>
      <vt:lpstr>Information and Resources</vt:lpstr>
      <vt:lpstr>Questions?</vt:lpstr>
      <vt:lpstr>Tutorial Slides</vt:lpstr>
      <vt:lpstr>PeeringDB 2.0 Key New Infrastructure Features</vt:lpstr>
      <vt:lpstr>PeeringDB 2.0 Key New User Features</vt:lpstr>
      <vt:lpstr>RESTful API Designed for Automation</vt:lpstr>
      <vt:lpstr>Quick Examples Return Output in JSON</vt:lpstr>
      <vt:lpstr>List All Peers at an IXP (CATNIX)</vt:lpstr>
      <vt:lpstr>Local Database Sync</vt:lpstr>
      <vt:lpstr>Django Library</vt:lpstr>
      <vt:lpstr>Python Client</vt:lpstr>
      <vt:lpstr>Register or Request Affiliation to an Existing Organization</vt:lpstr>
      <vt:lpstr>Request Ownership of an Existing Organization</vt:lpstr>
      <vt:lpstr>Multiple Records Under a Single Organization</vt:lpstr>
      <vt:lpstr>One Account Managing Multiple Organizations</vt:lpstr>
      <vt:lpstr>Organization User Management</vt:lpstr>
      <vt:lpstr>Administrative Permission Delegation</vt:lpstr>
      <vt:lpstr>Network Record Contact Information Permissions</vt:lpstr>
      <vt:lpstr>Adding a New Exchange to Your Organization</vt:lpstr>
      <vt:lpstr>Editing Your Exchange Record</vt:lpstr>
      <vt:lpstr>Editing Your Exchange Record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PeeringDB Update</dc:title>
  <dc:creator>Aaron Hughes</dc:creator>
  <cp:lastModifiedBy>Arnold Nipper</cp:lastModifiedBy>
  <cp:revision>437</cp:revision>
  <cp:lastPrinted>2016-04-06T19:31:16Z</cp:lastPrinted>
  <dcterms:created xsi:type="dcterms:W3CDTF">2016-02-04T18:12:44Z</dcterms:created>
  <dcterms:modified xsi:type="dcterms:W3CDTF">2017-06-02T22:18:56Z</dcterms:modified>
</cp:coreProperties>
</file>