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98" r:id="rId2"/>
    <p:sldMasterId id="2147483826" r:id="rId3"/>
    <p:sldMasterId id="2147483812" r:id="rId4"/>
    <p:sldMasterId id="2147483824" r:id="rId5"/>
  </p:sldMasterIdLst>
  <p:notesMasterIdLst>
    <p:notesMasterId r:id="rId26"/>
  </p:notesMasterIdLst>
  <p:handoutMasterIdLst>
    <p:handoutMasterId r:id="rId27"/>
  </p:handoutMasterIdLst>
  <p:sldIdLst>
    <p:sldId id="371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352" r:id="rId25"/>
  </p:sldIdLst>
  <p:sldSz cx="9144000" cy="5143500" type="screen16x9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80" userDrawn="1">
          <p15:clr>
            <a:srgbClr val="A4A3A4"/>
          </p15:clr>
        </p15:guide>
        <p15:guide id="3" orient="horz" pos="3150" userDrawn="1">
          <p15:clr>
            <a:srgbClr val="A4A3A4"/>
          </p15:clr>
        </p15:guide>
        <p15:guide id="4" pos="2165" userDrawn="1">
          <p15:clr>
            <a:srgbClr val="A4A3A4"/>
          </p15:clr>
        </p15:guide>
        <p15:guide id="5" orient="horz" pos="2875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56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5"/>
    <a:srgbClr val="EDF2F5"/>
    <a:srgbClr val="98A2AE"/>
    <a:srgbClr val="4D5766"/>
    <a:srgbClr val="BEC8D2"/>
    <a:srgbClr val="FFFFFF"/>
    <a:srgbClr val="273142"/>
    <a:srgbClr val="FF9910"/>
    <a:srgbClr val="000000"/>
    <a:srgbClr val="12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6433" autoAdjust="0"/>
  </p:normalViewPr>
  <p:slideViewPr>
    <p:cSldViewPr snapToGrid="0">
      <p:cViewPr varScale="1">
        <p:scale>
          <a:sx n="135" d="100"/>
          <a:sy n="135" d="100"/>
        </p:scale>
        <p:origin x="45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>
        <p:guide orient="horz" pos="2896"/>
        <p:guide pos="2180"/>
        <p:guide orient="horz" pos="3150"/>
        <p:guide pos="2165"/>
        <p:guide orient="horz" pos="2875"/>
        <p:guide orient="horz" pos="3127"/>
        <p:guide pos="215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1A956-FBA6-4D44-9717-88B588F88EA2}" type="datetimeFigureOut">
              <a:rPr lang="en-US"/>
              <a:pPr>
                <a:defRPr/>
              </a:pPr>
              <a:t>4/13/16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B7DA75-3119-461F-BBD9-15CADFA28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98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F6B7E-5EE0-4686-A335-20EF82FA6D28}" type="datetimeFigureOut">
              <a:rPr lang="en-US"/>
              <a:pPr>
                <a:defRPr/>
              </a:pPr>
              <a:t>4/13/16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268" tIns="45635" rIns="91268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2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7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AA682177-7598-439A-A5BC-904467B815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 smtClean="0">
                <a:ea typeface="ヒラギノ角ゴ Pro W3"/>
                <a:cs typeface="ヒラギノ角ゴ Pro W3"/>
              </a:rPr>
              <a:t>Main headline in</a:t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lower case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280580"/>
            <a:ext cx="1080000" cy="175283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 smtClean="0"/>
              <a:t>Supporting headline in sentence case here </a:t>
            </a:r>
          </a:p>
          <a:p>
            <a:pPr lvl="1"/>
            <a:r>
              <a:rPr lang="en-US" dirty="0" smtClean="0"/>
              <a:t>Author/Presenter</a:t>
            </a:r>
          </a:p>
          <a:p>
            <a:pPr lvl="1"/>
            <a:r>
              <a:rPr lang="en-US" dirty="0" smtClean="0"/>
              <a:t>DD-MM-YYYY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headline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 smtClean="0">
                <a:ea typeface="ヒラギノ角ゴ Pro W3"/>
                <a:cs typeface="ヒラギノ角ゴ Pro W3"/>
              </a:rPr>
              <a:t>Main headline in</a:t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  <a:endParaRPr lang="en-GB" sz="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White internal cover slide – Supporting headline in sentence case here</a:t>
            </a:r>
          </a:p>
          <a:p>
            <a:pPr lvl="2"/>
            <a:r>
              <a:rPr lang="en-US" dirty="0" smtClean="0"/>
              <a:t>Author/Presenter</a:t>
            </a:r>
          </a:p>
          <a:p>
            <a:pPr lvl="2"/>
            <a:r>
              <a:rPr lang="en-US" dirty="0" smtClean="0"/>
              <a:t>DD-MM-YYYY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7"/>
            <a:ext cx="8686068" cy="339447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 txBox="1">
            <a:spLocks/>
          </p:cNvSpPr>
          <p:nvPr userDrawn="1"/>
        </p:nvSpPr>
        <p:spPr>
          <a:xfrm>
            <a:off x="4409587" y="4766072"/>
            <a:ext cx="372452" cy="179784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45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45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138241" y="4863371"/>
            <a:ext cx="492979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1" tIns="34286" rIns="68571" bIns="34286" anchor="b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Trebuchet MS" pitchFamily="34" charset="0"/>
              </a:rPr>
              <a:t>COPYRIGHT © 2013 ALCATEL-LUCENT.  ALL RIGHTS RESERVED. </a:t>
            </a:r>
            <a:endParaRPr kumimoji="0" lang="en-US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9" name="Picture 209"/>
          <p:cNvPicPr>
            <a:picLocks noChangeAspect="1" noChangeArrowheads="1"/>
          </p:cNvPicPr>
          <p:nvPr userDrawn="1"/>
        </p:nvPicPr>
        <p:blipFill>
          <a:blip r:embed="rId2" cstate="print"/>
          <a:srcRect r="635" b="6912"/>
          <a:stretch>
            <a:fillRect/>
          </a:stretch>
        </p:blipFill>
        <p:spPr bwMode="auto">
          <a:xfrm>
            <a:off x="245626" y="4773386"/>
            <a:ext cx="7484278" cy="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l_corp_h_rgb_75mm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23298" r="8112" b="24043"/>
          <a:stretch/>
        </p:blipFill>
        <p:spPr>
          <a:xfrm>
            <a:off x="7776308" y="4680732"/>
            <a:ext cx="1133231" cy="2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67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 txBox="1">
            <a:spLocks/>
          </p:cNvSpPr>
          <p:nvPr userDrawn="1"/>
        </p:nvSpPr>
        <p:spPr>
          <a:xfrm>
            <a:off x="4409587" y="4766072"/>
            <a:ext cx="372452" cy="179784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45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45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51558" y="4720829"/>
            <a:ext cx="9144000" cy="2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3" name="Picture 209"/>
          <p:cNvPicPr>
            <a:picLocks noChangeAspect="1" noChangeArrowheads="1"/>
          </p:cNvPicPr>
          <p:nvPr userDrawn="1"/>
        </p:nvPicPr>
        <p:blipFill>
          <a:blip r:embed="rId2" cstate="print"/>
          <a:srcRect r="635" b="6912"/>
          <a:stretch>
            <a:fillRect/>
          </a:stretch>
        </p:blipFill>
        <p:spPr bwMode="auto">
          <a:xfrm>
            <a:off x="245626" y="4773386"/>
            <a:ext cx="7484278" cy="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2138241" y="4863371"/>
            <a:ext cx="492979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1" tIns="34286" rIns="68571" bIns="34286" anchor="b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Trebuchet MS" pitchFamily="34" charset="0"/>
              </a:rPr>
              <a:t>COPYRIGHT © 2013 ALCATEL-LUCENT.  ALL RIGHTS RESERVED. </a:t>
            </a:r>
            <a:endParaRPr kumimoji="0" lang="en-US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0" name="Picture 9" descr="al_corp_h_rgb_75mm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23298" r="8112" b="24043"/>
          <a:stretch/>
        </p:blipFill>
        <p:spPr>
          <a:xfrm>
            <a:off x="7776308" y="4680732"/>
            <a:ext cx="1133231" cy="2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43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301" y="1021557"/>
            <a:ext cx="4283808" cy="3394472"/>
          </a:xfrm>
        </p:spPr>
        <p:txBody>
          <a:bodyPr/>
          <a:lstStyle>
            <a:lvl1pPr>
              <a:defRPr sz="1500">
                <a:latin typeface="Trebuchet MS" pitchFamily="34" charset="0"/>
              </a:defRPr>
            </a:lvl1pPr>
            <a:lvl2pPr>
              <a:spcAft>
                <a:spcPts val="0"/>
              </a:spcAft>
              <a:defRPr sz="1350">
                <a:latin typeface="Trebuchet MS" pitchFamily="34" charset="0"/>
              </a:defRPr>
            </a:lvl2pPr>
            <a:lvl3pPr>
              <a:spcAft>
                <a:spcPts val="0"/>
              </a:spcAft>
              <a:defRPr sz="1200">
                <a:latin typeface="Trebuchet MS" pitchFamily="34" charset="0"/>
              </a:defRPr>
            </a:lvl3pPr>
            <a:lvl4pPr>
              <a:spcAft>
                <a:spcPts val="0"/>
              </a:spcAft>
              <a:defRPr sz="1050">
                <a:latin typeface="Trebuchet MS" pitchFamily="34" charset="0"/>
              </a:defRPr>
            </a:lvl4pPr>
            <a:lvl5pPr>
              <a:spcAft>
                <a:spcPts val="0"/>
              </a:spcAft>
              <a:defRPr sz="1050">
                <a:latin typeface="Trebuchet M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981" y="1021557"/>
            <a:ext cx="4285029" cy="3394472"/>
          </a:xfrm>
        </p:spPr>
        <p:txBody>
          <a:bodyPr/>
          <a:lstStyle>
            <a:lvl1pPr>
              <a:defRPr sz="1500">
                <a:latin typeface="Trebuchet MS" pitchFamily="34" charset="0"/>
              </a:defRPr>
            </a:lvl1pPr>
            <a:lvl2pPr>
              <a:spcAft>
                <a:spcPts val="0"/>
              </a:spcAft>
              <a:defRPr sz="1350">
                <a:latin typeface="Trebuchet MS" pitchFamily="34" charset="0"/>
              </a:defRPr>
            </a:lvl2pPr>
            <a:lvl3pPr>
              <a:spcAft>
                <a:spcPts val="0"/>
              </a:spcAft>
              <a:defRPr sz="1200">
                <a:latin typeface="Trebuchet MS" pitchFamily="34" charset="0"/>
              </a:defRPr>
            </a:lvl3pPr>
            <a:lvl4pPr>
              <a:spcAft>
                <a:spcPts val="0"/>
              </a:spcAft>
              <a:defRPr sz="1050">
                <a:latin typeface="Trebuchet MS" pitchFamily="34" charset="0"/>
              </a:defRPr>
            </a:lvl4pPr>
            <a:lvl5pPr>
              <a:spcAft>
                <a:spcPts val="0"/>
              </a:spcAft>
              <a:defRPr sz="1050">
                <a:latin typeface="Trebuchet M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4409587" y="4766072"/>
            <a:ext cx="372452" cy="179784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45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Arial" pitchFamily="34" charset="0"/>
              </a:rPr>
              <a:pPr algn="ctr">
                <a:spcBef>
                  <a:spcPct val="0"/>
                </a:spcBef>
                <a:defRPr/>
              </a:pPr>
              <a:t>‹#›</a:t>
            </a:fld>
            <a:endParaRPr lang="en-US" sz="45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" name="Picture 209"/>
          <p:cNvPicPr>
            <a:picLocks noChangeAspect="1" noChangeArrowheads="1"/>
          </p:cNvPicPr>
          <p:nvPr userDrawn="1"/>
        </p:nvPicPr>
        <p:blipFill>
          <a:blip r:embed="rId2" cstate="print"/>
          <a:srcRect r="635" b="6912"/>
          <a:stretch>
            <a:fillRect/>
          </a:stretch>
        </p:blipFill>
        <p:spPr bwMode="auto">
          <a:xfrm>
            <a:off x="245626" y="4773386"/>
            <a:ext cx="7484278" cy="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2138241" y="4863371"/>
            <a:ext cx="492979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1" tIns="34286" rIns="68571" bIns="34286" anchor="b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Trebuchet MS" pitchFamily="34" charset="0"/>
              </a:rPr>
              <a:t>COPYRIGHT © 2013 ALCATEL-LUCENT.  ALL RIGHTS RESERVED. </a:t>
            </a:r>
            <a:endParaRPr kumimoji="0" lang="en-US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2" name="Picture 11" descr="al_corp_h_rgb_75mm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23298" r="8112" b="24043"/>
          <a:stretch/>
        </p:blipFill>
        <p:spPr>
          <a:xfrm>
            <a:off x="7776308" y="4680732"/>
            <a:ext cx="1133231" cy="2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7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Relationship Id="rId3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5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  <a:endParaRPr lang="en-GB" sz="8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6" r:id="rId2"/>
    <p:sldLayoutId id="2147483816" r:id="rId3"/>
    <p:sldLayoutId id="2147483805" r:id="rId4"/>
    <p:sldLayoutId id="2147483817" r:id="rId5"/>
    <p:sldLayoutId id="2147483814" r:id="rId6"/>
    <p:sldLayoutId id="2147483818" r:id="rId7"/>
    <p:sldLayoutId id="2147483815" r:id="rId8"/>
    <p:sldLayoutId id="214748381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+mn-lt"/>
                <a:cs typeface="Arial" charset="0"/>
              </a:rPr>
              <a:t>© Nokia 2016</a:t>
            </a:r>
            <a:endParaRPr lang="en-GB" sz="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08" r:id="rId3"/>
    <p:sldLayoutId id="2147483809" r:id="rId4"/>
    <p:sldLayoutId id="214748381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+mn-lt"/>
                <a:cs typeface="Arial" charset="0"/>
              </a:rPr>
              <a:t>© Nokia 2016</a:t>
            </a:r>
            <a:endParaRPr lang="en-GB" sz="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" y="280799"/>
            <a:ext cx="108000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2430000"/>
            <a:ext cx="1741224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jpeg"/><Relationship Id="rId18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 smtClean="0"/>
              <a:t>IPv6 Community </a:t>
            </a:r>
            <a:r>
              <a:rPr lang="en-US" noProof="0" dirty="0" err="1" smtClean="0"/>
              <a:t>Wifi</a:t>
            </a:r>
            <a:endParaRPr lang="en-US" noProof="0" dirty="0" smtClean="0"/>
          </a:p>
          <a:p>
            <a:r>
              <a:rPr lang="en-US" sz="4800" dirty="0" smtClean="0"/>
              <a:t>Unique IPv6 Prefix per Host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eaLnBrk="1" hangingPunct="1"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IPv6 Enhanced Subscriber Access for WLAN Access</a:t>
            </a:r>
            <a:endParaRPr lang="en-US" sz="1800" noProof="0" dirty="0" smtClean="0">
              <a:solidFill>
                <a:srgbClr val="FFFFFF"/>
              </a:solidFill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Gunter Van de Velde</a:t>
            </a: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19-04</a:t>
            </a:r>
            <a:r>
              <a:rPr lang="en-US" sz="1800" noProof="0" dirty="0" smtClean="0">
                <a:solidFill>
                  <a:srgbClr val="FFFFFF"/>
                </a:solidFill>
              </a:rPr>
              <a:t>-2016</a:t>
            </a:r>
            <a:endParaRPr lang="en-US" sz="18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Draft is currently mainly focused around Comcast community Wi-Fi deployment </a:t>
            </a:r>
            <a:r>
              <a:rPr lang="en-US" dirty="0" smtClean="0"/>
              <a:t>use-case, under </a:t>
            </a:r>
            <a:r>
              <a:rPr lang="en-US" dirty="0"/>
              <a:t>leadership of John </a:t>
            </a:r>
            <a:r>
              <a:rPr lang="en-US" dirty="0" err="1"/>
              <a:t>Brzozowski</a:t>
            </a:r>
            <a:endParaRPr lang="en-US" dirty="0"/>
          </a:p>
          <a:p>
            <a:r>
              <a:rPr lang="en-US" dirty="0"/>
              <a:t>The current draft explains the high level architecture and provides some technological details regarding IPv6 address assignment related aspects for community Wi-Fi access</a:t>
            </a:r>
          </a:p>
          <a:p>
            <a:r>
              <a:rPr lang="en-US" dirty="0"/>
              <a:t>The implementation provides each Subscriber with a unique /64 address, allowing flexibility per subscriber on addressing technology used to derive /128 IPv6 addresses</a:t>
            </a:r>
          </a:p>
          <a:p>
            <a:r>
              <a:rPr lang="en-US" dirty="0"/>
              <a:t>The architecture allows IPv6 support for UE’s with minimal address management capabilities</a:t>
            </a:r>
          </a:p>
          <a:p>
            <a:r>
              <a:rPr lang="en-US" dirty="0"/>
              <a:t>The draft provides insight in a real </a:t>
            </a:r>
            <a:r>
              <a:rPr lang="en-US" dirty="0" smtClean="0"/>
              <a:t>deployment </a:t>
            </a:r>
            <a:r>
              <a:rPr lang="en-US" dirty="0"/>
              <a:t>considerations regarding address assignments (other aspects were explained </a:t>
            </a:r>
          </a:p>
          <a:p>
            <a:r>
              <a:rPr lang="en-US" dirty="0"/>
              <a:t>The documented use-case deploys a captive portal for subscriber identification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DRAFT - </a:t>
            </a:r>
            <a:r>
              <a:rPr lang="en-US" dirty="0"/>
              <a:t>Unique IPv6 Prefix Per </a:t>
            </a:r>
            <a:r>
              <a:rPr lang="en-US" dirty="0" smtClean="0"/>
              <a:t>Host</a:t>
            </a:r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(draft-ietf-v6ops-unique-ipv6-prefix-per-host-00)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400" dirty="0"/>
              <a:t>UE: User Equipment.</a:t>
            </a:r>
          </a:p>
          <a:p>
            <a:r>
              <a:rPr lang="en-US" sz="1400" dirty="0"/>
              <a:t>802.11: Wireless Network</a:t>
            </a:r>
          </a:p>
          <a:p>
            <a:r>
              <a:rPr lang="en-US" sz="1400" dirty="0"/>
              <a:t>AP: Access Point.</a:t>
            </a:r>
          </a:p>
          <a:p>
            <a:r>
              <a:rPr lang="en-US" sz="1400" dirty="0"/>
              <a:t>Soft-GRE: Stateless GRE tunnel</a:t>
            </a:r>
          </a:p>
          <a:p>
            <a:r>
              <a:rPr lang="en-US" sz="1400" dirty="0"/>
              <a:t>WLAN-GW: Wireless LAN Gateway</a:t>
            </a:r>
          </a:p>
          <a:p>
            <a:r>
              <a:rPr lang="en-US" sz="1400" dirty="0"/>
              <a:t>CP: Control Plane component of the WLAN-GW (uses DHCP, ARP, DHCPv6, ICMPv6 (RS/RA/NS/NA), Radius, Diameter, </a:t>
            </a:r>
            <a:r>
              <a:rPr lang="ro-RO" sz="1400" dirty="0"/>
              <a:t>etc.)</a:t>
            </a:r>
            <a:endParaRPr lang="en-US" sz="1400" dirty="0"/>
          </a:p>
          <a:p>
            <a:r>
              <a:rPr lang="en-US" sz="1400" dirty="0"/>
              <a:t>AAA: Accounting, Authorization and Authentication</a:t>
            </a:r>
          </a:p>
          <a:p>
            <a:r>
              <a:rPr lang="en-US" sz="1400" dirty="0"/>
              <a:t>HTTP Captive Portal: Captive portal used to redirect traffic towards during subscriber onboarding </a:t>
            </a:r>
            <a:r>
              <a:rPr lang="en-US" sz="1400" dirty="0" smtClean="0"/>
              <a:t>process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Generalized Community WIFI Topology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96" y="1695874"/>
            <a:ext cx="4600508" cy="2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When UE connects it sends a RS to learn</a:t>
            </a:r>
          </a:p>
          <a:p>
            <a:pPr lvl="1"/>
            <a:r>
              <a:rPr lang="en-US" dirty="0"/>
              <a:t>IPv6 Gateway, Prefix information, DNS, remaining info for global routing</a:t>
            </a:r>
          </a:p>
          <a:p>
            <a:pPr lvl="1"/>
            <a:r>
              <a:rPr lang="en-US" dirty="0"/>
              <a:t>RS send from UE via the AP-bridge onto the Soft-GRE the WLAN-GW</a:t>
            </a:r>
          </a:p>
          <a:p>
            <a:pPr lvl="1"/>
            <a:r>
              <a:rPr lang="en-US" dirty="0"/>
              <a:t>Due to split-horizon for BUM traffic the RS is not seen by other UE’s connected to the same AP</a:t>
            </a:r>
          </a:p>
          <a:p>
            <a:r>
              <a:rPr lang="en-US" dirty="0"/>
              <a:t> First time UE connects it is not Authorized and WLAN-GW queries AAA server</a:t>
            </a:r>
          </a:p>
          <a:p>
            <a:r>
              <a:rPr lang="en-US" dirty="0"/>
              <a:t>AAA server checks policy DB and returns /64 together with http-redirect to Captive portal via Radius-acknowledge </a:t>
            </a:r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IPv6 Wi-Fi Subscriber Onboarding Procedures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" y="1080000"/>
            <a:ext cx="393768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400" dirty="0" smtClean="0"/>
              <a:t>WLAN-GW uses received Radius info to compose the “RA” response to the UE originated “RS” message</a:t>
            </a:r>
          </a:p>
          <a:p>
            <a:r>
              <a:rPr lang="en-US" sz="1400" dirty="0" smtClean="0"/>
              <a:t>RA contains few important bits of information</a:t>
            </a:r>
          </a:p>
          <a:p>
            <a:pPr lvl="1"/>
            <a:r>
              <a:rPr lang="en-US" sz="1200" dirty="0" smtClean="0"/>
              <a:t>A IPv6 /64 prefix</a:t>
            </a:r>
          </a:p>
          <a:p>
            <a:pPr lvl="1"/>
            <a:r>
              <a:rPr lang="en-US" sz="1200" dirty="0" smtClean="0"/>
              <a:t>Some flags</a:t>
            </a:r>
          </a:p>
          <a:p>
            <a:r>
              <a:rPr lang="en-US" sz="1400" dirty="0" smtClean="0"/>
              <a:t>(1) IPv6 /64 prefix</a:t>
            </a:r>
          </a:p>
          <a:p>
            <a:pPr lvl="1"/>
            <a:r>
              <a:rPr lang="en-US" sz="1200" dirty="0" smtClean="0"/>
              <a:t>Locally managed pool on WLAN-GW</a:t>
            </a:r>
          </a:p>
          <a:p>
            <a:pPr lvl="1"/>
            <a:r>
              <a:rPr lang="en-US" sz="1200" dirty="0" smtClean="0"/>
              <a:t>Pool signaled through Radius</a:t>
            </a:r>
          </a:p>
          <a:p>
            <a:r>
              <a:rPr lang="en-US" sz="1400" dirty="0" smtClean="0"/>
              <a:t>(2) Some flags</a:t>
            </a:r>
          </a:p>
          <a:p>
            <a:pPr lvl="1"/>
            <a:r>
              <a:rPr lang="en-US" sz="1200" dirty="0" smtClean="0"/>
              <a:t>Indicate to use SLAAC and/or DHCPv6</a:t>
            </a:r>
          </a:p>
          <a:p>
            <a:pPr lvl="1"/>
            <a:r>
              <a:rPr lang="en-US" sz="1200" dirty="0" smtClean="0"/>
              <a:t>Prefix is on/off-link</a:t>
            </a:r>
          </a:p>
          <a:p>
            <a:pPr lvl="1"/>
            <a:r>
              <a:rPr lang="en-US" sz="1200" dirty="0" smtClean="0"/>
              <a:t>Is there need to request ‘Other’ information (</a:t>
            </a:r>
            <a:r>
              <a:rPr lang="en-US" sz="1200" dirty="0" err="1" smtClean="0"/>
              <a:t>e.g</a:t>
            </a:r>
            <a:r>
              <a:rPr lang="en-US" sz="1200" dirty="0" smtClean="0"/>
              <a:t> DNS)? 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IPv6 Wi-Fi Subscriber Onboarding Procedures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9" y="963216"/>
            <a:ext cx="393768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IPv6 RA flags for best common practice</a:t>
            </a:r>
          </a:p>
          <a:p>
            <a:pPr lvl="1"/>
            <a:r>
              <a:rPr lang="en-US" b="1" dirty="0"/>
              <a:t>M-flag = 0 </a:t>
            </a:r>
            <a:r>
              <a:rPr lang="en-US" dirty="0"/>
              <a:t>(UE/subscriber address is not managed through DHCPv6), this flag may be set to 1 in the future if/when DHCPv6 prefix delegation support over Wi-Fi is desired)</a:t>
            </a:r>
          </a:p>
          <a:p>
            <a:pPr lvl="1"/>
            <a:r>
              <a:rPr lang="en-US" b="1" dirty="0"/>
              <a:t>O-flag = 1 </a:t>
            </a:r>
            <a:r>
              <a:rPr lang="en-US" dirty="0"/>
              <a:t>(DHCPv6 is used to request configuration information i.e. DNS, NTP information, not for IPv6 addressing)</a:t>
            </a:r>
          </a:p>
          <a:p>
            <a:pPr lvl="1"/>
            <a:r>
              <a:rPr lang="en-US" b="1" dirty="0"/>
              <a:t>A-flag = 1 </a:t>
            </a:r>
            <a:r>
              <a:rPr lang="en-US" dirty="0"/>
              <a:t>(The UE/subscriber can configure itself using SLAAC)</a:t>
            </a:r>
          </a:p>
          <a:p>
            <a:pPr lvl="1"/>
            <a:r>
              <a:rPr lang="en-US" b="1" dirty="0"/>
              <a:t>L-flag = 0 </a:t>
            </a:r>
            <a:r>
              <a:rPr lang="en-US" dirty="0"/>
              <a:t>(The UE/subscriber is off-link, which means that the UE/subscriber will send packets ALWAYS to his default gateway, even if the destination is within the range of the /64 prefix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IPv6 Wi-Fi Subscriber Onboarding Procedures (3)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9" y="963216"/>
            <a:ext cx="393768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200" dirty="0"/>
              <a:t>Deploying a unique IPv6 per UE/subscriber</a:t>
            </a:r>
          </a:p>
          <a:p>
            <a:pPr lvl="1"/>
            <a:r>
              <a:rPr lang="en-US" sz="1100" dirty="0"/>
              <a:t> Each UE belongs to unique /64 subnet, hence through natural network behavior all traffic will be directed to the default gateway (=WLAN-GW)</a:t>
            </a:r>
          </a:p>
          <a:p>
            <a:pPr lvl="1"/>
            <a:r>
              <a:rPr lang="en-US" sz="1100" dirty="0"/>
              <a:t>Due to the flags set hosts can keep using privacy addresses within the /64 prefix</a:t>
            </a:r>
          </a:p>
          <a:p>
            <a:pPr lvl="1"/>
            <a:r>
              <a:rPr lang="en-US" sz="1100" dirty="0"/>
              <a:t>Accounting per UE can be done per /64 instead of per /128 IPv6 address</a:t>
            </a:r>
          </a:p>
          <a:p>
            <a:r>
              <a:rPr lang="en-US" sz="1200" dirty="0"/>
              <a:t>UE Learning about DNS</a:t>
            </a:r>
          </a:p>
          <a:p>
            <a:pPr lvl="1"/>
            <a:r>
              <a:rPr lang="en-US" sz="1100" dirty="0"/>
              <a:t>Most common Stateless DHCPv6 is used by UE/subscribers</a:t>
            </a:r>
          </a:p>
          <a:p>
            <a:pPr lvl="1"/>
            <a:r>
              <a:rPr lang="en-US" sz="1100" dirty="0"/>
              <a:t>RA extensions for RNDSS RFC6106 can be used also, albeit less supported on UE devices</a:t>
            </a:r>
          </a:p>
          <a:p>
            <a:pPr lvl="1"/>
            <a:r>
              <a:rPr lang="en-US" sz="1100" dirty="0"/>
              <a:t>Both technologies can be used simultaneous and are non-mutual exclusive (however the address must be identical)</a:t>
            </a:r>
          </a:p>
          <a:p>
            <a:r>
              <a:rPr lang="en-US" sz="1200" dirty="0"/>
              <a:t>Captive portal used to identify the subscriber (other means could potentially be used also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IPv6 Wi-Fi Subscriber Onboarding Procedures (4)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9" y="963216"/>
            <a:ext cx="393768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IPv6 ND Timers</a:t>
            </a:r>
          </a:p>
          <a:p>
            <a:pPr lvl="1"/>
            <a:r>
              <a:rPr lang="en-US" dirty="0"/>
              <a:t>IPv6 Router Advertisement Interval = 300s</a:t>
            </a:r>
          </a:p>
          <a:p>
            <a:pPr lvl="1"/>
            <a:r>
              <a:rPr lang="en-US" dirty="0"/>
              <a:t>IPv6 Router </a:t>
            </a:r>
            <a:r>
              <a:rPr lang="en-US" dirty="0" err="1"/>
              <a:t>LifeTime</a:t>
            </a:r>
            <a:r>
              <a:rPr lang="en-US" dirty="0"/>
              <a:t> = 3600s</a:t>
            </a:r>
          </a:p>
          <a:p>
            <a:pPr lvl="1"/>
            <a:r>
              <a:rPr lang="en-US" dirty="0"/>
              <a:t>Reachable time = 30s</a:t>
            </a:r>
          </a:p>
          <a:p>
            <a:pPr lvl="1"/>
            <a:r>
              <a:rPr lang="en-US" dirty="0"/>
              <a:t>IPv6 Valid Lifetime = 3600s</a:t>
            </a:r>
          </a:p>
          <a:p>
            <a:pPr lvl="1"/>
            <a:r>
              <a:rPr lang="en-US" dirty="0"/>
              <a:t>IPv6 Preferred Lifetime = 1800s</a:t>
            </a:r>
          </a:p>
          <a:p>
            <a:pPr lvl="1"/>
            <a:r>
              <a:rPr lang="en-US" dirty="0"/>
              <a:t>Retransmit timer = 0s</a:t>
            </a:r>
          </a:p>
          <a:p>
            <a:r>
              <a:rPr lang="en-US" dirty="0"/>
              <a:t>Geo-localization for UE</a:t>
            </a:r>
          </a:p>
          <a:p>
            <a:pPr lvl="1"/>
            <a:r>
              <a:rPr lang="en-US" dirty="0"/>
              <a:t>When DHCPv6 is used AP can insert interface-id in DHCP solicit message</a:t>
            </a:r>
          </a:p>
          <a:p>
            <a:pPr lvl="1"/>
            <a:r>
              <a:rPr lang="en-US" dirty="0"/>
              <a:t>When using SLAAC alternate information can be used. E.g. </a:t>
            </a:r>
            <a:r>
              <a:rPr lang="en-US" dirty="0" err="1"/>
              <a:t>NSoGRE</a:t>
            </a:r>
            <a:r>
              <a:rPr lang="en-US" dirty="0"/>
              <a:t> to harvest the AP MAC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IPv6 Wi-Fi Subscriber Onboarding Procedures (5)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9" y="963216"/>
            <a:ext cx="393768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Carrier Wi-Fi mandates VAS in order to monetize Wi-Fi as a service. Only offering connectivity (bit-pipe) is not a future-save business case.</a:t>
            </a:r>
          </a:p>
          <a:p>
            <a:r>
              <a:rPr lang="en-US" dirty="0" smtClean="0"/>
              <a:t>Few examples:</a:t>
            </a:r>
          </a:p>
          <a:p>
            <a:pPr lvl="1"/>
            <a:r>
              <a:rPr lang="en-US" dirty="0" smtClean="0"/>
              <a:t>HTTP(s) redirects are influencing </a:t>
            </a:r>
            <a:r>
              <a:rPr lang="en-US" dirty="0" err="1" smtClean="0"/>
              <a:t>QoE</a:t>
            </a:r>
            <a:r>
              <a:rPr lang="en-US" dirty="0" smtClean="0"/>
              <a:t> heavily. Soft-redirect recommended (white listing), with success verification</a:t>
            </a:r>
          </a:p>
          <a:p>
            <a:pPr lvl="1"/>
            <a:r>
              <a:rPr lang="en-US" dirty="0" smtClean="0"/>
              <a:t>Parental control based on ICAP (blacklist filtering)</a:t>
            </a:r>
          </a:p>
          <a:p>
            <a:pPr lvl="1"/>
            <a:r>
              <a:rPr lang="en-US" dirty="0" smtClean="0"/>
              <a:t>Usage based billing</a:t>
            </a:r>
          </a:p>
          <a:p>
            <a:pPr lvl="1"/>
            <a:r>
              <a:rPr lang="en-US" dirty="0" smtClean="0"/>
              <a:t>Inserting pop-ups in http session (in-browser notifications)</a:t>
            </a:r>
          </a:p>
          <a:p>
            <a:endParaRPr lang="en-US" dirty="0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Wi-Fi specific features:</a:t>
            </a:r>
            <a:br>
              <a:rPr lang="nl-BE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mtClean="0"/>
              <a:t>Value-added-services (IPv6 aware)</a:t>
            </a:r>
            <a:endParaRPr lang="en-US" dirty="0"/>
          </a:p>
        </p:txBody>
      </p:sp>
      <p:grpSp>
        <p:nvGrpSpPr>
          <p:cNvPr id="115" name="Group 272"/>
          <p:cNvGrpSpPr/>
          <p:nvPr/>
        </p:nvGrpSpPr>
        <p:grpSpPr>
          <a:xfrm>
            <a:off x="8167003" y="3502391"/>
            <a:ext cx="1080830" cy="952707"/>
            <a:chOff x="9012019" y="3516923"/>
            <a:chExt cx="1441107" cy="1270276"/>
          </a:xfrm>
        </p:grpSpPr>
        <p:sp>
          <p:nvSpPr>
            <p:cNvPr id="118" name="TextBox 142"/>
            <p:cNvSpPr txBox="1">
              <a:spLocks noChangeArrowheads="1"/>
            </p:cNvSpPr>
            <p:nvPr/>
          </p:nvSpPr>
          <p:spPr bwMode="auto">
            <a:xfrm>
              <a:off x="9012019" y="4479423"/>
              <a:ext cx="144110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>
                  <a:solidFill>
                    <a:srgbClr val="404040"/>
                  </a:solidFill>
                  <a:latin typeface="Trebuchet MS" pitchFamily="34" charset="0"/>
                </a:rPr>
                <a:t>Internet</a:t>
              </a:r>
            </a:p>
          </p:txBody>
        </p:sp>
        <p:sp>
          <p:nvSpPr>
            <p:cNvPr id="154" name="Freeform 64"/>
            <p:cNvSpPr>
              <a:spLocks noEditPoints="1"/>
            </p:cNvSpPr>
            <p:nvPr/>
          </p:nvSpPr>
          <p:spPr bwMode="auto">
            <a:xfrm>
              <a:off x="9172137" y="3516923"/>
              <a:ext cx="1139482" cy="942535"/>
            </a:xfrm>
            <a:custGeom>
              <a:avLst/>
              <a:gdLst/>
              <a:ahLst/>
              <a:cxnLst>
                <a:cxn ang="0">
                  <a:pos x="644" y="280"/>
                </a:cxn>
                <a:cxn ang="0">
                  <a:pos x="432" y="217"/>
                </a:cxn>
                <a:cxn ang="0">
                  <a:pos x="353" y="304"/>
                </a:cxn>
                <a:cxn ang="0">
                  <a:pos x="242" y="394"/>
                </a:cxn>
                <a:cxn ang="0">
                  <a:pos x="309" y="631"/>
                </a:cxn>
                <a:cxn ang="0">
                  <a:pos x="475" y="783"/>
                </a:cxn>
                <a:cxn ang="0">
                  <a:pos x="569" y="679"/>
                </a:cxn>
                <a:cxn ang="0">
                  <a:pos x="585" y="672"/>
                </a:cxn>
                <a:cxn ang="0">
                  <a:pos x="600" y="664"/>
                </a:cxn>
                <a:cxn ang="0">
                  <a:pos x="615" y="654"/>
                </a:cxn>
                <a:cxn ang="0">
                  <a:pos x="627" y="645"/>
                </a:cxn>
                <a:cxn ang="0">
                  <a:pos x="920" y="474"/>
                </a:cxn>
                <a:cxn ang="0">
                  <a:pos x="235" y="430"/>
                </a:cxn>
                <a:cxn ang="0">
                  <a:pos x="46" y="513"/>
                </a:cxn>
                <a:cxn ang="0">
                  <a:pos x="631" y="349"/>
                </a:cxn>
                <a:cxn ang="0">
                  <a:pos x="595" y="55"/>
                </a:cxn>
                <a:cxn ang="0">
                  <a:pos x="481" y="205"/>
                </a:cxn>
                <a:cxn ang="0">
                  <a:pos x="601" y="297"/>
                </a:cxn>
                <a:cxn ang="0">
                  <a:pos x="544" y="368"/>
                </a:cxn>
                <a:cxn ang="0">
                  <a:pos x="432" y="369"/>
                </a:cxn>
                <a:cxn ang="0">
                  <a:pos x="414" y="354"/>
                </a:cxn>
                <a:cxn ang="0">
                  <a:pos x="433" y="408"/>
                </a:cxn>
                <a:cxn ang="0">
                  <a:pos x="281" y="449"/>
                </a:cxn>
                <a:cxn ang="0">
                  <a:pos x="344" y="659"/>
                </a:cxn>
                <a:cxn ang="0">
                  <a:pos x="494" y="656"/>
                </a:cxn>
                <a:cxn ang="0">
                  <a:pos x="461" y="554"/>
                </a:cxn>
                <a:cxn ang="0">
                  <a:pos x="539" y="536"/>
                </a:cxn>
                <a:cxn ang="0">
                  <a:pos x="555" y="486"/>
                </a:cxn>
                <a:cxn ang="0">
                  <a:pos x="564" y="637"/>
                </a:cxn>
                <a:cxn ang="0">
                  <a:pos x="566" y="602"/>
                </a:cxn>
                <a:cxn ang="0">
                  <a:pos x="600" y="474"/>
                </a:cxn>
                <a:cxn ang="0">
                  <a:pos x="564" y="637"/>
                </a:cxn>
                <a:cxn ang="0">
                  <a:pos x="696" y="557"/>
                </a:cxn>
                <a:cxn ang="0">
                  <a:pos x="705" y="534"/>
                </a:cxn>
                <a:cxn ang="0">
                  <a:pos x="710" y="518"/>
                </a:cxn>
                <a:cxn ang="0">
                  <a:pos x="715" y="496"/>
                </a:cxn>
                <a:cxn ang="0">
                  <a:pos x="717" y="481"/>
                </a:cxn>
                <a:cxn ang="0">
                  <a:pos x="719" y="455"/>
                </a:cxn>
                <a:cxn ang="0">
                  <a:pos x="718" y="438"/>
                </a:cxn>
                <a:cxn ang="0">
                  <a:pos x="715" y="416"/>
                </a:cxn>
                <a:cxn ang="0">
                  <a:pos x="694" y="560"/>
                </a:cxn>
                <a:cxn ang="0">
                  <a:pos x="284" y="278"/>
                </a:cxn>
              </a:cxnLst>
              <a:rect l="0" t="0" r="r" b="b"/>
              <a:pathLst>
                <a:path w="923" h="905">
                  <a:moveTo>
                    <a:pt x="706" y="378"/>
                  </a:moveTo>
                  <a:cubicBezTo>
                    <a:pt x="705" y="376"/>
                    <a:pt x="705" y="375"/>
                    <a:pt x="704" y="373"/>
                  </a:cubicBezTo>
                  <a:cubicBezTo>
                    <a:pt x="691" y="337"/>
                    <a:pt x="670" y="305"/>
                    <a:pt x="644" y="280"/>
                  </a:cubicBezTo>
                  <a:cubicBezTo>
                    <a:pt x="666" y="145"/>
                    <a:pt x="661" y="33"/>
                    <a:pt x="607" y="17"/>
                  </a:cubicBezTo>
                  <a:cubicBezTo>
                    <a:pt x="549" y="0"/>
                    <a:pt x="487" y="100"/>
                    <a:pt x="445" y="187"/>
                  </a:cubicBezTo>
                  <a:cubicBezTo>
                    <a:pt x="441" y="197"/>
                    <a:pt x="436" y="207"/>
                    <a:pt x="432" y="217"/>
                  </a:cubicBezTo>
                  <a:cubicBezTo>
                    <a:pt x="419" y="219"/>
                    <a:pt x="406" y="223"/>
                    <a:pt x="394" y="227"/>
                  </a:cubicBezTo>
                  <a:cubicBezTo>
                    <a:pt x="373" y="235"/>
                    <a:pt x="353" y="245"/>
                    <a:pt x="336" y="258"/>
                  </a:cubicBezTo>
                  <a:cubicBezTo>
                    <a:pt x="346" y="270"/>
                    <a:pt x="353" y="286"/>
                    <a:pt x="353" y="304"/>
                  </a:cubicBezTo>
                  <a:cubicBezTo>
                    <a:pt x="353" y="344"/>
                    <a:pt x="321" y="377"/>
                    <a:pt x="281" y="377"/>
                  </a:cubicBezTo>
                  <a:cubicBezTo>
                    <a:pt x="270" y="377"/>
                    <a:pt x="259" y="374"/>
                    <a:pt x="250" y="370"/>
                  </a:cubicBezTo>
                  <a:cubicBezTo>
                    <a:pt x="247" y="378"/>
                    <a:pt x="244" y="386"/>
                    <a:pt x="242" y="394"/>
                  </a:cubicBezTo>
                  <a:cubicBezTo>
                    <a:pt x="98" y="422"/>
                    <a:pt x="0" y="468"/>
                    <a:pt x="3" y="517"/>
                  </a:cubicBezTo>
                  <a:cubicBezTo>
                    <a:pt x="5" y="570"/>
                    <a:pt x="128" y="610"/>
                    <a:pt x="299" y="620"/>
                  </a:cubicBezTo>
                  <a:cubicBezTo>
                    <a:pt x="302" y="624"/>
                    <a:pt x="305" y="627"/>
                    <a:pt x="309" y="631"/>
                  </a:cubicBezTo>
                  <a:cubicBezTo>
                    <a:pt x="298" y="700"/>
                    <a:pt x="288" y="797"/>
                    <a:pt x="308" y="853"/>
                  </a:cubicBezTo>
                  <a:cubicBezTo>
                    <a:pt x="316" y="874"/>
                    <a:pt x="328" y="889"/>
                    <a:pt x="346" y="894"/>
                  </a:cubicBezTo>
                  <a:cubicBezTo>
                    <a:pt x="383" y="905"/>
                    <a:pt x="427" y="868"/>
                    <a:pt x="475" y="783"/>
                  </a:cubicBezTo>
                  <a:cubicBezTo>
                    <a:pt x="491" y="757"/>
                    <a:pt x="506" y="726"/>
                    <a:pt x="521" y="694"/>
                  </a:cubicBezTo>
                  <a:cubicBezTo>
                    <a:pt x="533" y="691"/>
                    <a:pt x="546" y="688"/>
                    <a:pt x="558" y="683"/>
                  </a:cubicBezTo>
                  <a:cubicBezTo>
                    <a:pt x="562" y="682"/>
                    <a:pt x="566" y="681"/>
                    <a:pt x="569" y="679"/>
                  </a:cubicBezTo>
                  <a:cubicBezTo>
                    <a:pt x="571" y="679"/>
                    <a:pt x="572" y="678"/>
                    <a:pt x="573" y="677"/>
                  </a:cubicBezTo>
                  <a:cubicBezTo>
                    <a:pt x="576" y="676"/>
                    <a:pt x="578" y="675"/>
                    <a:pt x="580" y="674"/>
                  </a:cubicBezTo>
                  <a:cubicBezTo>
                    <a:pt x="582" y="674"/>
                    <a:pt x="583" y="673"/>
                    <a:pt x="585" y="672"/>
                  </a:cubicBezTo>
                  <a:cubicBezTo>
                    <a:pt x="587" y="671"/>
                    <a:pt x="588" y="670"/>
                    <a:pt x="590" y="669"/>
                  </a:cubicBezTo>
                  <a:cubicBezTo>
                    <a:pt x="592" y="668"/>
                    <a:pt x="594" y="667"/>
                    <a:pt x="595" y="666"/>
                  </a:cubicBezTo>
                  <a:cubicBezTo>
                    <a:pt x="597" y="666"/>
                    <a:pt x="598" y="665"/>
                    <a:pt x="600" y="664"/>
                  </a:cubicBezTo>
                  <a:cubicBezTo>
                    <a:pt x="602" y="663"/>
                    <a:pt x="604" y="662"/>
                    <a:pt x="605" y="661"/>
                  </a:cubicBezTo>
                  <a:cubicBezTo>
                    <a:pt x="607" y="660"/>
                    <a:pt x="608" y="659"/>
                    <a:pt x="610" y="658"/>
                  </a:cubicBezTo>
                  <a:cubicBezTo>
                    <a:pt x="611" y="657"/>
                    <a:pt x="613" y="655"/>
                    <a:pt x="615" y="654"/>
                  </a:cubicBezTo>
                  <a:cubicBezTo>
                    <a:pt x="616" y="653"/>
                    <a:pt x="617" y="652"/>
                    <a:pt x="619" y="652"/>
                  </a:cubicBezTo>
                  <a:cubicBezTo>
                    <a:pt x="620" y="650"/>
                    <a:pt x="622" y="649"/>
                    <a:pt x="624" y="647"/>
                  </a:cubicBezTo>
                  <a:cubicBezTo>
                    <a:pt x="625" y="647"/>
                    <a:pt x="626" y="646"/>
                    <a:pt x="627" y="645"/>
                  </a:cubicBezTo>
                  <a:cubicBezTo>
                    <a:pt x="629" y="644"/>
                    <a:pt x="631" y="642"/>
                    <a:pt x="633" y="640"/>
                  </a:cubicBezTo>
                  <a:cubicBezTo>
                    <a:pt x="648" y="628"/>
                    <a:pt x="661" y="613"/>
                    <a:pt x="672" y="598"/>
                  </a:cubicBezTo>
                  <a:cubicBezTo>
                    <a:pt x="821" y="570"/>
                    <a:pt x="923" y="523"/>
                    <a:pt x="920" y="474"/>
                  </a:cubicBezTo>
                  <a:cubicBezTo>
                    <a:pt x="918" y="429"/>
                    <a:pt x="833" y="394"/>
                    <a:pt x="706" y="378"/>
                  </a:cubicBezTo>
                  <a:close/>
                  <a:moveTo>
                    <a:pt x="46" y="513"/>
                  </a:moveTo>
                  <a:cubicBezTo>
                    <a:pt x="44" y="482"/>
                    <a:pt x="120" y="451"/>
                    <a:pt x="235" y="430"/>
                  </a:cubicBezTo>
                  <a:cubicBezTo>
                    <a:pt x="231" y="465"/>
                    <a:pt x="235" y="502"/>
                    <a:pt x="248" y="538"/>
                  </a:cubicBezTo>
                  <a:cubicBezTo>
                    <a:pt x="254" y="554"/>
                    <a:pt x="262" y="569"/>
                    <a:pt x="270" y="583"/>
                  </a:cubicBezTo>
                  <a:cubicBezTo>
                    <a:pt x="138" y="573"/>
                    <a:pt x="47" y="548"/>
                    <a:pt x="46" y="513"/>
                  </a:cubicBezTo>
                  <a:close/>
                  <a:moveTo>
                    <a:pt x="635" y="331"/>
                  </a:moveTo>
                  <a:cubicBezTo>
                    <a:pt x="636" y="333"/>
                    <a:pt x="638" y="335"/>
                    <a:pt x="639" y="337"/>
                  </a:cubicBezTo>
                  <a:cubicBezTo>
                    <a:pt x="637" y="341"/>
                    <a:pt x="634" y="345"/>
                    <a:pt x="631" y="349"/>
                  </a:cubicBezTo>
                  <a:cubicBezTo>
                    <a:pt x="632" y="343"/>
                    <a:pt x="634" y="337"/>
                    <a:pt x="635" y="331"/>
                  </a:cubicBezTo>
                  <a:close/>
                  <a:moveTo>
                    <a:pt x="481" y="205"/>
                  </a:moveTo>
                  <a:cubicBezTo>
                    <a:pt x="544" y="73"/>
                    <a:pt x="586" y="52"/>
                    <a:pt x="595" y="55"/>
                  </a:cubicBezTo>
                  <a:cubicBezTo>
                    <a:pt x="613" y="60"/>
                    <a:pt x="625" y="130"/>
                    <a:pt x="608" y="252"/>
                  </a:cubicBezTo>
                  <a:cubicBezTo>
                    <a:pt x="569" y="227"/>
                    <a:pt x="524" y="213"/>
                    <a:pt x="477" y="213"/>
                  </a:cubicBezTo>
                  <a:cubicBezTo>
                    <a:pt x="478" y="210"/>
                    <a:pt x="480" y="207"/>
                    <a:pt x="481" y="205"/>
                  </a:cubicBezTo>
                  <a:close/>
                  <a:moveTo>
                    <a:pt x="414" y="354"/>
                  </a:moveTo>
                  <a:cubicBezTo>
                    <a:pt x="417" y="322"/>
                    <a:pt x="425" y="284"/>
                    <a:pt x="442" y="257"/>
                  </a:cubicBezTo>
                  <a:cubicBezTo>
                    <a:pt x="499" y="247"/>
                    <a:pt x="557" y="262"/>
                    <a:pt x="601" y="297"/>
                  </a:cubicBezTo>
                  <a:cubicBezTo>
                    <a:pt x="598" y="311"/>
                    <a:pt x="595" y="325"/>
                    <a:pt x="592" y="340"/>
                  </a:cubicBezTo>
                  <a:cubicBezTo>
                    <a:pt x="584" y="342"/>
                    <a:pt x="586" y="356"/>
                    <a:pt x="567" y="368"/>
                  </a:cubicBezTo>
                  <a:cubicBezTo>
                    <a:pt x="560" y="368"/>
                    <a:pt x="552" y="368"/>
                    <a:pt x="544" y="368"/>
                  </a:cubicBezTo>
                  <a:cubicBezTo>
                    <a:pt x="529" y="359"/>
                    <a:pt x="516" y="340"/>
                    <a:pt x="499" y="341"/>
                  </a:cubicBezTo>
                  <a:cubicBezTo>
                    <a:pt x="482" y="341"/>
                    <a:pt x="455" y="348"/>
                    <a:pt x="458" y="336"/>
                  </a:cubicBezTo>
                  <a:cubicBezTo>
                    <a:pt x="473" y="280"/>
                    <a:pt x="419" y="303"/>
                    <a:pt x="432" y="369"/>
                  </a:cubicBezTo>
                  <a:cubicBezTo>
                    <a:pt x="432" y="369"/>
                    <a:pt x="432" y="370"/>
                    <a:pt x="432" y="371"/>
                  </a:cubicBezTo>
                  <a:cubicBezTo>
                    <a:pt x="408" y="372"/>
                    <a:pt x="384" y="374"/>
                    <a:pt x="361" y="377"/>
                  </a:cubicBezTo>
                  <a:cubicBezTo>
                    <a:pt x="379" y="343"/>
                    <a:pt x="412" y="384"/>
                    <a:pt x="414" y="354"/>
                  </a:cubicBezTo>
                  <a:close/>
                  <a:moveTo>
                    <a:pt x="281" y="449"/>
                  </a:moveTo>
                  <a:cubicBezTo>
                    <a:pt x="281" y="440"/>
                    <a:pt x="281" y="431"/>
                    <a:pt x="282" y="423"/>
                  </a:cubicBezTo>
                  <a:cubicBezTo>
                    <a:pt x="328" y="416"/>
                    <a:pt x="379" y="411"/>
                    <a:pt x="433" y="408"/>
                  </a:cubicBezTo>
                  <a:cubicBezTo>
                    <a:pt x="431" y="428"/>
                    <a:pt x="429" y="447"/>
                    <a:pt x="424" y="454"/>
                  </a:cubicBezTo>
                  <a:cubicBezTo>
                    <a:pt x="407" y="479"/>
                    <a:pt x="379" y="461"/>
                    <a:pt x="354" y="455"/>
                  </a:cubicBezTo>
                  <a:cubicBezTo>
                    <a:pt x="330" y="448"/>
                    <a:pt x="305" y="451"/>
                    <a:pt x="281" y="449"/>
                  </a:cubicBezTo>
                  <a:close/>
                  <a:moveTo>
                    <a:pt x="441" y="763"/>
                  </a:moveTo>
                  <a:cubicBezTo>
                    <a:pt x="394" y="846"/>
                    <a:pt x="364" y="858"/>
                    <a:pt x="357" y="856"/>
                  </a:cubicBezTo>
                  <a:cubicBezTo>
                    <a:pt x="343" y="852"/>
                    <a:pt x="325" y="798"/>
                    <a:pt x="344" y="659"/>
                  </a:cubicBezTo>
                  <a:cubicBezTo>
                    <a:pt x="383" y="684"/>
                    <a:pt x="428" y="698"/>
                    <a:pt x="475" y="698"/>
                  </a:cubicBezTo>
                  <a:cubicBezTo>
                    <a:pt x="464" y="722"/>
                    <a:pt x="453" y="744"/>
                    <a:pt x="441" y="763"/>
                  </a:cubicBezTo>
                  <a:close/>
                  <a:moveTo>
                    <a:pt x="494" y="656"/>
                  </a:moveTo>
                  <a:cubicBezTo>
                    <a:pt x="451" y="660"/>
                    <a:pt x="408" y="650"/>
                    <a:pt x="372" y="628"/>
                  </a:cubicBezTo>
                  <a:cubicBezTo>
                    <a:pt x="376" y="610"/>
                    <a:pt x="409" y="605"/>
                    <a:pt x="422" y="597"/>
                  </a:cubicBezTo>
                  <a:cubicBezTo>
                    <a:pt x="442" y="586"/>
                    <a:pt x="461" y="576"/>
                    <a:pt x="461" y="554"/>
                  </a:cubicBezTo>
                  <a:cubicBezTo>
                    <a:pt x="461" y="530"/>
                    <a:pt x="428" y="513"/>
                    <a:pt x="473" y="489"/>
                  </a:cubicBezTo>
                  <a:cubicBezTo>
                    <a:pt x="493" y="479"/>
                    <a:pt x="517" y="503"/>
                    <a:pt x="527" y="513"/>
                  </a:cubicBezTo>
                  <a:cubicBezTo>
                    <a:pt x="535" y="521"/>
                    <a:pt x="538" y="529"/>
                    <a:pt x="539" y="536"/>
                  </a:cubicBezTo>
                  <a:cubicBezTo>
                    <a:pt x="525" y="578"/>
                    <a:pt x="510" y="619"/>
                    <a:pt x="494" y="656"/>
                  </a:cubicBezTo>
                  <a:close/>
                  <a:moveTo>
                    <a:pt x="535" y="497"/>
                  </a:moveTo>
                  <a:cubicBezTo>
                    <a:pt x="534" y="487"/>
                    <a:pt x="544" y="488"/>
                    <a:pt x="555" y="486"/>
                  </a:cubicBezTo>
                  <a:cubicBezTo>
                    <a:pt x="552" y="495"/>
                    <a:pt x="549" y="504"/>
                    <a:pt x="547" y="513"/>
                  </a:cubicBezTo>
                  <a:cubicBezTo>
                    <a:pt x="541" y="510"/>
                    <a:pt x="536" y="507"/>
                    <a:pt x="535" y="497"/>
                  </a:cubicBezTo>
                  <a:close/>
                  <a:moveTo>
                    <a:pt x="564" y="637"/>
                  </a:moveTo>
                  <a:cubicBezTo>
                    <a:pt x="562" y="630"/>
                    <a:pt x="558" y="623"/>
                    <a:pt x="552" y="617"/>
                  </a:cubicBezTo>
                  <a:cubicBezTo>
                    <a:pt x="554" y="612"/>
                    <a:pt x="556" y="607"/>
                    <a:pt x="558" y="602"/>
                  </a:cubicBezTo>
                  <a:cubicBezTo>
                    <a:pt x="560" y="603"/>
                    <a:pt x="563" y="603"/>
                    <a:pt x="566" y="602"/>
                  </a:cubicBezTo>
                  <a:cubicBezTo>
                    <a:pt x="585" y="594"/>
                    <a:pt x="580" y="563"/>
                    <a:pt x="577" y="549"/>
                  </a:cubicBezTo>
                  <a:cubicBezTo>
                    <a:pt x="583" y="530"/>
                    <a:pt x="589" y="510"/>
                    <a:pt x="595" y="491"/>
                  </a:cubicBezTo>
                  <a:cubicBezTo>
                    <a:pt x="597" y="485"/>
                    <a:pt x="598" y="479"/>
                    <a:pt x="600" y="474"/>
                  </a:cubicBezTo>
                  <a:cubicBezTo>
                    <a:pt x="612" y="479"/>
                    <a:pt x="629" y="489"/>
                    <a:pt x="652" y="509"/>
                  </a:cubicBezTo>
                  <a:cubicBezTo>
                    <a:pt x="657" y="513"/>
                    <a:pt x="662" y="517"/>
                    <a:pt x="666" y="522"/>
                  </a:cubicBezTo>
                  <a:cubicBezTo>
                    <a:pt x="649" y="571"/>
                    <a:pt x="613" y="613"/>
                    <a:pt x="564" y="637"/>
                  </a:cubicBezTo>
                  <a:close/>
                  <a:moveTo>
                    <a:pt x="694" y="560"/>
                  </a:moveTo>
                  <a:cubicBezTo>
                    <a:pt x="695" y="559"/>
                    <a:pt x="696" y="558"/>
                    <a:pt x="696" y="557"/>
                  </a:cubicBezTo>
                  <a:cubicBezTo>
                    <a:pt x="696" y="557"/>
                    <a:pt x="696" y="557"/>
                    <a:pt x="696" y="557"/>
                  </a:cubicBezTo>
                  <a:cubicBezTo>
                    <a:pt x="698" y="553"/>
                    <a:pt x="700" y="549"/>
                    <a:pt x="701" y="545"/>
                  </a:cubicBezTo>
                  <a:cubicBezTo>
                    <a:pt x="701" y="545"/>
                    <a:pt x="702" y="544"/>
                    <a:pt x="702" y="543"/>
                  </a:cubicBezTo>
                  <a:cubicBezTo>
                    <a:pt x="703" y="540"/>
                    <a:pt x="704" y="537"/>
                    <a:pt x="705" y="534"/>
                  </a:cubicBezTo>
                  <a:cubicBezTo>
                    <a:pt x="706" y="533"/>
                    <a:pt x="706" y="532"/>
                    <a:pt x="706" y="531"/>
                  </a:cubicBezTo>
                  <a:cubicBezTo>
                    <a:pt x="707" y="528"/>
                    <a:pt x="708" y="525"/>
                    <a:pt x="709" y="522"/>
                  </a:cubicBezTo>
                  <a:cubicBezTo>
                    <a:pt x="710" y="520"/>
                    <a:pt x="710" y="519"/>
                    <a:pt x="710" y="518"/>
                  </a:cubicBezTo>
                  <a:cubicBezTo>
                    <a:pt x="711" y="515"/>
                    <a:pt x="712" y="512"/>
                    <a:pt x="712" y="509"/>
                  </a:cubicBezTo>
                  <a:cubicBezTo>
                    <a:pt x="713" y="508"/>
                    <a:pt x="713" y="507"/>
                    <a:pt x="713" y="506"/>
                  </a:cubicBezTo>
                  <a:cubicBezTo>
                    <a:pt x="714" y="503"/>
                    <a:pt x="714" y="499"/>
                    <a:pt x="715" y="496"/>
                  </a:cubicBezTo>
                  <a:cubicBezTo>
                    <a:pt x="715" y="495"/>
                    <a:pt x="715" y="494"/>
                    <a:pt x="716" y="493"/>
                  </a:cubicBezTo>
                  <a:cubicBezTo>
                    <a:pt x="716" y="489"/>
                    <a:pt x="717" y="485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8" y="476"/>
                    <a:pt x="718" y="472"/>
                    <a:pt x="718" y="468"/>
                  </a:cubicBezTo>
                  <a:cubicBezTo>
                    <a:pt x="718" y="467"/>
                    <a:pt x="718" y="467"/>
                    <a:pt x="718" y="466"/>
                  </a:cubicBezTo>
                  <a:cubicBezTo>
                    <a:pt x="718" y="463"/>
                    <a:pt x="719" y="459"/>
                    <a:pt x="719" y="455"/>
                  </a:cubicBezTo>
                  <a:cubicBezTo>
                    <a:pt x="718" y="454"/>
                    <a:pt x="718" y="452"/>
                    <a:pt x="718" y="451"/>
                  </a:cubicBezTo>
                  <a:cubicBezTo>
                    <a:pt x="718" y="448"/>
                    <a:pt x="718" y="445"/>
                    <a:pt x="718" y="442"/>
                  </a:cubicBezTo>
                  <a:cubicBezTo>
                    <a:pt x="718" y="441"/>
                    <a:pt x="718" y="439"/>
                    <a:pt x="718" y="438"/>
                  </a:cubicBezTo>
                  <a:cubicBezTo>
                    <a:pt x="718" y="435"/>
                    <a:pt x="717" y="432"/>
                    <a:pt x="717" y="429"/>
                  </a:cubicBezTo>
                  <a:cubicBezTo>
                    <a:pt x="717" y="428"/>
                    <a:pt x="717" y="426"/>
                    <a:pt x="717" y="424"/>
                  </a:cubicBezTo>
                  <a:cubicBezTo>
                    <a:pt x="716" y="422"/>
                    <a:pt x="716" y="419"/>
                    <a:pt x="715" y="416"/>
                  </a:cubicBezTo>
                  <a:cubicBezTo>
                    <a:pt x="715" y="416"/>
                    <a:pt x="715" y="416"/>
                    <a:pt x="715" y="416"/>
                  </a:cubicBezTo>
                  <a:cubicBezTo>
                    <a:pt x="810" y="428"/>
                    <a:pt x="872" y="451"/>
                    <a:pt x="874" y="479"/>
                  </a:cubicBezTo>
                  <a:cubicBezTo>
                    <a:pt x="875" y="510"/>
                    <a:pt x="804" y="540"/>
                    <a:pt x="694" y="560"/>
                  </a:cubicBezTo>
                  <a:close/>
                  <a:moveTo>
                    <a:pt x="284" y="333"/>
                  </a:moveTo>
                  <a:cubicBezTo>
                    <a:pt x="300" y="333"/>
                    <a:pt x="312" y="321"/>
                    <a:pt x="312" y="306"/>
                  </a:cubicBezTo>
                  <a:cubicBezTo>
                    <a:pt x="312" y="291"/>
                    <a:pt x="300" y="278"/>
                    <a:pt x="284" y="278"/>
                  </a:cubicBezTo>
                  <a:cubicBezTo>
                    <a:pt x="269" y="278"/>
                    <a:pt x="257" y="291"/>
                    <a:pt x="257" y="306"/>
                  </a:cubicBezTo>
                  <a:cubicBezTo>
                    <a:pt x="257" y="321"/>
                    <a:pt x="269" y="333"/>
                    <a:pt x="284" y="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</p:grpSp>
      <p:grpSp>
        <p:nvGrpSpPr>
          <p:cNvPr id="168" name="Group 73"/>
          <p:cNvGrpSpPr>
            <a:grpSpLocks noChangeAspect="1"/>
          </p:cNvGrpSpPr>
          <p:nvPr/>
        </p:nvGrpSpPr>
        <p:grpSpPr bwMode="auto">
          <a:xfrm>
            <a:off x="6553978" y="3067644"/>
            <a:ext cx="412857" cy="356206"/>
            <a:chOff x="3211513" y="4816475"/>
            <a:chExt cx="822325" cy="7096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9" name="Freeform 5"/>
            <p:cNvSpPr>
              <a:spLocks noEditPoints="1"/>
            </p:cNvSpPr>
            <p:nvPr/>
          </p:nvSpPr>
          <p:spPr bwMode="auto">
            <a:xfrm>
              <a:off x="3733800" y="4916488"/>
              <a:ext cx="292100" cy="304800"/>
            </a:xfrm>
            <a:custGeom>
              <a:avLst/>
              <a:gdLst/>
              <a:ahLst/>
              <a:cxnLst>
                <a:cxn ang="0">
                  <a:pos x="44" y="218"/>
                </a:cxn>
                <a:cxn ang="0">
                  <a:pos x="10" y="216"/>
                </a:cxn>
                <a:cxn ang="0">
                  <a:pos x="34" y="192"/>
                </a:cxn>
                <a:cxn ang="0">
                  <a:pos x="37" y="172"/>
                </a:cxn>
                <a:cxn ang="0">
                  <a:pos x="10" y="162"/>
                </a:cxn>
                <a:cxn ang="0">
                  <a:pos x="12" y="139"/>
                </a:cxn>
                <a:cxn ang="0">
                  <a:pos x="39" y="132"/>
                </a:cxn>
                <a:cxn ang="0">
                  <a:pos x="39" y="113"/>
                </a:cxn>
                <a:cxn ang="0">
                  <a:pos x="17" y="85"/>
                </a:cxn>
                <a:cxn ang="0">
                  <a:pos x="52" y="88"/>
                </a:cxn>
                <a:cxn ang="0">
                  <a:pos x="67" y="77"/>
                </a:cxn>
                <a:cxn ang="0">
                  <a:pos x="57" y="49"/>
                </a:cxn>
                <a:cxn ang="0">
                  <a:pos x="74" y="35"/>
                </a:cxn>
                <a:cxn ang="0">
                  <a:pos x="97" y="52"/>
                </a:cxn>
                <a:cxn ang="0">
                  <a:pos x="111" y="39"/>
                </a:cxn>
                <a:cxn ang="0">
                  <a:pos x="116" y="4"/>
                </a:cxn>
                <a:cxn ang="0">
                  <a:pos x="138" y="32"/>
                </a:cxn>
                <a:cxn ang="0">
                  <a:pos x="156" y="37"/>
                </a:cxn>
                <a:cxn ang="0">
                  <a:pos x="169" y="11"/>
                </a:cxn>
                <a:cxn ang="0">
                  <a:pos x="190" y="15"/>
                </a:cxn>
                <a:cxn ang="0">
                  <a:pos x="195" y="44"/>
                </a:cxn>
                <a:cxn ang="0">
                  <a:pos x="213" y="46"/>
                </a:cxn>
                <a:cxn ang="0">
                  <a:pos x="242" y="27"/>
                </a:cxn>
                <a:cxn ang="0">
                  <a:pos x="236" y="62"/>
                </a:cxn>
                <a:cxn ang="0">
                  <a:pos x="245" y="79"/>
                </a:cxn>
                <a:cxn ang="0">
                  <a:pos x="272" y="72"/>
                </a:cxn>
                <a:cxn ang="0">
                  <a:pos x="284" y="91"/>
                </a:cxn>
                <a:cxn ang="0">
                  <a:pos x="266" y="113"/>
                </a:cxn>
                <a:cxn ang="0">
                  <a:pos x="277" y="129"/>
                </a:cxn>
                <a:cxn ang="0">
                  <a:pos x="310" y="139"/>
                </a:cxn>
                <a:cxn ang="0">
                  <a:pos x="281" y="157"/>
                </a:cxn>
                <a:cxn ang="0">
                  <a:pos x="275" y="176"/>
                </a:cxn>
                <a:cxn ang="0">
                  <a:pos x="298" y="192"/>
                </a:cxn>
                <a:cxn ang="0">
                  <a:pos x="293" y="214"/>
                </a:cxn>
                <a:cxn ang="0">
                  <a:pos x="265" y="215"/>
                </a:cxn>
                <a:cxn ang="0">
                  <a:pos x="261" y="233"/>
                </a:cxn>
                <a:cxn ang="0">
                  <a:pos x="276" y="265"/>
                </a:cxn>
                <a:cxn ang="0">
                  <a:pos x="243" y="255"/>
                </a:cxn>
                <a:cxn ang="0">
                  <a:pos x="226" y="262"/>
                </a:cxn>
                <a:cxn ang="0">
                  <a:pos x="231" y="291"/>
                </a:cxn>
                <a:cxn ang="0">
                  <a:pos x="211" y="301"/>
                </a:cxn>
                <a:cxn ang="0">
                  <a:pos x="191" y="280"/>
                </a:cxn>
                <a:cxn ang="0">
                  <a:pos x="181" y="283"/>
                </a:cxn>
                <a:cxn ang="0">
                  <a:pos x="174" y="311"/>
                </a:cxn>
                <a:cxn ang="0">
                  <a:pos x="151" y="312"/>
                </a:cxn>
                <a:cxn ang="0">
                  <a:pos x="142" y="284"/>
                </a:cxn>
                <a:cxn ang="0">
                  <a:pos x="123" y="286"/>
                </a:cxn>
                <a:cxn ang="0">
                  <a:pos x="99" y="311"/>
                </a:cxn>
                <a:cxn ang="0">
                  <a:pos x="98" y="275"/>
                </a:cxn>
                <a:cxn ang="0">
                  <a:pos x="85" y="261"/>
                </a:cxn>
                <a:cxn ang="0">
                  <a:pos x="60" y="274"/>
                </a:cxn>
                <a:cxn ang="0">
                  <a:pos x="45" y="257"/>
                </a:cxn>
                <a:cxn ang="0">
                  <a:pos x="58" y="231"/>
                </a:cxn>
                <a:cxn ang="0">
                  <a:pos x="126" y="170"/>
                </a:cxn>
                <a:cxn ang="0">
                  <a:pos x="186" y="160"/>
                </a:cxn>
                <a:cxn ang="0">
                  <a:pos x="126" y="170"/>
                </a:cxn>
              </a:cxnLst>
              <a:rect l="0" t="0" r="r" b="b"/>
              <a:pathLst>
                <a:path w="311" h="323">
                  <a:moveTo>
                    <a:pt x="52" y="222"/>
                  </a:moveTo>
                  <a:cubicBezTo>
                    <a:pt x="50" y="219"/>
                    <a:pt x="47" y="218"/>
                    <a:pt x="44" y="218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18" y="225"/>
                    <a:pt x="12" y="222"/>
                    <a:pt x="10" y="216"/>
                  </a:cubicBezTo>
                  <a:cubicBezTo>
                    <a:pt x="8" y="210"/>
                    <a:pt x="10" y="204"/>
                    <a:pt x="16" y="201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7" y="190"/>
                    <a:pt x="38" y="187"/>
                    <a:pt x="38" y="183"/>
                  </a:cubicBezTo>
                  <a:cubicBezTo>
                    <a:pt x="38" y="180"/>
                    <a:pt x="37" y="176"/>
                    <a:pt x="37" y="172"/>
                  </a:cubicBezTo>
                  <a:cubicBezTo>
                    <a:pt x="36" y="169"/>
                    <a:pt x="34" y="167"/>
                    <a:pt x="31" y="166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4" y="161"/>
                    <a:pt x="0" y="156"/>
                    <a:pt x="0" y="149"/>
                  </a:cubicBezTo>
                  <a:cubicBezTo>
                    <a:pt x="0" y="143"/>
                    <a:pt x="6" y="138"/>
                    <a:pt x="12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5" y="137"/>
                    <a:pt x="38" y="135"/>
                    <a:pt x="39" y="132"/>
                  </a:cubicBezTo>
                  <a:cubicBezTo>
                    <a:pt x="40" y="128"/>
                    <a:pt x="41" y="125"/>
                    <a:pt x="42" y="121"/>
                  </a:cubicBezTo>
                  <a:cubicBezTo>
                    <a:pt x="42" y="118"/>
                    <a:pt x="41" y="115"/>
                    <a:pt x="39" y="11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7" y="97"/>
                    <a:pt x="14" y="90"/>
                    <a:pt x="17" y="85"/>
                  </a:cubicBezTo>
                  <a:cubicBezTo>
                    <a:pt x="20" y="79"/>
                    <a:pt x="27" y="77"/>
                    <a:pt x="32" y="8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5" y="88"/>
                    <a:pt x="58" y="87"/>
                    <a:pt x="60" y="85"/>
                  </a:cubicBezTo>
                  <a:cubicBezTo>
                    <a:pt x="62" y="82"/>
                    <a:pt x="64" y="79"/>
                    <a:pt x="67" y="77"/>
                  </a:cubicBezTo>
                  <a:cubicBezTo>
                    <a:pt x="68" y="74"/>
                    <a:pt x="69" y="71"/>
                    <a:pt x="67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3" y="44"/>
                    <a:pt x="54" y="37"/>
                    <a:pt x="58" y="33"/>
                  </a:cubicBezTo>
                  <a:cubicBezTo>
                    <a:pt x="63" y="29"/>
                    <a:pt x="70" y="30"/>
                    <a:pt x="74" y="35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5" y="53"/>
                    <a:pt x="97" y="52"/>
                  </a:cubicBezTo>
                  <a:cubicBezTo>
                    <a:pt x="100" y="50"/>
                    <a:pt x="104" y="48"/>
                    <a:pt x="107" y="47"/>
                  </a:cubicBezTo>
                  <a:cubicBezTo>
                    <a:pt x="109" y="45"/>
                    <a:pt x="111" y="42"/>
                    <a:pt x="111" y="3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2"/>
                    <a:pt x="111" y="5"/>
                    <a:pt x="116" y="4"/>
                  </a:cubicBezTo>
                  <a:cubicBezTo>
                    <a:pt x="122" y="2"/>
                    <a:pt x="128" y="6"/>
                    <a:pt x="130" y="1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9" y="35"/>
                    <a:pt x="142" y="37"/>
                    <a:pt x="145" y="37"/>
                  </a:cubicBezTo>
                  <a:cubicBezTo>
                    <a:pt x="149" y="37"/>
                    <a:pt x="152" y="37"/>
                    <a:pt x="156" y="37"/>
                  </a:cubicBezTo>
                  <a:cubicBezTo>
                    <a:pt x="159" y="36"/>
                    <a:pt x="161" y="34"/>
                    <a:pt x="163" y="3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5"/>
                    <a:pt x="175" y="0"/>
                    <a:pt x="181" y="1"/>
                  </a:cubicBezTo>
                  <a:cubicBezTo>
                    <a:pt x="187" y="3"/>
                    <a:pt x="191" y="9"/>
                    <a:pt x="190" y="1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0" y="40"/>
                    <a:pt x="192" y="42"/>
                    <a:pt x="195" y="44"/>
                  </a:cubicBezTo>
                  <a:cubicBezTo>
                    <a:pt x="198" y="45"/>
                    <a:pt x="201" y="46"/>
                    <a:pt x="204" y="48"/>
                  </a:cubicBezTo>
                  <a:cubicBezTo>
                    <a:pt x="207" y="49"/>
                    <a:pt x="210" y="48"/>
                    <a:pt x="213" y="46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30" y="25"/>
                    <a:pt x="237" y="23"/>
                    <a:pt x="242" y="27"/>
                  </a:cubicBezTo>
                  <a:cubicBezTo>
                    <a:pt x="247" y="30"/>
                    <a:pt x="248" y="38"/>
                    <a:pt x="245" y="43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5" y="65"/>
                    <a:pt x="235" y="69"/>
                    <a:pt x="237" y="71"/>
                  </a:cubicBezTo>
                  <a:cubicBezTo>
                    <a:pt x="240" y="74"/>
                    <a:pt x="242" y="76"/>
                    <a:pt x="245" y="79"/>
                  </a:cubicBezTo>
                  <a:cubicBezTo>
                    <a:pt x="247" y="81"/>
                    <a:pt x="250" y="82"/>
                    <a:pt x="253" y="8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7" y="68"/>
                    <a:pt x="284" y="70"/>
                    <a:pt x="287" y="75"/>
                  </a:cubicBezTo>
                  <a:cubicBezTo>
                    <a:pt x="291" y="81"/>
                    <a:pt x="289" y="88"/>
                    <a:pt x="284" y="91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6" y="107"/>
                    <a:pt x="265" y="111"/>
                    <a:pt x="266" y="113"/>
                  </a:cubicBezTo>
                  <a:cubicBezTo>
                    <a:pt x="267" y="117"/>
                    <a:pt x="269" y="120"/>
                    <a:pt x="270" y="124"/>
                  </a:cubicBezTo>
                  <a:cubicBezTo>
                    <a:pt x="271" y="127"/>
                    <a:pt x="274" y="129"/>
                    <a:pt x="277" y="129"/>
                  </a:cubicBezTo>
                  <a:cubicBezTo>
                    <a:pt x="297" y="129"/>
                    <a:pt x="297" y="129"/>
                    <a:pt x="297" y="129"/>
                  </a:cubicBezTo>
                  <a:cubicBezTo>
                    <a:pt x="304" y="128"/>
                    <a:pt x="309" y="132"/>
                    <a:pt x="310" y="139"/>
                  </a:cubicBezTo>
                  <a:cubicBezTo>
                    <a:pt x="311" y="145"/>
                    <a:pt x="307" y="151"/>
                    <a:pt x="301" y="152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78" y="159"/>
                    <a:pt x="276" y="161"/>
                    <a:pt x="276" y="164"/>
                  </a:cubicBezTo>
                  <a:cubicBezTo>
                    <a:pt x="275" y="168"/>
                    <a:pt x="275" y="172"/>
                    <a:pt x="275" y="176"/>
                  </a:cubicBezTo>
                  <a:cubicBezTo>
                    <a:pt x="275" y="179"/>
                    <a:pt x="277" y="182"/>
                    <a:pt x="279" y="183"/>
                  </a:cubicBezTo>
                  <a:cubicBezTo>
                    <a:pt x="298" y="192"/>
                    <a:pt x="298" y="192"/>
                    <a:pt x="298" y="192"/>
                  </a:cubicBezTo>
                  <a:cubicBezTo>
                    <a:pt x="304" y="193"/>
                    <a:pt x="308" y="200"/>
                    <a:pt x="306" y="206"/>
                  </a:cubicBezTo>
                  <a:cubicBezTo>
                    <a:pt x="305" y="212"/>
                    <a:pt x="299" y="216"/>
                    <a:pt x="293" y="214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69" y="211"/>
                    <a:pt x="266" y="212"/>
                    <a:pt x="265" y="215"/>
                  </a:cubicBezTo>
                  <a:cubicBezTo>
                    <a:pt x="263" y="218"/>
                    <a:pt x="261" y="221"/>
                    <a:pt x="260" y="224"/>
                  </a:cubicBezTo>
                  <a:cubicBezTo>
                    <a:pt x="258" y="227"/>
                    <a:pt x="259" y="231"/>
                    <a:pt x="261" y="233"/>
                  </a:cubicBezTo>
                  <a:cubicBezTo>
                    <a:pt x="275" y="249"/>
                    <a:pt x="275" y="249"/>
                    <a:pt x="275" y="249"/>
                  </a:cubicBezTo>
                  <a:cubicBezTo>
                    <a:pt x="280" y="253"/>
                    <a:pt x="280" y="261"/>
                    <a:pt x="276" y="265"/>
                  </a:cubicBezTo>
                  <a:cubicBezTo>
                    <a:pt x="273" y="270"/>
                    <a:pt x="266" y="271"/>
                    <a:pt x="261" y="267"/>
                  </a:cubicBezTo>
                  <a:cubicBezTo>
                    <a:pt x="243" y="255"/>
                    <a:pt x="243" y="255"/>
                    <a:pt x="243" y="255"/>
                  </a:cubicBezTo>
                  <a:cubicBezTo>
                    <a:pt x="241" y="254"/>
                    <a:pt x="237" y="254"/>
                    <a:pt x="235" y="256"/>
                  </a:cubicBezTo>
                  <a:cubicBezTo>
                    <a:pt x="232" y="258"/>
                    <a:pt x="229" y="260"/>
                    <a:pt x="226" y="262"/>
                  </a:cubicBezTo>
                  <a:cubicBezTo>
                    <a:pt x="224" y="265"/>
                    <a:pt x="223" y="268"/>
                    <a:pt x="224" y="271"/>
                  </a:cubicBezTo>
                  <a:cubicBezTo>
                    <a:pt x="231" y="291"/>
                    <a:pt x="231" y="291"/>
                    <a:pt x="231" y="291"/>
                  </a:cubicBezTo>
                  <a:cubicBezTo>
                    <a:pt x="233" y="297"/>
                    <a:pt x="231" y="304"/>
                    <a:pt x="226" y="307"/>
                  </a:cubicBezTo>
                  <a:cubicBezTo>
                    <a:pt x="220" y="310"/>
                    <a:pt x="214" y="307"/>
                    <a:pt x="211" y="301"/>
                  </a:cubicBezTo>
                  <a:cubicBezTo>
                    <a:pt x="199" y="284"/>
                    <a:pt x="199" y="284"/>
                    <a:pt x="199" y="284"/>
                  </a:cubicBezTo>
                  <a:cubicBezTo>
                    <a:pt x="197" y="281"/>
                    <a:pt x="194" y="280"/>
                    <a:pt x="191" y="280"/>
                  </a:cubicBezTo>
                  <a:cubicBezTo>
                    <a:pt x="189" y="281"/>
                    <a:pt x="188" y="281"/>
                    <a:pt x="186" y="282"/>
                  </a:cubicBezTo>
                  <a:cubicBezTo>
                    <a:pt x="184" y="282"/>
                    <a:pt x="183" y="283"/>
                    <a:pt x="181" y="283"/>
                  </a:cubicBezTo>
                  <a:cubicBezTo>
                    <a:pt x="178" y="284"/>
                    <a:pt x="176" y="287"/>
                    <a:pt x="175" y="290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7"/>
                    <a:pt x="169" y="323"/>
                    <a:pt x="163" y="323"/>
                  </a:cubicBezTo>
                  <a:cubicBezTo>
                    <a:pt x="157" y="323"/>
                    <a:pt x="152" y="318"/>
                    <a:pt x="151" y="31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7" y="288"/>
                    <a:pt x="144" y="285"/>
                    <a:pt x="142" y="284"/>
                  </a:cubicBezTo>
                  <a:cubicBezTo>
                    <a:pt x="138" y="284"/>
                    <a:pt x="134" y="283"/>
                    <a:pt x="131" y="282"/>
                  </a:cubicBezTo>
                  <a:cubicBezTo>
                    <a:pt x="128" y="282"/>
                    <a:pt x="125" y="284"/>
                    <a:pt x="123" y="286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1" y="311"/>
                    <a:pt x="105" y="314"/>
                    <a:pt x="99" y="311"/>
                  </a:cubicBezTo>
                  <a:cubicBezTo>
                    <a:pt x="93" y="309"/>
                    <a:pt x="90" y="302"/>
                    <a:pt x="93" y="296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2"/>
                    <a:pt x="97" y="269"/>
                    <a:pt x="94" y="267"/>
                  </a:cubicBezTo>
                  <a:cubicBezTo>
                    <a:pt x="91" y="265"/>
                    <a:pt x="88" y="263"/>
                    <a:pt x="85" y="261"/>
                  </a:cubicBezTo>
                  <a:cubicBezTo>
                    <a:pt x="83" y="259"/>
                    <a:pt x="79" y="259"/>
                    <a:pt x="77" y="261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6" y="278"/>
                    <a:pt x="49" y="278"/>
                    <a:pt x="45" y="273"/>
                  </a:cubicBezTo>
                  <a:cubicBezTo>
                    <a:pt x="40" y="269"/>
                    <a:pt x="40" y="261"/>
                    <a:pt x="45" y="25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38"/>
                    <a:pt x="59" y="234"/>
                    <a:pt x="58" y="231"/>
                  </a:cubicBezTo>
                  <a:cubicBezTo>
                    <a:pt x="56" y="228"/>
                    <a:pt x="54" y="225"/>
                    <a:pt x="52" y="222"/>
                  </a:cubicBezTo>
                  <a:close/>
                  <a:moveTo>
                    <a:pt x="126" y="170"/>
                  </a:moveTo>
                  <a:cubicBezTo>
                    <a:pt x="128" y="186"/>
                    <a:pt x="144" y="198"/>
                    <a:pt x="161" y="195"/>
                  </a:cubicBezTo>
                  <a:cubicBezTo>
                    <a:pt x="178" y="192"/>
                    <a:pt x="189" y="177"/>
                    <a:pt x="186" y="160"/>
                  </a:cubicBezTo>
                  <a:cubicBezTo>
                    <a:pt x="183" y="143"/>
                    <a:pt x="168" y="132"/>
                    <a:pt x="151" y="134"/>
                  </a:cubicBezTo>
                  <a:cubicBezTo>
                    <a:pt x="134" y="137"/>
                    <a:pt x="123" y="153"/>
                    <a:pt x="126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71" name="Freeform 6"/>
            <p:cNvSpPr>
              <a:spLocks/>
            </p:cNvSpPr>
            <p:nvPr/>
          </p:nvSpPr>
          <p:spPr bwMode="auto">
            <a:xfrm>
              <a:off x="3722688" y="5240338"/>
              <a:ext cx="311150" cy="285750"/>
            </a:xfrm>
            <a:custGeom>
              <a:avLst/>
              <a:gdLst/>
              <a:ahLst/>
              <a:cxnLst>
                <a:cxn ang="0">
                  <a:pos x="329" y="263"/>
                </a:cxn>
                <a:cxn ang="0">
                  <a:pos x="329" y="40"/>
                </a:cxn>
                <a:cxn ang="0">
                  <a:pos x="329" y="40"/>
                </a:cxn>
                <a:cxn ang="0">
                  <a:pos x="165" y="0"/>
                </a:cxn>
                <a:cxn ang="0">
                  <a:pos x="0" y="41"/>
                </a:cxn>
                <a:cxn ang="0">
                  <a:pos x="0" y="261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1" y="265"/>
                </a:cxn>
                <a:cxn ang="0">
                  <a:pos x="165" y="305"/>
                </a:cxn>
                <a:cxn ang="0">
                  <a:pos x="329" y="265"/>
                </a:cxn>
                <a:cxn ang="0">
                  <a:pos x="329" y="265"/>
                </a:cxn>
                <a:cxn ang="0">
                  <a:pos x="329" y="264"/>
                </a:cxn>
                <a:cxn ang="0">
                  <a:pos x="330" y="263"/>
                </a:cxn>
                <a:cxn ang="0">
                  <a:pos x="329" y="263"/>
                </a:cxn>
              </a:cxnLst>
              <a:rect l="0" t="0" r="r" b="b"/>
              <a:pathLst>
                <a:path w="330" h="305">
                  <a:moveTo>
                    <a:pt x="329" y="263"/>
                  </a:moveTo>
                  <a:cubicBezTo>
                    <a:pt x="329" y="40"/>
                    <a:pt x="329" y="40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5" y="18"/>
                    <a:pt x="253" y="0"/>
                    <a:pt x="165" y="0"/>
                  </a:cubicBezTo>
                  <a:cubicBezTo>
                    <a:pt x="75" y="0"/>
                    <a:pt x="2" y="18"/>
                    <a:pt x="0" y="41"/>
                  </a:cubicBezTo>
                  <a:cubicBezTo>
                    <a:pt x="2" y="40"/>
                    <a:pt x="0" y="261"/>
                    <a:pt x="0" y="261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5" y="287"/>
                    <a:pt x="77" y="305"/>
                    <a:pt x="165" y="305"/>
                  </a:cubicBezTo>
                  <a:cubicBezTo>
                    <a:pt x="253" y="305"/>
                    <a:pt x="324" y="287"/>
                    <a:pt x="329" y="265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30" y="263"/>
                    <a:pt x="330" y="263"/>
                  </a:cubicBezTo>
                  <a:cubicBezTo>
                    <a:pt x="330" y="263"/>
                    <a:pt x="329" y="263"/>
                    <a:pt x="329" y="2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96" name="Freeform 7"/>
            <p:cNvSpPr>
              <a:spLocks noEditPoints="1"/>
            </p:cNvSpPr>
            <p:nvPr/>
          </p:nvSpPr>
          <p:spPr bwMode="auto">
            <a:xfrm>
              <a:off x="3211513" y="4816475"/>
              <a:ext cx="469900" cy="70961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102" y="0"/>
                </a:cxn>
                <a:cxn ang="0">
                  <a:pos x="109" y="30"/>
                </a:cxn>
                <a:cxn ang="0">
                  <a:pos x="37" y="102"/>
                </a:cxn>
                <a:cxn ang="0">
                  <a:pos x="0" y="91"/>
                </a:cxn>
                <a:cxn ang="0">
                  <a:pos x="0" y="704"/>
                </a:cxn>
                <a:cxn ang="0">
                  <a:pos x="42" y="755"/>
                </a:cxn>
                <a:cxn ang="0">
                  <a:pos x="456" y="755"/>
                </a:cxn>
                <a:cxn ang="0">
                  <a:pos x="499" y="704"/>
                </a:cxn>
                <a:cxn ang="0">
                  <a:pos x="499" y="51"/>
                </a:cxn>
                <a:cxn ang="0">
                  <a:pos x="456" y="0"/>
                </a:cxn>
                <a:cxn ang="0">
                  <a:pos x="36" y="59"/>
                </a:cxn>
                <a:cxn ang="0">
                  <a:pos x="63" y="31"/>
                </a:cxn>
                <a:cxn ang="0">
                  <a:pos x="36" y="4"/>
                </a:cxn>
                <a:cxn ang="0">
                  <a:pos x="8" y="31"/>
                </a:cxn>
                <a:cxn ang="0">
                  <a:pos x="36" y="59"/>
                </a:cxn>
                <a:cxn ang="0">
                  <a:pos x="44" y="131"/>
                </a:cxn>
                <a:cxn ang="0">
                  <a:pos x="64" y="131"/>
                </a:cxn>
                <a:cxn ang="0">
                  <a:pos x="64" y="668"/>
                </a:cxn>
                <a:cxn ang="0">
                  <a:pos x="44" y="668"/>
                </a:cxn>
                <a:cxn ang="0">
                  <a:pos x="44" y="131"/>
                </a:cxn>
                <a:cxn ang="0">
                  <a:pos x="110" y="131"/>
                </a:cxn>
                <a:cxn ang="0">
                  <a:pos x="130" y="131"/>
                </a:cxn>
                <a:cxn ang="0">
                  <a:pos x="130" y="668"/>
                </a:cxn>
                <a:cxn ang="0">
                  <a:pos x="110" y="668"/>
                </a:cxn>
                <a:cxn ang="0">
                  <a:pos x="110" y="131"/>
                </a:cxn>
                <a:cxn ang="0">
                  <a:pos x="176" y="131"/>
                </a:cxn>
                <a:cxn ang="0">
                  <a:pos x="196" y="131"/>
                </a:cxn>
                <a:cxn ang="0">
                  <a:pos x="196" y="668"/>
                </a:cxn>
                <a:cxn ang="0">
                  <a:pos x="176" y="668"/>
                </a:cxn>
                <a:cxn ang="0">
                  <a:pos x="176" y="131"/>
                </a:cxn>
                <a:cxn ang="0">
                  <a:pos x="242" y="131"/>
                </a:cxn>
                <a:cxn ang="0">
                  <a:pos x="262" y="131"/>
                </a:cxn>
                <a:cxn ang="0">
                  <a:pos x="262" y="668"/>
                </a:cxn>
                <a:cxn ang="0">
                  <a:pos x="242" y="668"/>
                </a:cxn>
                <a:cxn ang="0">
                  <a:pos x="242" y="131"/>
                </a:cxn>
                <a:cxn ang="0">
                  <a:pos x="307" y="131"/>
                </a:cxn>
                <a:cxn ang="0">
                  <a:pos x="327" y="131"/>
                </a:cxn>
                <a:cxn ang="0">
                  <a:pos x="327" y="668"/>
                </a:cxn>
                <a:cxn ang="0">
                  <a:pos x="307" y="668"/>
                </a:cxn>
                <a:cxn ang="0">
                  <a:pos x="307" y="131"/>
                </a:cxn>
                <a:cxn ang="0">
                  <a:pos x="373" y="131"/>
                </a:cxn>
                <a:cxn ang="0">
                  <a:pos x="393" y="131"/>
                </a:cxn>
                <a:cxn ang="0">
                  <a:pos x="393" y="668"/>
                </a:cxn>
                <a:cxn ang="0">
                  <a:pos x="373" y="668"/>
                </a:cxn>
                <a:cxn ang="0">
                  <a:pos x="373" y="131"/>
                </a:cxn>
                <a:cxn ang="0">
                  <a:pos x="439" y="131"/>
                </a:cxn>
                <a:cxn ang="0">
                  <a:pos x="459" y="131"/>
                </a:cxn>
                <a:cxn ang="0">
                  <a:pos x="459" y="668"/>
                </a:cxn>
                <a:cxn ang="0">
                  <a:pos x="439" y="668"/>
                </a:cxn>
                <a:cxn ang="0">
                  <a:pos x="439" y="131"/>
                </a:cxn>
                <a:cxn ang="0">
                  <a:pos x="0" y="688"/>
                </a:cxn>
                <a:cxn ang="0">
                  <a:pos x="0" y="668"/>
                </a:cxn>
                <a:cxn ang="0">
                  <a:pos x="499" y="668"/>
                </a:cxn>
                <a:cxn ang="0">
                  <a:pos x="499" y="688"/>
                </a:cxn>
                <a:cxn ang="0">
                  <a:pos x="0" y="688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498" y="111"/>
                </a:cxn>
                <a:cxn ang="0">
                  <a:pos x="498" y="131"/>
                </a:cxn>
                <a:cxn ang="0">
                  <a:pos x="0" y="131"/>
                </a:cxn>
              </a:cxnLst>
              <a:rect l="0" t="0" r="r" b="b"/>
              <a:pathLst>
                <a:path w="499" h="755">
                  <a:moveTo>
                    <a:pt x="45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7" y="9"/>
                    <a:pt x="109" y="20"/>
                    <a:pt x="109" y="30"/>
                  </a:cubicBezTo>
                  <a:cubicBezTo>
                    <a:pt x="109" y="70"/>
                    <a:pt x="77" y="102"/>
                    <a:pt x="37" y="102"/>
                  </a:cubicBezTo>
                  <a:cubicBezTo>
                    <a:pt x="23" y="102"/>
                    <a:pt x="11" y="98"/>
                    <a:pt x="0" y="9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2"/>
                    <a:pt x="19" y="755"/>
                    <a:pt x="42" y="755"/>
                  </a:cubicBezTo>
                  <a:cubicBezTo>
                    <a:pt x="456" y="755"/>
                    <a:pt x="456" y="755"/>
                    <a:pt x="456" y="755"/>
                  </a:cubicBezTo>
                  <a:cubicBezTo>
                    <a:pt x="480" y="755"/>
                    <a:pt x="499" y="732"/>
                    <a:pt x="499" y="704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499" y="23"/>
                    <a:pt x="480" y="0"/>
                    <a:pt x="456" y="0"/>
                  </a:cubicBezTo>
                  <a:close/>
                  <a:moveTo>
                    <a:pt x="36" y="59"/>
                  </a:moveTo>
                  <a:cubicBezTo>
                    <a:pt x="51" y="59"/>
                    <a:pt x="63" y="46"/>
                    <a:pt x="63" y="31"/>
                  </a:cubicBezTo>
                  <a:cubicBezTo>
                    <a:pt x="63" y="16"/>
                    <a:pt x="51" y="4"/>
                    <a:pt x="36" y="4"/>
                  </a:cubicBezTo>
                  <a:cubicBezTo>
                    <a:pt x="20" y="4"/>
                    <a:pt x="8" y="16"/>
                    <a:pt x="8" y="31"/>
                  </a:cubicBezTo>
                  <a:cubicBezTo>
                    <a:pt x="8" y="46"/>
                    <a:pt x="20" y="59"/>
                    <a:pt x="36" y="59"/>
                  </a:cubicBezTo>
                  <a:close/>
                  <a:moveTo>
                    <a:pt x="44" y="131"/>
                  </a:moveTo>
                  <a:cubicBezTo>
                    <a:pt x="64" y="131"/>
                    <a:pt x="64" y="131"/>
                    <a:pt x="64" y="131"/>
                  </a:cubicBezTo>
                  <a:cubicBezTo>
                    <a:pt x="64" y="668"/>
                    <a:pt x="64" y="668"/>
                    <a:pt x="64" y="668"/>
                  </a:cubicBezTo>
                  <a:cubicBezTo>
                    <a:pt x="44" y="668"/>
                    <a:pt x="44" y="668"/>
                    <a:pt x="44" y="668"/>
                  </a:cubicBezTo>
                  <a:lnTo>
                    <a:pt x="44" y="131"/>
                  </a:lnTo>
                  <a:close/>
                  <a:moveTo>
                    <a:pt x="110" y="131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30" y="668"/>
                    <a:pt x="130" y="668"/>
                    <a:pt x="130" y="668"/>
                  </a:cubicBezTo>
                  <a:cubicBezTo>
                    <a:pt x="110" y="668"/>
                    <a:pt x="110" y="668"/>
                    <a:pt x="110" y="668"/>
                  </a:cubicBezTo>
                  <a:lnTo>
                    <a:pt x="110" y="131"/>
                  </a:lnTo>
                  <a:close/>
                  <a:moveTo>
                    <a:pt x="176" y="131"/>
                  </a:moveTo>
                  <a:cubicBezTo>
                    <a:pt x="196" y="131"/>
                    <a:pt x="196" y="131"/>
                    <a:pt x="196" y="131"/>
                  </a:cubicBezTo>
                  <a:cubicBezTo>
                    <a:pt x="196" y="668"/>
                    <a:pt x="196" y="668"/>
                    <a:pt x="196" y="668"/>
                  </a:cubicBezTo>
                  <a:cubicBezTo>
                    <a:pt x="176" y="668"/>
                    <a:pt x="176" y="668"/>
                    <a:pt x="176" y="668"/>
                  </a:cubicBezTo>
                  <a:lnTo>
                    <a:pt x="176" y="131"/>
                  </a:lnTo>
                  <a:close/>
                  <a:moveTo>
                    <a:pt x="242" y="131"/>
                  </a:moveTo>
                  <a:cubicBezTo>
                    <a:pt x="262" y="131"/>
                    <a:pt x="262" y="131"/>
                    <a:pt x="262" y="131"/>
                  </a:cubicBezTo>
                  <a:cubicBezTo>
                    <a:pt x="262" y="668"/>
                    <a:pt x="262" y="668"/>
                    <a:pt x="262" y="668"/>
                  </a:cubicBezTo>
                  <a:cubicBezTo>
                    <a:pt x="242" y="668"/>
                    <a:pt x="242" y="668"/>
                    <a:pt x="242" y="668"/>
                  </a:cubicBezTo>
                  <a:lnTo>
                    <a:pt x="242" y="131"/>
                  </a:lnTo>
                  <a:close/>
                  <a:moveTo>
                    <a:pt x="307" y="131"/>
                  </a:moveTo>
                  <a:cubicBezTo>
                    <a:pt x="327" y="131"/>
                    <a:pt x="327" y="131"/>
                    <a:pt x="327" y="131"/>
                  </a:cubicBezTo>
                  <a:cubicBezTo>
                    <a:pt x="327" y="668"/>
                    <a:pt x="327" y="668"/>
                    <a:pt x="327" y="668"/>
                  </a:cubicBezTo>
                  <a:cubicBezTo>
                    <a:pt x="307" y="668"/>
                    <a:pt x="307" y="668"/>
                    <a:pt x="307" y="668"/>
                  </a:cubicBezTo>
                  <a:lnTo>
                    <a:pt x="307" y="131"/>
                  </a:lnTo>
                  <a:close/>
                  <a:moveTo>
                    <a:pt x="373" y="131"/>
                  </a:moveTo>
                  <a:cubicBezTo>
                    <a:pt x="393" y="131"/>
                    <a:pt x="393" y="131"/>
                    <a:pt x="393" y="131"/>
                  </a:cubicBezTo>
                  <a:cubicBezTo>
                    <a:pt x="393" y="668"/>
                    <a:pt x="393" y="668"/>
                    <a:pt x="393" y="668"/>
                  </a:cubicBezTo>
                  <a:cubicBezTo>
                    <a:pt x="373" y="668"/>
                    <a:pt x="373" y="668"/>
                    <a:pt x="373" y="668"/>
                  </a:cubicBezTo>
                  <a:lnTo>
                    <a:pt x="373" y="131"/>
                  </a:lnTo>
                  <a:close/>
                  <a:moveTo>
                    <a:pt x="439" y="131"/>
                  </a:moveTo>
                  <a:cubicBezTo>
                    <a:pt x="459" y="131"/>
                    <a:pt x="459" y="131"/>
                    <a:pt x="459" y="131"/>
                  </a:cubicBezTo>
                  <a:cubicBezTo>
                    <a:pt x="459" y="668"/>
                    <a:pt x="459" y="668"/>
                    <a:pt x="459" y="668"/>
                  </a:cubicBezTo>
                  <a:cubicBezTo>
                    <a:pt x="439" y="668"/>
                    <a:pt x="439" y="668"/>
                    <a:pt x="439" y="668"/>
                  </a:cubicBezTo>
                  <a:lnTo>
                    <a:pt x="439" y="131"/>
                  </a:lnTo>
                  <a:close/>
                  <a:moveTo>
                    <a:pt x="0" y="688"/>
                  </a:moveTo>
                  <a:cubicBezTo>
                    <a:pt x="0" y="668"/>
                    <a:pt x="0" y="668"/>
                    <a:pt x="0" y="668"/>
                  </a:cubicBezTo>
                  <a:cubicBezTo>
                    <a:pt x="499" y="668"/>
                    <a:pt x="499" y="668"/>
                    <a:pt x="499" y="668"/>
                  </a:cubicBezTo>
                  <a:cubicBezTo>
                    <a:pt x="499" y="688"/>
                    <a:pt x="499" y="688"/>
                    <a:pt x="499" y="688"/>
                  </a:cubicBezTo>
                  <a:cubicBezTo>
                    <a:pt x="0" y="688"/>
                    <a:pt x="0" y="688"/>
                    <a:pt x="0" y="688"/>
                  </a:cubicBezTo>
                  <a:close/>
                  <a:moveTo>
                    <a:pt x="0" y="13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98" y="111"/>
                    <a:pt x="498" y="111"/>
                    <a:pt x="498" y="111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</p:grpSp>
      <p:sp>
        <p:nvSpPr>
          <p:cNvPr id="201" name="Freeform 109"/>
          <p:cNvSpPr>
            <a:spLocks noEditPoints="1"/>
          </p:cNvSpPr>
          <p:nvPr/>
        </p:nvSpPr>
        <p:spPr bwMode="auto">
          <a:xfrm>
            <a:off x="5724356" y="3051026"/>
            <a:ext cx="291240" cy="427427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204" name="Group 41"/>
          <p:cNvGrpSpPr/>
          <p:nvPr/>
        </p:nvGrpSpPr>
        <p:grpSpPr>
          <a:xfrm>
            <a:off x="3043796" y="3889227"/>
            <a:ext cx="431255" cy="266700"/>
            <a:chOff x="7685088" y="5345113"/>
            <a:chExt cx="388938" cy="261938"/>
          </a:xfrm>
          <a:solidFill>
            <a:schemeClr val="bg1">
              <a:lumMod val="50000"/>
            </a:schemeClr>
          </a:solidFill>
        </p:grpSpPr>
        <p:sp>
          <p:nvSpPr>
            <p:cNvPr id="215" name="Freeform 112"/>
            <p:cNvSpPr>
              <a:spLocks noEditPoints="1"/>
            </p:cNvSpPr>
            <p:nvPr/>
          </p:nvSpPr>
          <p:spPr bwMode="auto">
            <a:xfrm>
              <a:off x="7685088" y="5465763"/>
              <a:ext cx="388938" cy="141288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96" y="0"/>
                </a:cxn>
                <a:cxn ang="0">
                  <a:pos x="113" y="45"/>
                </a:cxn>
                <a:cxn ang="0">
                  <a:pos x="42" y="116"/>
                </a:cxn>
                <a:cxn ang="0">
                  <a:pos x="0" y="102"/>
                </a:cxn>
                <a:cxn ang="0">
                  <a:pos x="0" y="104"/>
                </a:cxn>
                <a:cxn ang="0">
                  <a:pos x="46" y="150"/>
                </a:cxn>
                <a:cxn ang="0">
                  <a:pos x="365" y="150"/>
                </a:cxn>
                <a:cxn ang="0">
                  <a:pos x="411" y="104"/>
                </a:cxn>
                <a:cxn ang="0">
                  <a:pos x="411" y="45"/>
                </a:cxn>
                <a:cxn ang="0">
                  <a:pos x="365" y="0"/>
                </a:cxn>
                <a:cxn ang="0">
                  <a:pos x="39" y="70"/>
                </a:cxn>
                <a:cxn ang="0">
                  <a:pos x="67" y="41"/>
                </a:cxn>
                <a:cxn ang="0">
                  <a:pos x="39" y="12"/>
                </a:cxn>
                <a:cxn ang="0">
                  <a:pos x="10" y="41"/>
                </a:cxn>
                <a:cxn ang="0">
                  <a:pos x="39" y="70"/>
                </a:cxn>
              </a:cxnLst>
              <a:rect l="0" t="0" r="r" b="b"/>
              <a:pathLst>
                <a:path w="411" h="150">
                  <a:moveTo>
                    <a:pt x="365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6" y="12"/>
                    <a:pt x="113" y="27"/>
                    <a:pt x="113" y="45"/>
                  </a:cubicBezTo>
                  <a:cubicBezTo>
                    <a:pt x="113" y="84"/>
                    <a:pt x="81" y="116"/>
                    <a:pt x="42" y="116"/>
                  </a:cubicBezTo>
                  <a:cubicBezTo>
                    <a:pt x="26" y="116"/>
                    <a:pt x="12" y="110"/>
                    <a:pt x="0" y="10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29"/>
                    <a:pt x="21" y="150"/>
                    <a:pt x="46" y="150"/>
                  </a:cubicBezTo>
                  <a:cubicBezTo>
                    <a:pt x="365" y="150"/>
                    <a:pt x="365" y="150"/>
                    <a:pt x="365" y="150"/>
                  </a:cubicBezTo>
                  <a:cubicBezTo>
                    <a:pt x="391" y="150"/>
                    <a:pt x="411" y="129"/>
                    <a:pt x="411" y="104"/>
                  </a:cubicBezTo>
                  <a:cubicBezTo>
                    <a:pt x="411" y="45"/>
                    <a:pt x="411" y="45"/>
                    <a:pt x="411" y="45"/>
                  </a:cubicBezTo>
                  <a:cubicBezTo>
                    <a:pt x="411" y="20"/>
                    <a:pt x="391" y="0"/>
                    <a:pt x="365" y="0"/>
                  </a:cubicBezTo>
                  <a:close/>
                  <a:moveTo>
                    <a:pt x="39" y="70"/>
                  </a:moveTo>
                  <a:cubicBezTo>
                    <a:pt x="55" y="70"/>
                    <a:pt x="67" y="57"/>
                    <a:pt x="67" y="41"/>
                  </a:cubicBezTo>
                  <a:cubicBezTo>
                    <a:pt x="67" y="25"/>
                    <a:pt x="55" y="12"/>
                    <a:pt x="39" y="12"/>
                  </a:cubicBezTo>
                  <a:cubicBezTo>
                    <a:pt x="23" y="12"/>
                    <a:pt x="10" y="25"/>
                    <a:pt x="10" y="41"/>
                  </a:cubicBezTo>
                  <a:cubicBezTo>
                    <a:pt x="10" y="57"/>
                    <a:pt x="23" y="70"/>
                    <a:pt x="39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230" name="Freeform 113"/>
            <p:cNvSpPr>
              <a:spLocks/>
            </p:cNvSpPr>
            <p:nvPr/>
          </p:nvSpPr>
          <p:spPr bwMode="auto">
            <a:xfrm>
              <a:off x="7800975" y="5345113"/>
              <a:ext cx="19050" cy="13811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3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37"/>
                </a:cxn>
              </a:cxnLst>
              <a:rect l="0" t="0" r="r" b="b"/>
              <a:pathLst>
                <a:path w="20" h="147">
                  <a:moveTo>
                    <a:pt x="0" y="1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42"/>
                    <a:pt x="16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5" y="147"/>
                    <a:pt x="0" y="142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231" name="Freeform 114"/>
            <p:cNvSpPr>
              <a:spLocks/>
            </p:cNvSpPr>
            <p:nvPr/>
          </p:nvSpPr>
          <p:spPr bwMode="auto">
            <a:xfrm>
              <a:off x="7953375" y="5345113"/>
              <a:ext cx="19050" cy="13811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3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37"/>
                </a:cxn>
              </a:cxnLst>
              <a:rect l="0" t="0" r="r" b="b"/>
              <a:pathLst>
                <a:path w="20" h="147">
                  <a:moveTo>
                    <a:pt x="0" y="1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42"/>
                    <a:pt x="16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5" y="147"/>
                    <a:pt x="0" y="142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cxnSp>
        <p:nvCxnSpPr>
          <p:cNvPr id="232" name="Straight Connector 231"/>
          <p:cNvCxnSpPr/>
          <p:nvPr/>
        </p:nvCxnSpPr>
        <p:spPr bwMode="auto">
          <a:xfrm>
            <a:off x="3639315" y="4039693"/>
            <a:ext cx="1461881" cy="1934"/>
          </a:xfrm>
          <a:prstGeom prst="line">
            <a:avLst/>
          </a:prstGeom>
          <a:noFill/>
          <a:ln w="1016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33" name="TextBox 232"/>
          <p:cNvSpPr txBox="1"/>
          <p:nvPr/>
        </p:nvSpPr>
        <p:spPr>
          <a:xfrm>
            <a:off x="5643471" y="2707461"/>
            <a:ext cx="445661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AAA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Radius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6474211" y="2707437"/>
            <a:ext cx="511384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Captive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portal</a:t>
            </a:r>
          </a:p>
        </p:txBody>
      </p:sp>
      <p:sp>
        <p:nvSpPr>
          <p:cNvPr id="235" name="Freeform 109"/>
          <p:cNvSpPr>
            <a:spLocks noEditPoints="1"/>
          </p:cNvSpPr>
          <p:nvPr/>
        </p:nvSpPr>
        <p:spPr bwMode="auto">
          <a:xfrm>
            <a:off x="7388057" y="3063727"/>
            <a:ext cx="291240" cy="427427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354088" y="2707461"/>
            <a:ext cx="428028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ICAP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server</a:t>
            </a:r>
          </a:p>
        </p:txBody>
      </p:sp>
      <p:grpSp>
        <p:nvGrpSpPr>
          <p:cNvPr id="237" name="Group 112"/>
          <p:cNvGrpSpPr/>
          <p:nvPr/>
        </p:nvGrpSpPr>
        <p:grpSpPr>
          <a:xfrm>
            <a:off x="2014113" y="3574324"/>
            <a:ext cx="583034" cy="679497"/>
            <a:chOff x="649288" y="3158301"/>
            <a:chExt cx="840813" cy="880043"/>
          </a:xfrm>
        </p:grpSpPr>
        <p:grpSp>
          <p:nvGrpSpPr>
            <p:cNvPr id="238" name="Group 294"/>
            <p:cNvGrpSpPr>
              <a:grpSpLocks/>
            </p:cNvGrpSpPr>
            <p:nvPr/>
          </p:nvGrpSpPr>
          <p:grpSpPr bwMode="auto">
            <a:xfrm>
              <a:off x="1177446" y="3641789"/>
              <a:ext cx="312655" cy="396555"/>
              <a:chOff x="1220495" y="4175092"/>
              <a:chExt cx="312615" cy="396479"/>
            </a:xfrm>
          </p:grpSpPr>
          <p:sp>
            <p:nvSpPr>
              <p:cNvPr id="249" name="Freeform 301"/>
              <p:cNvSpPr>
                <a:spLocks noEditPoints="1"/>
              </p:cNvSpPr>
              <p:nvPr/>
            </p:nvSpPr>
            <p:spPr bwMode="auto">
              <a:xfrm>
                <a:off x="1220495" y="4175092"/>
                <a:ext cx="312615" cy="396479"/>
              </a:xfrm>
              <a:custGeom>
                <a:avLst/>
                <a:gdLst>
                  <a:gd name="T0" fmla="*/ 73 w 82"/>
                  <a:gd name="T1" fmla="*/ 0 h 104"/>
                  <a:gd name="T2" fmla="*/ 21 w 82"/>
                  <a:gd name="T3" fmla="*/ 0 h 104"/>
                  <a:gd name="T4" fmla="*/ 22 w 82"/>
                  <a:gd name="T5" fmla="*/ 6 h 104"/>
                  <a:gd name="T6" fmla="*/ 8 w 82"/>
                  <a:gd name="T7" fmla="*/ 20 h 104"/>
                  <a:gd name="T8" fmla="*/ 0 w 82"/>
                  <a:gd name="T9" fmla="*/ 18 h 104"/>
                  <a:gd name="T10" fmla="*/ 0 w 82"/>
                  <a:gd name="T11" fmla="*/ 94 h 104"/>
                  <a:gd name="T12" fmla="*/ 9 w 82"/>
                  <a:gd name="T13" fmla="*/ 104 h 104"/>
                  <a:gd name="T14" fmla="*/ 73 w 82"/>
                  <a:gd name="T15" fmla="*/ 104 h 104"/>
                  <a:gd name="T16" fmla="*/ 82 w 82"/>
                  <a:gd name="T17" fmla="*/ 94 h 104"/>
                  <a:gd name="T18" fmla="*/ 82 w 82"/>
                  <a:gd name="T19" fmla="*/ 10 h 104"/>
                  <a:gd name="T20" fmla="*/ 73 w 82"/>
                  <a:gd name="T21" fmla="*/ 0 h 104"/>
                  <a:gd name="T22" fmla="*/ 7 w 82"/>
                  <a:gd name="T23" fmla="*/ 11 h 104"/>
                  <a:gd name="T24" fmla="*/ 13 w 82"/>
                  <a:gd name="T25" fmla="*/ 6 h 104"/>
                  <a:gd name="T26" fmla="*/ 7 w 82"/>
                  <a:gd name="T27" fmla="*/ 0 h 104"/>
                  <a:gd name="T28" fmla="*/ 2 w 82"/>
                  <a:gd name="T29" fmla="*/ 6 h 104"/>
                  <a:gd name="T30" fmla="*/ 7 w 82"/>
                  <a:gd name="T31" fmla="*/ 11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2"/>
                  <a:gd name="T49" fmla="*/ 0 h 104"/>
                  <a:gd name="T50" fmla="*/ 82 w 82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2" h="104">
                    <a:moveTo>
                      <a:pt x="7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2" y="3"/>
                      <a:pt x="22" y="6"/>
                    </a:cubicBezTo>
                    <a:cubicBezTo>
                      <a:pt x="22" y="14"/>
                      <a:pt x="15" y="20"/>
                      <a:pt x="8" y="20"/>
                    </a:cubicBezTo>
                    <a:cubicBezTo>
                      <a:pt x="5" y="20"/>
                      <a:pt x="2" y="19"/>
                      <a:pt x="0" y="1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9"/>
                      <a:pt x="4" y="104"/>
                      <a:pt x="9" y="104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8" y="104"/>
                      <a:pt x="82" y="99"/>
                      <a:pt x="82" y="94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4"/>
                      <a:pt x="78" y="0"/>
                      <a:pt x="73" y="0"/>
                    </a:cubicBezTo>
                    <a:moveTo>
                      <a:pt x="7" y="11"/>
                    </a:moveTo>
                    <a:cubicBezTo>
                      <a:pt x="10" y="11"/>
                      <a:pt x="13" y="9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4" y="0"/>
                      <a:pt x="2" y="3"/>
                      <a:pt x="2" y="6"/>
                    </a:cubicBezTo>
                    <a:cubicBezTo>
                      <a:pt x="2" y="9"/>
                      <a:pt x="4" y="11"/>
                      <a:pt x="7" y="11"/>
                    </a:cubicBezTo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50" name="Rectangle 302"/>
              <p:cNvSpPr>
                <a:spLocks noChangeArrowheads="1"/>
              </p:cNvSpPr>
              <p:nvPr/>
            </p:nvSpPr>
            <p:spPr bwMode="auto">
              <a:xfrm>
                <a:off x="1297426" y="4244147"/>
                <a:ext cx="163635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Rectangle 303"/>
              <p:cNvSpPr>
                <a:spLocks noChangeArrowheads="1"/>
              </p:cNvSpPr>
              <p:nvPr/>
            </p:nvSpPr>
            <p:spPr bwMode="auto">
              <a:xfrm>
                <a:off x="1342610" y="4529897"/>
                <a:ext cx="72048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9" name="Group 293"/>
            <p:cNvGrpSpPr>
              <a:grpSpLocks/>
            </p:cNvGrpSpPr>
            <p:nvPr/>
          </p:nvGrpSpPr>
          <p:grpSpPr bwMode="auto">
            <a:xfrm>
              <a:off x="1216528" y="3158301"/>
              <a:ext cx="232049" cy="400127"/>
              <a:chOff x="1259572" y="3691697"/>
              <a:chExt cx="232019" cy="400050"/>
            </a:xfrm>
          </p:grpSpPr>
          <p:sp>
            <p:nvSpPr>
              <p:cNvPr id="246" name="Freeform 304"/>
              <p:cNvSpPr>
                <a:spLocks noEditPoints="1"/>
              </p:cNvSpPr>
              <p:nvPr/>
            </p:nvSpPr>
            <p:spPr bwMode="auto">
              <a:xfrm>
                <a:off x="1259572" y="3691697"/>
                <a:ext cx="232019" cy="400050"/>
              </a:xfrm>
              <a:custGeom>
                <a:avLst/>
                <a:gdLst>
                  <a:gd name="T0" fmla="*/ 52 w 61"/>
                  <a:gd name="T1" fmla="*/ 0 h 105"/>
                  <a:gd name="T2" fmla="*/ 21 w 61"/>
                  <a:gd name="T3" fmla="*/ 0 h 105"/>
                  <a:gd name="T4" fmla="*/ 22 w 61"/>
                  <a:gd name="T5" fmla="*/ 6 h 105"/>
                  <a:gd name="T6" fmla="*/ 8 w 61"/>
                  <a:gd name="T7" fmla="*/ 20 h 105"/>
                  <a:gd name="T8" fmla="*/ 0 w 61"/>
                  <a:gd name="T9" fmla="*/ 18 h 105"/>
                  <a:gd name="T10" fmla="*/ 0 w 61"/>
                  <a:gd name="T11" fmla="*/ 95 h 105"/>
                  <a:gd name="T12" fmla="*/ 8 w 61"/>
                  <a:gd name="T13" fmla="*/ 105 h 105"/>
                  <a:gd name="T14" fmla="*/ 52 w 61"/>
                  <a:gd name="T15" fmla="*/ 105 h 105"/>
                  <a:gd name="T16" fmla="*/ 61 w 61"/>
                  <a:gd name="T17" fmla="*/ 95 h 105"/>
                  <a:gd name="T18" fmla="*/ 61 w 61"/>
                  <a:gd name="T19" fmla="*/ 10 h 105"/>
                  <a:gd name="T20" fmla="*/ 52 w 61"/>
                  <a:gd name="T21" fmla="*/ 0 h 105"/>
                  <a:gd name="T22" fmla="*/ 7 w 61"/>
                  <a:gd name="T23" fmla="*/ 11 h 105"/>
                  <a:gd name="T24" fmla="*/ 13 w 61"/>
                  <a:gd name="T25" fmla="*/ 6 h 105"/>
                  <a:gd name="T26" fmla="*/ 7 w 61"/>
                  <a:gd name="T27" fmla="*/ 0 h 105"/>
                  <a:gd name="T28" fmla="*/ 2 w 61"/>
                  <a:gd name="T29" fmla="*/ 6 h 105"/>
                  <a:gd name="T30" fmla="*/ 7 w 61"/>
                  <a:gd name="T31" fmla="*/ 11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"/>
                  <a:gd name="T49" fmla="*/ 0 h 105"/>
                  <a:gd name="T50" fmla="*/ 61 w 61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" h="105">
                    <a:moveTo>
                      <a:pt x="5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2" y="3"/>
                      <a:pt x="22" y="6"/>
                    </a:cubicBezTo>
                    <a:cubicBezTo>
                      <a:pt x="22" y="13"/>
                      <a:pt x="15" y="20"/>
                      <a:pt x="8" y="20"/>
                    </a:cubicBezTo>
                    <a:cubicBezTo>
                      <a:pt x="5" y="20"/>
                      <a:pt x="2" y="19"/>
                      <a:pt x="0" y="1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0"/>
                      <a:pt x="4" y="105"/>
                      <a:pt x="8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7" y="105"/>
                      <a:pt x="61" y="100"/>
                      <a:pt x="61" y="9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4"/>
                      <a:pt x="57" y="0"/>
                      <a:pt x="52" y="0"/>
                    </a:cubicBezTo>
                    <a:moveTo>
                      <a:pt x="7" y="11"/>
                    </a:moveTo>
                    <a:cubicBezTo>
                      <a:pt x="10" y="11"/>
                      <a:pt x="13" y="9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4" y="0"/>
                      <a:pt x="2" y="3"/>
                      <a:pt x="2" y="6"/>
                    </a:cubicBezTo>
                    <a:cubicBezTo>
                      <a:pt x="2" y="9"/>
                      <a:pt x="4" y="11"/>
                      <a:pt x="7" y="11"/>
                    </a:cubicBezTo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47" name="Rectangle 305"/>
              <p:cNvSpPr>
                <a:spLocks noChangeArrowheads="1"/>
              </p:cNvSpPr>
              <p:nvPr/>
            </p:nvSpPr>
            <p:spPr bwMode="auto">
              <a:xfrm>
                <a:off x="1308418" y="3776232"/>
                <a:ext cx="129442" cy="1940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Oval 306"/>
              <p:cNvSpPr>
                <a:spLocks noChangeArrowheads="1"/>
              </p:cNvSpPr>
              <p:nvPr/>
            </p:nvSpPr>
            <p:spPr bwMode="auto">
              <a:xfrm>
                <a:off x="1353600" y="4000071"/>
                <a:ext cx="46404" cy="4167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0" name="Group 93"/>
            <p:cNvGrpSpPr/>
            <p:nvPr/>
          </p:nvGrpSpPr>
          <p:grpSpPr bwMode="auto">
            <a:xfrm>
              <a:off x="649288" y="3259978"/>
              <a:ext cx="378886" cy="770536"/>
              <a:chOff x="4046538" y="2962276"/>
              <a:chExt cx="473075" cy="962025"/>
            </a:xfrm>
            <a:solidFill>
              <a:srgbClr val="939598"/>
            </a:solidFill>
          </p:grpSpPr>
          <p:sp>
            <p:nvSpPr>
              <p:cNvPr id="241" name="Freeform 64"/>
              <p:cNvSpPr>
                <a:spLocks/>
              </p:cNvSpPr>
              <p:nvPr/>
            </p:nvSpPr>
            <p:spPr bwMode="auto">
              <a:xfrm>
                <a:off x="4167188" y="2962276"/>
                <a:ext cx="195263" cy="20320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98" y="216"/>
                  </a:cxn>
                  <a:cxn ang="0">
                    <a:pos x="206" y="108"/>
                  </a:cxn>
                  <a:cxn ang="0">
                    <a:pos x="98" y="0"/>
                  </a:cxn>
                  <a:cxn ang="0">
                    <a:pos x="3" y="57"/>
                  </a:cxn>
                  <a:cxn ang="0">
                    <a:pos x="22" y="110"/>
                  </a:cxn>
                  <a:cxn ang="0">
                    <a:pos x="0" y="153"/>
                  </a:cxn>
                </a:cxnLst>
                <a:rect l="0" t="0" r="r" b="b"/>
                <a:pathLst>
                  <a:path w="206" h="216">
                    <a:moveTo>
                      <a:pt x="0" y="153"/>
                    </a:moveTo>
                    <a:cubicBezTo>
                      <a:pt x="17" y="190"/>
                      <a:pt x="52" y="216"/>
                      <a:pt x="98" y="216"/>
                    </a:cubicBezTo>
                    <a:cubicBezTo>
                      <a:pt x="157" y="216"/>
                      <a:pt x="206" y="168"/>
                      <a:pt x="206" y="108"/>
                    </a:cubicBezTo>
                    <a:cubicBezTo>
                      <a:pt x="206" y="48"/>
                      <a:pt x="157" y="0"/>
                      <a:pt x="98" y="0"/>
                    </a:cubicBezTo>
                    <a:cubicBezTo>
                      <a:pt x="58" y="0"/>
                      <a:pt x="20" y="23"/>
                      <a:pt x="3" y="57"/>
                    </a:cubicBezTo>
                    <a:cubicBezTo>
                      <a:pt x="9" y="70"/>
                      <a:pt x="19" y="98"/>
                      <a:pt x="22" y="110"/>
                    </a:cubicBezTo>
                    <a:cubicBezTo>
                      <a:pt x="24" y="121"/>
                      <a:pt x="26" y="174"/>
                      <a:pt x="0" y="153"/>
                    </a:cubicBez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242" name="Freeform 65"/>
              <p:cNvSpPr>
                <a:spLocks/>
              </p:cNvSpPr>
              <p:nvPr/>
            </p:nvSpPr>
            <p:spPr bwMode="auto">
              <a:xfrm>
                <a:off x="4046538" y="3186113"/>
                <a:ext cx="473075" cy="738188"/>
              </a:xfrm>
              <a:custGeom>
                <a:avLst/>
                <a:gdLst/>
                <a:ahLst/>
                <a:cxnLst>
                  <a:cxn ang="0">
                    <a:pos x="500" y="723"/>
                  </a:cxn>
                  <a:cxn ang="0">
                    <a:pos x="326" y="360"/>
                  </a:cxn>
                  <a:cxn ang="0">
                    <a:pos x="326" y="332"/>
                  </a:cxn>
                  <a:cxn ang="0">
                    <a:pos x="326" y="332"/>
                  </a:cxn>
                  <a:cxn ang="0">
                    <a:pos x="326" y="64"/>
                  </a:cxn>
                  <a:cxn ang="0">
                    <a:pos x="260" y="0"/>
                  </a:cxn>
                  <a:cxn ang="0">
                    <a:pos x="216" y="0"/>
                  </a:cxn>
                  <a:cxn ang="0">
                    <a:pos x="187" y="4"/>
                  </a:cxn>
                  <a:cxn ang="0">
                    <a:pos x="204" y="49"/>
                  </a:cxn>
                  <a:cxn ang="0">
                    <a:pos x="131" y="122"/>
                  </a:cxn>
                  <a:cxn ang="0">
                    <a:pos x="96" y="112"/>
                  </a:cxn>
                  <a:cxn ang="0">
                    <a:pos x="95" y="121"/>
                  </a:cxn>
                  <a:cxn ang="0">
                    <a:pos x="95" y="296"/>
                  </a:cxn>
                  <a:cxn ang="0">
                    <a:pos x="150" y="397"/>
                  </a:cxn>
                  <a:cxn ang="0">
                    <a:pos x="4" y="709"/>
                  </a:cxn>
                  <a:cxn ang="0">
                    <a:pos x="10" y="730"/>
                  </a:cxn>
                  <a:cxn ang="0">
                    <a:pos x="98" y="775"/>
                  </a:cxn>
                  <a:cxn ang="0">
                    <a:pos x="105" y="777"/>
                  </a:cxn>
                  <a:cxn ang="0">
                    <a:pos x="110" y="776"/>
                  </a:cxn>
                  <a:cxn ang="0">
                    <a:pos x="119" y="769"/>
                  </a:cxn>
                  <a:cxn ang="0">
                    <a:pos x="238" y="513"/>
                  </a:cxn>
                  <a:cxn ang="0">
                    <a:pos x="378" y="776"/>
                  </a:cxn>
                  <a:cxn ang="0">
                    <a:pos x="387" y="784"/>
                  </a:cxn>
                  <a:cxn ang="0">
                    <a:pos x="392" y="785"/>
                  </a:cxn>
                  <a:cxn ang="0">
                    <a:pos x="399" y="783"/>
                  </a:cxn>
                  <a:cxn ang="0">
                    <a:pos x="493" y="742"/>
                  </a:cxn>
                  <a:cxn ang="0">
                    <a:pos x="500" y="734"/>
                  </a:cxn>
                  <a:cxn ang="0">
                    <a:pos x="500" y="723"/>
                  </a:cxn>
                </a:cxnLst>
                <a:rect l="0" t="0" r="r" b="b"/>
                <a:pathLst>
                  <a:path w="502" h="785">
                    <a:moveTo>
                      <a:pt x="500" y="723"/>
                    </a:moveTo>
                    <a:cubicBezTo>
                      <a:pt x="326" y="360"/>
                      <a:pt x="326" y="360"/>
                      <a:pt x="326" y="360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5" y="29"/>
                      <a:pt x="296" y="0"/>
                      <a:pt x="260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06" y="0"/>
                      <a:pt x="197" y="1"/>
                      <a:pt x="187" y="4"/>
                    </a:cubicBezTo>
                    <a:cubicBezTo>
                      <a:pt x="197" y="16"/>
                      <a:pt x="204" y="32"/>
                      <a:pt x="204" y="49"/>
                    </a:cubicBezTo>
                    <a:cubicBezTo>
                      <a:pt x="204" y="89"/>
                      <a:pt x="171" y="122"/>
                      <a:pt x="131" y="122"/>
                    </a:cubicBezTo>
                    <a:cubicBezTo>
                      <a:pt x="118" y="122"/>
                      <a:pt x="106" y="118"/>
                      <a:pt x="96" y="112"/>
                    </a:cubicBezTo>
                    <a:cubicBezTo>
                      <a:pt x="95" y="115"/>
                      <a:pt x="95" y="118"/>
                      <a:pt x="95" y="121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95" y="338"/>
                      <a:pt x="115" y="375"/>
                      <a:pt x="150" y="397"/>
                    </a:cubicBezTo>
                    <a:cubicBezTo>
                      <a:pt x="4" y="709"/>
                      <a:pt x="4" y="709"/>
                      <a:pt x="4" y="709"/>
                    </a:cubicBezTo>
                    <a:cubicBezTo>
                      <a:pt x="0" y="717"/>
                      <a:pt x="3" y="726"/>
                      <a:pt x="10" y="730"/>
                    </a:cubicBezTo>
                    <a:cubicBezTo>
                      <a:pt x="98" y="775"/>
                      <a:pt x="98" y="775"/>
                      <a:pt x="98" y="775"/>
                    </a:cubicBezTo>
                    <a:cubicBezTo>
                      <a:pt x="101" y="777"/>
                      <a:pt x="103" y="777"/>
                      <a:pt x="105" y="777"/>
                    </a:cubicBezTo>
                    <a:cubicBezTo>
                      <a:pt x="107" y="777"/>
                      <a:pt x="108" y="777"/>
                      <a:pt x="110" y="776"/>
                    </a:cubicBezTo>
                    <a:cubicBezTo>
                      <a:pt x="114" y="775"/>
                      <a:pt x="117" y="773"/>
                      <a:pt x="119" y="769"/>
                    </a:cubicBezTo>
                    <a:cubicBezTo>
                      <a:pt x="238" y="513"/>
                      <a:pt x="238" y="513"/>
                      <a:pt x="238" y="513"/>
                    </a:cubicBezTo>
                    <a:cubicBezTo>
                      <a:pt x="378" y="776"/>
                      <a:pt x="378" y="776"/>
                      <a:pt x="378" y="776"/>
                    </a:cubicBezTo>
                    <a:cubicBezTo>
                      <a:pt x="380" y="780"/>
                      <a:pt x="383" y="783"/>
                      <a:pt x="387" y="784"/>
                    </a:cubicBezTo>
                    <a:cubicBezTo>
                      <a:pt x="389" y="784"/>
                      <a:pt x="390" y="785"/>
                      <a:pt x="392" y="785"/>
                    </a:cubicBezTo>
                    <a:cubicBezTo>
                      <a:pt x="394" y="785"/>
                      <a:pt x="397" y="784"/>
                      <a:pt x="399" y="783"/>
                    </a:cubicBezTo>
                    <a:cubicBezTo>
                      <a:pt x="493" y="742"/>
                      <a:pt x="493" y="742"/>
                      <a:pt x="493" y="742"/>
                    </a:cubicBezTo>
                    <a:cubicBezTo>
                      <a:pt x="493" y="742"/>
                      <a:pt x="498" y="740"/>
                      <a:pt x="500" y="734"/>
                    </a:cubicBezTo>
                    <a:cubicBezTo>
                      <a:pt x="502" y="728"/>
                      <a:pt x="500" y="723"/>
                      <a:pt x="500" y="723"/>
                    </a:cubicBez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243" name="Freeform 66"/>
              <p:cNvSpPr>
                <a:spLocks/>
              </p:cNvSpPr>
              <p:nvPr/>
            </p:nvSpPr>
            <p:spPr bwMode="auto">
              <a:xfrm>
                <a:off x="4119563" y="3022601"/>
                <a:ext cx="57150" cy="74613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28" y="62"/>
                  </a:cxn>
                  <a:cxn ang="0">
                    <a:pos x="41" y="74"/>
                  </a:cxn>
                  <a:cxn ang="0">
                    <a:pos x="53" y="79"/>
                  </a:cxn>
                  <a:cxn ang="0">
                    <a:pos x="60" y="61"/>
                  </a:cxn>
                  <a:cxn ang="0">
                    <a:pos x="58" y="48"/>
                  </a:cxn>
                  <a:cxn ang="0">
                    <a:pos x="47" y="19"/>
                  </a:cxn>
                  <a:cxn ang="0">
                    <a:pos x="43" y="10"/>
                  </a:cxn>
                  <a:cxn ang="0">
                    <a:pos x="30" y="2"/>
                  </a:cxn>
                  <a:cxn ang="0">
                    <a:pos x="29" y="3"/>
                  </a:cxn>
                  <a:cxn ang="0">
                    <a:pos x="11" y="10"/>
                  </a:cxn>
                  <a:cxn ang="0">
                    <a:pos x="5" y="25"/>
                  </a:cxn>
                  <a:cxn ang="0">
                    <a:pos x="6" y="26"/>
                  </a:cxn>
                </a:cxnLst>
                <a:rect l="0" t="0" r="r" b="b"/>
                <a:pathLst>
                  <a:path w="61" h="79">
                    <a:moveTo>
                      <a:pt x="6" y="26"/>
                    </a:moveTo>
                    <a:cubicBezTo>
                      <a:pt x="11" y="36"/>
                      <a:pt x="22" y="54"/>
                      <a:pt x="28" y="62"/>
                    </a:cubicBezTo>
                    <a:cubicBezTo>
                      <a:pt x="30" y="64"/>
                      <a:pt x="35" y="70"/>
                      <a:pt x="41" y="74"/>
                    </a:cubicBezTo>
                    <a:cubicBezTo>
                      <a:pt x="46" y="78"/>
                      <a:pt x="50" y="79"/>
                      <a:pt x="53" y="79"/>
                    </a:cubicBezTo>
                    <a:cubicBezTo>
                      <a:pt x="58" y="79"/>
                      <a:pt x="61" y="74"/>
                      <a:pt x="60" y="61"/>
                    </a:cubicBezTo>
                    <a:cubicBezTo>
                      <a:pt x="60" y="56"/>
                      <a:pt x="59" y="50"/>
                      <a:pt x="58" y="48"/>
                    </a:cubicBezTo>
                    <a:cubicBezTo>
                      <a:pt x="57" y="41"/>
                      <a:pt x="51" y="28"/>
                      <a:pt x="47" y="1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1" y="0"/>
                      <a:pt x="30" y="2"/>
                    </a:cubicBezTo>
                    <a:cubicBezTo>
                      <a:pt x="30" y="2"/>
                      <a:pt x="29" y="2"/>
                      <a:pt x="29" y="3"/>
                    </a:cubicBezTo>
                    <a:cubicBezTo>
                      <a:pt x="25" y="3"/>
                      <a:pt x="21" y="5"/>
                      <a:pt x="11" y="10"/>
                    </a:cubicBezTo>
                    <a:cubicBezTo>
                      <a:pt x="0" y="16"/>
                      <a:pt x="4" y="23"/>
                      <a:pt x="5" y="25"/>
                    </a:cubicBezTo>
                    <a:cubicBezTo>
                      <a:pt x="6" y="25"/>
                      <a:pt x="6" y="25"/>
                      <a:pt x="6" y="26"/>
                    </a:cubicBez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244" name="Oval 67"/>
              <p:cNvSpPr>
                <a:spLocks noChangeArrowheads="1"/>
              </p:cNvSpPr>
              <p:nvPr/>
            </p:nvSpPr>
            <p:spPr bwMode="auto">
              <a:xfrm>
                <a:off x="4144963" y="3205163"/>
                <a:ext cx="52388" cy="50800"/>
              </a:xfrm>
              <a:prstGeom prst="ellipse">
                <a:avLst/>
              </a:pr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245" name="Freeform 68"/>
              <p:cNvSpPr>
                <a:spLocks noEditPoints="1"/>
              </p:cNvSpPr>
              <p:nvPr/>
            </p:nvSpPr>
            <p:spPr bwMode="auto">
              <a:xfrm>
                <a:off x="4376738" y="3330576"/>
                <a:ext cx="138113" cy="185738"/>
              </a:xfrm>
              <a:custGeom>
                <a:avLst/>
                <a:gdLst/>
                <a:ahLst/>
                <a:cxnLst>
                  <a:cxn ang="0">
                    <a:pos x="145" y="136"/>
                  </a:cxn>
                  <a:cxn ang="0">
                    <a:pos x="113" y="151"/>
                  </a:cxn>
                  <a:cxn ang="0">
                    <a:pos x="62" y="197"/>
                  </a:cxn>
                  <a:cxn ang="0">
                    <a:pos x="0" y="164"/>
                  </a:cxn>
                  <a:cxn ang="0">
                    <a:pos x="57" y="78"/>
                  </a:cxn>
                  <a:cxn ang="0">
                    <a:pos x="57" y="15"/>
                  </a:cxn>
                  <a:cxn ang="0">
                    <a:pos x="87" y="0"/>
                  </a:cxn>
                  <a:cxn ang="0">
                    <a:pos x="133" y="0"/>
                  </a:cxn>
                  <a:cxn ang="0">
                    <a:pos x="129" y="21"/>
                  </a:cxn>
                  <a:cxn ang="0">
                    <a:pos x="73" y="75"/>
                  </a:cxn>
                  <a:cxn ang="0">
                    <a:pos x="129" y="21"/>
                  </a:cxn>
                  <a:cxn ang="0">
                    <a:pos x="73" y="122"/>
                  </a:cxn>
                  <a:cxn ang="0">
                    <a:pos x="88" y="133"/>
                  </a:cxn>
                  <a:cxn ang="0">
                    <a:pos x="108" y="122"/>
                  </a:cxn>
                  <a:cxn ang="0">
                    <a:pos x="93" y="133"/>
                  </a:cxn>
                  <a:cxn ang="0">
                    <a:pos x="108" y="122"/>
                  </a:cxn>
                  <a:cxn ang="0">
                    <a:pos x="113" y="122"/>
                  </a:cxn>
                  <a:cxn ang="0">
                    <a:pos x="128" y="133"/>
                  </a:cxn>
                  <a:cxn ang="0">
                    <a:pos x="88" y="107"/>
                  </a:cxn>
                  <a:cxn ang="0">
                    <a:pos x="73" y="118"/>
                  </a:cxn>
                  <a:cxn ang="0">
                    <a:pos x="88" y="107"/>
                  </a:cxn>
                  <a:cxn ang="0">
                    <a:pos x="93" y="107"/>
                  </a:cxn>
                  <a:cxn ang="0">
                    <a:pos x="108" y="118"/>
                  </a:cxn>
                  <a:cxn ang="0">
                    <a:pos x="128" y="107"/>
                  </a:cxn>
                  <a:cxn ang="0">
                    <a:pos x="113" y="118"/>
                  </a:cxn>
                  <a:cxn ang="0">
                    <a:pos x="128" y="107"/>
                  </a:cxn>
                  <a:cxn ang="0">
                    <a:pos x="73" y="91"/>
                  </a:cxn>
                  <a:cxn ang="0">
                    <a:pos x="88" y="102"/>
                  </a:cxn>
                  <a:cxn ang="0">
                    <a:pos x="108" y="91"/>
                  </a:cxn>
                  <a:cxn ang="0">
                    <a:pos x="93" y="102"/>
                  </a:cxn>
                  <a:cxn ang="0">
                    <a:pos x="108" y="91"/>
                  </a:cxn>
                  <a:cxn ang="0">
                    <a:pos x="113" y="91"/>
                  </a:cxn>
                  <a:cxn ang="0">
                    <a:pos x="128" y="102"/>
                  </a:cxn>
                </a:cxnLst>
                <a:rect l="0" t="0" r="r" b="b"/>
                <a:pathLst>
                  <a:path w="145" h="197">
                    <a:moveTo>
                      <a:pt x="145" y="15"/>
                    </a:move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45"/>
                      <a:pt x="140" y="151"/>
                      <a:pt x="133" y="151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60"/>
                      <a:pt x="109" y="169"/>
                      <a:pt x="104" y="176"/>
                    </a:cubicBezTo>
                    <a:cubicBezTo>
                      <a:pt x="94" y="190"/>
                      <a:pt x="78" y="197"/>
                      <a:pt x="62" y="197"/>
                    </a:cubicBezTo>
                    <a:cubicBezTo>
                      <a:pt x="52" y="197"/>
                      <a:pt x="41" y="194"/>
                      <a:pt x="32" y="18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7"/>
                      <a:pt x="63" y="0"/>
                      <a:pt x="7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0" y="0"/>
                      <a:pt x="145" y="7"/>
                      <a:pt x="145" y="15"/>
                    </a:cubicBezTo>
                    <a:close/>
                    <a:moveTo>
                      <a:pt x="129" y="21"/>
                    </a:move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129" y="75"/>
                      <a:pt x="129" y="75"/>
                      <a:pt x="129" y="75"/>
                    </a:cubicBezTo>
                    <a:lnTo>
                      <a:pt x="129" y="21"/>
                    </a:lnTo>
                    <a:close/>
                    <a:moveTo>
                      <a:pt x="88" y="122"/>
                    </a:moveTo>
                    <a:cubicBezTo>
                      <a:pt x="73" y="122"/>
                      <a:pt x="73" y="122"/>
                      <a:pt x="73" y="122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88" y="133"/>
                      <a:pt x="88" y="133"/>
                      <a:pt x="88" y="133"/>
                    </a:cubicBezTo>
                    <a:lnTo>
                      <a:pt x="88" y="122"/>
                    </a:lnTo>
                    <a:close/>
                    <a:moveTo>
                      <a:pt x="108" y="122"/>
                    </a:move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lnTo>
                      <a:pt x="108" y="122"/>
                    </a:lnTo>
                    <a:close/>
                    <a:moveTo>
                      <a:pt x="128" y="122"/>
                    </a:move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lnTo>
                      <a:pt x="128" y="122"/>
                    </a:lnTo>
                    <a:close/>
                    <a:moveTo>
                      <a:pt x="88" y="107"/>
                    </a:move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88" y="118"/>
                      <a:pt x="88" y="118"/>
                      <a:pt x="88" y="118"/>
                    </a:cubicBezTo>
                    <a:lnTo>
                      <a:pt x="88" y="107"/>
                    </a:lnTo>
                    <a:close/>
                    <a:moveTo>
                      <a:pt x="108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lnTo>
                      <a:pt x="108" y="107"/>
                    </a:lnTo>
                    <a:close/>
                    <a:moveTo>
                      <a:pt x="128" y="107"/>
                    </a:move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28" y="118"/>
                      <a:pt x="128" y="118"/>
                      <a:pt x="128" y="118"/>
                    </a:cubicBezTo>
                    <a:lnTo>
                      <a:pt x="128" y="107"/>
                    </a:lnTo>
                    <a:close/>
                    <a:moveTo>
                      <a:pt x="88" y="91"/>
                    </a:move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88" y="102"/>
                      <a:pt x="88" y="102"/>
                      <a:pt x="88" y="102"/>
                    </a:cubicBezTo>
                    <a:lnTo>
                      <a:pt x="88" y="91"/>
                    </a:lnTo>
                    <a:close/>
                    <a:moveTo>
                      <a:pt x="108" y="91"/>
                    </a:move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lnTo>
                      <a:pt x="108" y="91"/>
                    </a:lnTo>
                    <a:close/>
                    <a:moveTo>
                      <a:pt x="128" y="91"/>
                    </a:move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lnTo>
                      <a:pt x="128" y="91"/>
                    </a:ln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</p:grpSp>
      </p:grpSp>
      <p:pic>
        <p:nvPicPr>
          <p:cNvPr id="252" name="Picture 61" descr="wif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958" y="3723318"/>
            <a:ext cx="295807" cy="2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Freeform 109"/>
          <p:cNvSpPr>
            <a:spLocks noEditPoints="1"/>
          </p:cNvSpPr>
          <p:nvPr/>
        </p:nvSpPr>
        <p:spPr bwMode="auto">
          <a:xfrm>
            <a:off x="8238956" y="3063727"/>
            <a:ext cx="291240" cy="427427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061215" y="2669361"/>
            <a:ext cx="613976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reporting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server</a:t>
            </a:r>
          </a:p>
        </p:txBody>
      </p:sp>
      <p:pic>
        <p:nvPicPr>
          <p:cNvPr id="45" name="Picture 44" descr="medium 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42" y="3649812"/>
            <a:ext cx="469392" cy="615696"/>
          </a:xfrm>
          <a:prstGeom prst="rect">
            <a:avLst/>
          </a:prstGeom>
        </p:spPr>
      </p:pic>
      <p:cxnSp>
        <p:nvCxnSpPr>
          <p:cNvPr id="256" name="Straight Arrow Connector 255"/>
          <p:cNvCxnSpPr/>
          <p:nvPr/>
        </p:nvCxnSpPr>
        <p:spPr bwMode="auto">
          <a:xfrm>
            <a:off x="2332595" y="3851153"/>
            <a:ext cx="61722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207935" y="4535551"/>
            <a:ext cx="5482398" cy="4154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rebuchet MS" pitchFamily="34" charset="0"/>
              </a:rPr>
              <a:t>Value-added-services  supported over IPv6 !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304394" y="3355854"/>
            <a:ext cx="330200" cy="5969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68580" tIns="34290" rIns="68580" bIns="3429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VAS</a:t>
            </a:r>
          </a:p>
        </p:txBody>
      </p:sp>
    </p:spTree>
    <p:extLst>
      <p:ext uri="{BB962C8B-B14F-4D97-AF65-F5344CB8AC3E}">
        <p14:creationId xmlns:p14="http://schemas.microsoft.com/office/powerpoint/2010/main" val="11387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medium 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94" y="3118095"/>
            <a:ext cx="469392" cy="6156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57175" indent="-257175"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latin typeface="Trebuchet MS" pitchFamily="34" charset="0"/>
              </a:rPr>
              <a:t>Delivering Voice over Wi-Fi in a secured way, over an “untrusted” connection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latin typeface="Trebuchet MS" pitchFamily="34" charset="0"/>
              </a:rPr>
              <a:t>Encryption/authentication from Smartphone, with dedicated encrypted tunnel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latin typeface="Trebuchet MS" pitchFamily="34" charset="0"/>
              </a:rPr>
              <a:t>IPv4 or IPv6 IPsec tunnels towards </a:t>
            </a:r>
            <a:r>
              <a:rPr lang="en-US" dirty="0" err="1">
                <a:solidFill>
                  <a:srgbClr val="404040"/>
                </a:solidFill>
                <a:latin typeface="Trebuchet MS" pitchFamily="34" charset="0"/>
              </a:rPr>
              <a:t>ePDG</a:t>
            </a:r>
            <a:endParaRPr lang="en-US" dirty="0">
              <a:solidFill>
                <a:srgbClr val="404040"/>
              </a:solidFill>
              <a:latin typeface="Trebuchet MS" pitchFamily="34" charset="0"/>
            </a:endParaRPr>
          </a:p>
          <a:p>
            <a:pPr marL="257175" indent="-257175"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latin typeface="Trebuchet MS" pitchFamily="34" charset="0"/>
              </a:rPr>
              <a:t>Inside address </a:t>
            </a: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IPv4/IPv6</a:t>
            </a:r>
            <a:endParaRPr lang="en-US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specific features: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Voice over </a:t>
            </a:r>
            <a:r>
              <a:rPr lang="en-US" dirty="0" err="1" smtClean="0"/>
              <a:t>wifi</a:t>
            </a:r>
            <a:r>
              <a:rPr lang="en-US" dirty="0" smtClean="0"/>
              <a:t> (apple </a:t>
            </a:r>
            <a:r>
              <a:rPr lang="en-US" dirty="0" err="1" smtClean="0"/>
              <a:t>wifi</a:t>
            </a:r>
            <a:r>
              <a:rPr lang="en-US" dirty="0" smtClean="0"/>
              <a:t> calling)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14301" y="4854181"/>
            <a:ext cx="2215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404040"/>
                </a:solidFill>
                <a:latin typeface="Trebuchet MS" pitchFamily="34" charset="0"/>
              </a:rPr>
              <a:t>(*) </a:t>
            </a:r>
            <a:r>
              <a:rPr lang="en-US" sz="900" dirty="0" err="1">
                <a:solidFill>
                  <a:srgbClr val="404040"/>
                </a:solidFill>
                <a:latin typeface="Trebuchet MS" pitchFamily="34" charset="0"/>
              </a:rPr>
              <a:t>ePDG</a:t>
            </a:r>
            <a:r>
              <a:rPr lang="en-US" sz="900" dirty="0">
                <a:solidFill>
                  <a:srgbClr val="404040"/>
                </a:solidFill>
                <a:latin typeface="Trebuchet MS" pitchFamily="34" charset="0"/>
              </a:rPr>
              <a:t>: evolved packet data gateway</a:t>
            </a:r>
          </a:p>
        </p:txBody>
      </p:sp>
      <p:grpSp>
        <p:nvGrpSpPr>
          <p:cNvPr id="141" name="Group 73"/>
          <p:cNvGrpSpPr>
            <a:grpSpLocks noChangeAspect="1"/>
          </p:cNvGrpSpPr>
          <p:nvPr/>
        </p:nvGrpSpPr>
        <p:grpSpPr bwMode="auto">
          <a:xfrm>
            <a:off x="6841490" y="2036634"/>
            <a:ext cx="412857" cy="356206"/>
            <a:chOff x="3211513" y="4816475"/>
            <a:chExt cx="822325" cy="7096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2" name="Freeform 5"/>
            <p:cNvSpPr>
              <a:spLocks noEditPoints="1"/>
            </p:cNvSpPr>
            <p:nvPr/>
          </p:nvSpPr>
          <p:spPr bwMode="auto">
            <a:xfrm>
              <a:off x="3733800" y="4916488"/>
              <a:ext cx="292100" cy="304800"/>
            </a:xfrm>
            <a:custGeom>
              <a:avLst/>
              <a:gdLst/>
              <a:ahLst/>
              <a:cxnLst>
                <a:cxn ang="0">
                  <a:pos x="44" y="218"/>
                </a:cxn>
                <a:cxn ang="0">
                  <a:pos x="10" y="216"/>
                </a:cxn>
                <a:cxn ang="0">
                  <a:pos x="34" y="192"/>
                </a:cxn>
                <a:cxn ang="0">
                  <a:pos x="37" y="172"/>
                </a:cxn>
                <a:cxn ang="0">
                  <a:pos x="10" y="162"/>
                </a:cxn>
                <a:cxn ang="0">
                  <a:pos x="12" y="139"/>
                </a:cxn>
                <a:cxn ang="0">
                  <a:pos x="39" y="132"/>
                </a:cxn>
                <a:cxn ang="0">
                  <a:pos x="39" y="113"/>
                </a:cxn>
                <a:cxn ang="0">
                  <a:pos x="17" y="85"/>
                </a:cxn>
                <a:cxn ang="0">
                  <a:pos x="52" y="88"/>
                </a:cxn>
                <a:cxn ang="0">
                  <a:pos x="67" y="77"/>
                </a:cxn>
                <a:cxn ang="0">
                  <a:pos x="57" y="49"/>
                </a:cxn>
                <a:cxn ang="0">
                  <a:pos x="74" y="35"/>
                </a:cxn>
                <a:cxn ang="0">
                  <a:pos x="97" y="52"/>
                </a:cxn>
                <a:cxn ang="0">
                  <a:pos x="111" y="39"/>
                </a:cxn>
                <a:cxn ang="0">
                  <a:pos x="116" y="4"/>
                </a:cxn>
                <a:cxn ang="0">
                  <a:pos x="138" y="32"/>
                </a:cxn>
                <a:cxn ang="0">
                  <a:pos x="156" y="37"/>
                </a:cxn>
                <a:cxn ang="0">
                  <a:pos x="169" y="11"/>
                </a:cxn>
                <a:cxn ang="0">
                  <a:pos x="190" y="15"/>
                </a:cxn>
                <a:cxn ang="0">
                  <a:pos x="195" y="44"/>
                </a:cxn>
                <a:cxn ang="0">
                  <a:pos x="213" y="46"/>
                </a:cxn>
                <a:cxn ang="0">
                  <a:pos x="242" y="27"/>
                </a:cxn>
                <a:cxn ang="0">
                  <a:pos x="236" y="62"/>
                </a:cxn>
                <a:cxn ang="0">
                  <a:pos x="245" y="79"/>
                </a:cxn>
                <a:cxn ang="0">
                  <a:pos x="272" y="72"/>
                </a:cxn>
                <a:cxn ang="0">
                  <a:pos x="284" y="91"/>
                </a:cxn>
                <a:cxn ang="0">
                  <a:pos x="266" y="113"/>
                </a:cxn>
                <a:cxn ang="0">
                  <a:pos x="277" y="129"/>
                </a:cxn>
                <a:cxn ang="0">
                  <a:pos x="310" y="139"/>
                </a:cxn>
                <a:cxn ang="0">
                  <a:pos x="281" y="157"/>
                </a:cxn>
                <a:cxn ang="0">
                  <a:pos x="275" y="176"/>
                </a:cxn>
                <a:cxn ang="0">
                  <a:pos x="298" y="192"/>
                </a:cxn>
                <a:cxn ang="0">
                  <a:pos x="293" y="214"/>
                </a:cxn>
                <a:cxn ang="0">
                  <a:pos x="265" y="215"/>
                </a:cxn>
                <a:cxn ang="0">
                  <a:pos x="261" y="233"/>
                </a:cxn>
                <a:cxn ang="0">
                  <a:pos x="276" y="265"/>
                </a:cxn>
                <a:cxn ang="0">
                  <a:pos x="243" y="255"/>
                </a:cxn>
                <a:cxn ang="0">
                  <a:pos x="226" y="262"/>
                </a:cxn>
                <a:cxn ang="0">
                  <a:pos x="231" y="291"/>
                </a:cxn>
                <a:cxn ang="0">
                  <a:pos x="211" y="301"/>
                </a:cxn>
                <a:cxn ang="0">
                  <a:pos x="191" y="280"/>
                </a:cxn>
                <a:cxn ang="0">
                  <a:pos x="181" y="283"/>
                </a:cxn>
                <a:cxn ang="0">
                  <a:pos x="174" y="311"/>
                </a:cxn>
                <a:cxn ang="0">
                  <a:pos x="151" y="312"/>
                </a:cxn>
                <a:cxn ang="0">
                  <a:pos x="142" y="284"/>
                </a:cxn>
                <a:cxn ang="0">
                  <a:pos x="123" y="286"/>
                </a:cxn>
                <a:cxn ang="0">
                  <a:pos x="99" y="311"/>
                </a:cxn>
                <a:cxn ang="0">
                  <a:pos x="98" y="275"/>
                </a:cxn>
                <a:cxn ang="0">
                  <a:pos x="85" y="261"/>
                </a:cxn>
                <a:cxn ang="0">
                  <a:pos x="60" y="274"/>
                </a:cxn>
                <a:cxn ang="0">
                  <a:pos x="45" y="257"/>
                </a:cxn>
                <a:cxn ang="0">
                  <a:pos x="58" y="231"/>
                </a:cxn>
                <a:cxn ang="0">
                  <a:pos x="126" y="170"/>
                </a:cxn>
                <a:cxn ang="0">
                  <a:pos x="186" y="160"/>
                </a:cxn>
                <a:cxn ang="0">
                  <a:pos x="126" y="170"/>
                </a:cxn>
              </a:cxnLst>
              <a:rect l="0" t="0" r="r" b="b"/>
              <a:pathLst>
                <a:path w="311" h="323">
                  <a:moveTo>
                    <a:pt x="52" y="222"/>
                  </a:moveTo>
                  <a:cubicBezTo>
                    <a:pt x="50" y="219"/>
                    <a:pt x="47" y="218"/>
                    <a:pt x="44" y="218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18" y="225"/>
                    <a:pt x="12" y="222"/>
                    <a:pt x="10" y="216"/>
                  </a:cubicBezTo>
                  <a:cubicBezTo>
                    <a:pt x="8" y="210"/>
                    <a:pt x="10" y="204"/>
                    <a:pt x="16" y="201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7" y="190"/>
                    <a:pt x="38" y="187"/>
                    <a:pt x="38" y="183"/>
                  </a:cubicBezTo>
                  <a:cubicBezTo>
                    <a:pt x="38" y="180"/>
                    <a:pt x="37" y="176"/>
                    <a:pt x="37" y="172"/>
                  </a:cubicBezTo>
                  <a:cubicBezTo>
                    <a:pt x="36" y="169"/>
                    <a:pt x="34" y="167"/>
                    <a:pt x="31" y="166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4" y="161"/>
                    <a:pt x="0" y="156"/>
                    <a:pt x="0" y="149"/>
                  </a:cubicBezTo>
                  <a:cubicBezTo>
                    <a:pt x="0" y="143"/>
                    <a:pt x="6" y="138"/>
                    <a:pt x="12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5" y="137"/>
                    <a:pt x="38" y="135"/>
                    <a:pt x="39" y="132"/>
                  </a:cubicBezTo>
                  <a:cubicBezTo>
                    <a:pt x="40" y="128"/>
                    <a:pt x="41" y="125"/>
                    <a:pt x="42" y="121"/>
                  </a:cubicBezTo>
                  <a:cubicBezTo>
                    <a:pt x="42" y="118"/>
                    <a:pt x="41" y="115"/>
                    <a:pt x="39" y="11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7" y="97"/>
                    <a:pt x="14" y="90"/>
                    <a:pt x="17" y="85"/>
                  </a:cubicBezTo>
                  <a:cubicBezTo>
                    <a:pt x="20" y="79"/>
                    <a:pt x="27" y="77"/>
                    <a:pt x="32" y="8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5" y="88"/>
                    <a:pt x="58" y="87"/>
                    <a:pt x="60" y="85"/>
                  </a:cubicBezTo>
                  <a:cubicBezTo>
                    <a:pt x="62" y="82"/>
                    <a:pt x="64" y="79"/>
                    <a:pt x="67" y="77"/>
                  </a:cubicBezTo>
                  <a:cubicBezTo>
                    <a:pt x="68" y="74"/>
                    <a:pt x="69" y="71"/>
                    <a:pt x="67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3" y="44"/>
                    <a:pt x="54" y="37"/>
                    <a:pt x="58" y="33"/>
                  </a:cubicBezTo>
                  <a:cubicBezTo>
                    <a:pt x="63" y="29"/>
                    <a:pt x="70" y="30"/>
                    <a:pt x="74" y="35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5" y="53"/>
                    <a:pt x="97" y="52"/>
                  </a:cubicBezTo>
                  <a:cubicBezTo>
                    <a:pt x="100" y="50"/>
                    <a:pt x="104" y="48"/>
                    <a:pt x="107" y="47"/>
                  </a:cubicBezTo>
                  <a:cubicBezTo>
                    <a:pt x="109" y="45"/>
                    <a:pt x="111" y="42"/>
                    <a:pt x="111" y="3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2"/>
                    <a:pt x="111" y="5"/>
                    <a:pt x="116" y="4"/>
                  </a:cubicBezTo>
                  <a:cubicBezTo>
                    <a:pt x="122" y="2"/>
                    <a:pt x="128" y="6"/>
                    <a:pt x="130" y="1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9" y="35"/>
                    <a:pt x="142" y="37"/>
                    <a:pt x="145" y="37"/>
                  </a:cubicBezTo>
                  <a:cubicBezTo>
                    <a:pt x="149" y="37"/>
                    <a:pt x="152" y="37"/>
                    <a:pt x="156" y="37"/>
                  </a:cubicBezTo>
                  <a:cubicBezTo>
                    <a:pt x="159" y="36"/>
                    <a:pt x="161" y="34"/>
                    <a:pt x="163" y="3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5"/>
                    <a:pt x="175" y="0"/>
                    <a:pt x="181" y="1"/>
                  </a:cubicBezTo>
                  <a:cubicBezTo>
                    <a:pt x="187" y="3"/>
                    <a:pt x="191" y="9"/>
                    <a:pt x="190" y="1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0" y="40"/>
                    <a:pt x="192" y="42"/>
                    <a:pt x="195" y="44"/>
                  </a:cubicBezTo>
                  <a:cubicBezTo>
                    <a:pt x="198" y="45"/>
                    <a:pt x="201" y="46"/>
                    <a:pt x="204" y="48"/>
                  </a:cubicBezTo>
                  <a:cubicBezTo>
                    <a:pt x="207" y="49"/>
                    <a:pt x="210" y="48"/>
                    <a:pt x="213" y="46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30" y="25"/>
                    <a:pt x="237" y="23"/>
                    <a:pt x="242" y="27"/>
                  </a:cubicBezTo>
                  <a:cubicBezTo>
                    <a:pt x="247" y="30"/>
                    <a:pt x="248" y="38"/>
                    <a:pt x="245" y="43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5" y="65"/>
                    <a:pt x="235" y="69"/>
                    <a:pt x="237" y="71"/>
                  </a:cubicBezTo>
                  <a:cubicBezTo>
                    <a:pt x="240" y="74"/>
                    <a:pt x="242" y="76"/>
                    <a:pt x="245" y="79"/>
                  </a:cubicBezTo>
                  <a:cubicBezTo>
                    <a:pt x="247" y="81"/>
                    <a:pt x="250" y="82"/>
                    <a:pt x="253" y="8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7" y="68"/>
                    <a:pt x="284" y="70"/>
                    <a:pt x="287" y="75"/>
                  </a:cubicBezTo>
                  <a:cubicBezTo>
                    <a:pt x="291" y="81"/>
                    <a:pt x="289" y="88"/>
                    <a:pt x="284" y="91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6" y="107"/>
                    <a:pt x="265" y="111"/>
                    <a:pt x="266" y="113"/>
                  </a:cubicBezTo>
                  <a:cubicBezTo>
                    <a:pt x="267" y="117"/>
                    <a:pt x="269" y="120"/>
                    <a:pt x="270" y="124"/>
                  </a:cubicBezTo>
                  <a:cubicBezTo>
                    <a:pt x="271" y="127"/>
                    <a:pt x="274" y="129"/>
                    <a:pt x="277" y="129"/>
                  </a:cubicBezTo>
                  <a:cubicBezTo>
                    <a:pt x="297" y="129"/>
                    <a:pt x="297" y="129"/>
                    <a:pt x="297" y="129"/>
                  </a:cubicBezTo>
                  <a:cubicBezTo>
                    <a:pt x="304" y="128"/>
                    <a:pt x="309" y="132"/>
                    <a:pt x="310" y="139"/>
                  </a:cubicBezTo>
                  <a:cubicBezTo>
                    <a:pt x="311" y="145"/>
                    <a:pt x="307" y="151"/>
                    <a:pt x="301" y="152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78" y="159"/>
                    <a:pt x="276" y="161"/>
                    <a:pt x="276" y="164"/>
                  </a:cubicBezTo>
                  <a:cubicBezTo>
                    <a:pt x="275" y="168"/>
                    <a:pt x="275" y="172"/>
                    <a:pt x="275" y="176"/>
                  </a:cubicBezTo>
                  <a:cubicBezTo>
                    <a:pt x="275" y="179"/>
                    <a:pt x="277" y="182"/>
                    <a:pt x="279" y="183"/>
                  </a:cubicBezTo>
                  <a:cubicBezTo>
                    <a:pt x="298" y="192"/>
                    <a:pt x="298" y="192"/>
                    <a:pt x="298" y="192"/>
                  </a:cubicBezTo>
                  <a:cubicBezTo>
                    <a:pt x="304" y="193"/>
                    <a:pt x="308" y="200"/>
                    <a:pt x="306" y="206"/>
                  </a:cubicBezTo>
                  <a:cubicBezTo>
                    <a:pt x="305" y="212"/>
                    <a:pt x="299" y="216"/>
                    <a:pt x="293" y="214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69" y="211"/>
                    <a:pt x="266" y="212"/>
                    <a:pt x="265" y="215"/>
                  </a:cubicBezTo>
                  <a:cubicBezTo>
                    <a:pt x="263" y="218"/>
                    <a:pt x="261" y="221"/>
                    <a:pt x="260" y="224"/>
                  </a:cubicBezTo>
                  <a:cubicBezTo>
                    <a:pt x="258" y="227"/>
                    <a:pt x="259" y="231"/>
                    <a:pt x="261" y="233"/>
                  </a:cubicBezTo>
                  <a:cubicBezTo>
                    <a:pt x="275" y="249"/>
                    <a:pt x="275" y="249"/>
                    <a:pt x="275" y="249"/>
                  </a:cubicBezTo>
                  <a:cubicBezTo>
                    <a:pt x="280" y="253"/>
                    <a:pt x="280" y="261"/>
                    <a:pt x="276" y="265"/>
                  </a:cubicBezTo>
                  <a:cubicBezTo>
                    <a:pt x="273" y="270"/>
                    <a:pt x="266" y="271"/>
                    <a:pt x="261" y="267"/>
                  </a:cubicBezTo>
                  <a:cubicBezTo>
                    <a:pt x="243" y="255"/>
                    <a:pt x="243" y="255"/>
                    <a:pt x="243" y="255"/>
                  </a:cubicBezTo>
                  <a:cubicBezTo>
                    <a:pt x="241" y="254"/>
                    <a:pt x="237" y="254"/>
                    <a:pt x="235" y="256"/>
                  </a:cubicBezTo>
                  <a:cubicBezTo>
                    <a:pt x="232" y="258"/>
                    <a:pt x="229" y="260"/>
                    <a:pt x="226" y="262"/>
                  </a:cubicBezTo>
                  <a:cubicBezTo>
                    <a:pt x="224" y="265"/>
                    <a:pt x="223" y="268"/>
                    <a:pt x="224" y="271"/>
                  </a:cubicBezTo>
                  <a:cubicBezTo>
                    <a:pt x="231" y="291"/>
                    <a:pt x="231" y="291"/>
                    <a:pt x="231" y="291"/>
                  </a:cubicBezTo>
                  <a:cubicBezTo>
                    <a:pt x="233" y="297"/>
                    <a:pt x="231" y="304"/>
                    <a:pt x="226" y="307"/>
                  </a:cubicBezTo>
                  <a:cubicBezTo>
                    <a:pt x="220" y="310"/>
                    <a:pt x="214" y="307"/>
                    <a:pt x="211" y="301"/>
                  </a:cubicBezTo>
                  <a:cubicBezTo>
                    <a:pt x="199" y="284"/>
                    <a:pt x="199" y="284"/>
                    <a:pt x="199" y="284"/>
                  </a:cubicBezTo>
                  <a:cubicBezTo>
                    <a:pt x="197" y="281"/>
                    <a:pt x="194" y="280"/>
                    <a:pt x="191" y="280"/>
                  </a:cubicBezTo>
                  <a:cubicBezTo>
                    <a:pt x="189" y="281"/>
                    <a:pt x="188" y="281"/>
                    <a:pt x="186" y="282"/>
                  </a:cubicBezTo>
                  <a:cubicBezTo>
                    <a:pt x="184" y="282"/>
                    <a:pt x="183" y="283"/>
                    <a:pt x="181" y="283"/>
                  </a:cubicBezTo>
                  <a:cubicBezTo>
                    <a:pt x="178" y="284"/>
                    <a:pt x="176" y="287"/>
                    <a:pt x="175" y="290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7"/>
                    <a:pt x="169" y="323"/>
                    <a:pt x="163" y="323"/>
                  </a:cubicBezTo>
                  <a:cubicBezTo>
                    <a:pt x="157" y="323"/>
                    <a:pt x="152" y="318"/>
                    <a:pt x="151" y="31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7" y="288"/>
                    <a:pt x="144" y="285"/>
                    <a:pt x="142" y="284"/>
                  </a:cubicBezTo>
                  <a:cubicBezTo>
                    <a:pt x="138" y="284"/>
                    <a:pt x="134" y="283"/>
                    <a:pt x="131" y="282"/>
                  </a:cubicBezTo>
                  <a:cubicBezTo>
                    <a:pt x="128" y="282"/>
                    <a:pt x="125" y="284"/>
                    <a:pt x="123" y="286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1" y="311"/>
                    <a:pt x="105" y="314"/>
                    <a:pt x="99" y="311"/>
                  </a:cubicBezTo>
                  <a:cubicBezTo>
                    <a:pt x="93" y="309"/>
                    <a:pt x="90" y="302"/>
                    <a:pt x="93" y="296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2"/>
                    <a:pt x="97" y="269"/>
                    <a:pt x="94" y="267"/>
                  </a:cubicBezTo>
                  <a:cubicBezTo>
                    <a:pt x="91" y="265"/>
                    <a:pt x="88" y="263"/>
                    <a:pt x="85" y="261"/>
                  </a:cubicBezTo>
                  <a:cubicBezTo>
                    <a:pt x="83" y="259"/>
                    <a:pt x="79" y="259"/>
                    <a:pt x="77" y="261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6" y="278"/>
                    <a:pt x="49" y="278"/>
                    <a:pt x="45" y="273"/>
                  </a:cubicBezTo>
                  <a:cubicBezTo>
                    <a:pt x="40" y="269"/>
                    <a:pt x="40" y="261"/>
                    <a:pt x="45" y="25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38"/>
                    <a:pt x="59" y="234"/>
                    <a:pt x="58" y="231"/>
                  </a:cubicBezTo>
                  <a:cubicBezTo>
                    <a:pt x="56" y="228"/>
                    <a:pt x="54" y="225"/>
                    <a:pt x="52" y="222"/>
                  </a:cubicBezTo>
                  <a:close/>
                  <a:moveTo>
                    <a:pt x="126" y="170"/>
                  </a:moveTo>
                  <a:cubicBezTo>
                    <a:pt x="128" y="186"/>
                    <a:pt x="144" y="198"/>
                    <a:pt x="161" y="195"/>
                  </a:cubicBezTo>
                  <a:cubicBezTo>
                    <a:pt x="178" y="192"/>
                    <a:pt x="189" y="177"/>
                    <a:pt x="186" y="160"/>
                  </a:cubicBezTo>
                  <a:cubicBezTo>
                    <a:pt x="183" y="143"/>
                    <a:pt x="168" y="132"/>
                    <a:pt x="151" y="134"/>
                  </a:cubicBezTo>
                  <a:cubicBezTo>
                    <a:pt x="134" y="137"/>
                    <a:pt x="123" y="153"/>
                    <a:pt x="126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3722688" y="5240338"/>
              <a:ext cx="311150" cy="285750"/>
            </a:xfrm>
            <a:custGeom>
              <a:avLst/>
              <a:gdLst/>
              <a:ahLst/>
              <a:cxnLst>
                <a:cxn ang="0">
                  <a:pos x="329" y="263"/>
                </a:cxn>
                <a:cxn ang="0">
                  <a:pos x="329" y="40"/>
                </a:cxn>
                <a:cxn ang="0">
                  <a:pos x="329" y="40"/>
                </a:cxn>
                <a:cxn ang="0">
                  <a:pos x="165" y="0"/>
                </a:cxn>
                <a:cxn ang="0">
                  <a:pos x="0" y="41"/>
                </a:cxn>
                <a:cxn ang="0">
                  <a:pos x="0" y="261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1" y="265"/>
                </a:cxn>
                <a:cxn ang="0">
                  <a:pos x="165" y="305"/>
                </a:cxn>
                <a:cxn ang="0">
                  <a:pos x="329" y="265"/>
                </a:cxn>
                <a:cxn ang="0">
                  <a:pos x="329" y="265"/>
                </a:cxn>
                <a:cxn ang="0">
                  <a:pos x="329" y="264"/>
                </a:cxn>
                <a:cxn ang="0">
                  <a:pos x="330" y="263"/>
                </a:cxn>
                <a:cxn ang="0">
                  <a:pos x="329" y="263"/>
                </a:cxn>
              </a:cxnLst>
              <a:rect l="0" t="0" r="r" b="b"/>
              <a:pathLst>
                <a:path w="330" h="305">
                  <a:moveTo>
                    <a:pt x="329" y="263"/>
                  </a:moveTo>
                  <a:cubicBezTo>
                    <a:pt x="329" y="40"/>
                    <a:pt x="329" y="40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5" y="18"/>
                    <a:pt x="253" y="0"/>
                    <a:pt x="165" y="0"/>
                  </a:cubicBezTo>
                  <a:cubicBezTo>
                    <a:pt x="75" y="0"/>
                    <a:pt x="2" y="18"/>
                    <a:pt x="0" y="41"/>
                  </a:cubicBezTo>
                  <a:cubicBezTo>
                    <a:pt x="2" y="40"/>
                    <a:pt x="0" y="261"/>
                    <a:pt x="0" y="261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5" y="287"/>
                    <a:pt x="77" y="305"/>
                    <a:pt x="165" y="305"/>
                  </a:cubicBezTo>
                  <a:cubicBezTo>
                    <a:pt x="253" y="305"/>
                    <a:pt x="324" y="287"/>
                    <a:pt x="329" y="265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30" y="263"/>
                    <a:pt x="330" y="263"/>
                  </a:cubicBezTo>
                  <a:cubicBezTo>
                    <a:pt x="330" y="263"/>
                    <a:pt x="329" y="263"/>
                    <a:pt x="329" y="2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44" name="Freeform 7"/>
            <p:cNvSpPr>
              <a:spLocks noEditPoints="1"/>
            </p:cNvSpPr>
            <p:nvPr/>
          </p:nvSpPr>
          <p:spPr bwMode="auto">
            <a:xfrm>
              <a:off x="3211513" y="4816475"/>
              <a:ext cx="469900" cy="70961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102" y="0"/>
                </a:cxn>
                <a:cxn ang="0">
                  <a:pos x="109" y="30"/>
                </a:cxn>
                <a:cxn ang="0">
                  <a:pos x="37" y="102"/>
                </a:cxn>
                <a:cxn ang="0">
                  <a:pos x="0" y="91"/>
                </a:cxn>
                <a:cxn ang="0">
                  <a:pos x="0" y="704"/>
                </a:cxn>
                <a:cxn ang="0">
                  <a:pos x="42" y="755"/>
                </a:cxn>
                <a:cxn ang="0">
                  <a:pos x="456" y="755"/>
                </a:cxn>
                <a:cxn ang="0">
                  <a:pos x="499" y="704"/>
                </a:cxn>
                <a:cxn ang="0">
                  <a:pos x="499" y="51"/>
                </a:cxn>
                <a:cxn ang="0">
                  <a:pos x="456" y="0"/>
                </a:cxn>
                <a:cxn ang="0">
                  <a:pos x="36" y="59"/>
                </a:cxn>
                <a:cxn ang="0">
                  <a:pos x="63" y="31"/>
                </a:cxn>
                <a:cxn ang="0">
                  <a:pos x="36" y="4"/>
                </a:cxn>
                <a:cxn ang="0">
                  <a:pos x="8" y="31"/>
                </a:cxn>
                <a:cxn ang="0">
                  <a:pos x="36" y="59"/>
                </a:cxn>
                <a:cxn ang="0">
                  <a:pos x="44" y="131"/>
                </a:cxn>
                <a:cxn ang="0">
                  <a:pos x="64" y="131"/>
                </a:cxn>
                <a:cxn ang="0">
                  <a:pos x="64" y="668"/>
                </a:cxn>
                <a:cxn ang="0">
                  <a:pos x="44" y="668"/>
                </a:cxn>
                <a:cxn ang="0">
                  <a:pos x="44" y="131"/>
                </a:cxn>
                <a:cxn ang="0">
                  <a:pos x="110" y="131"/>
                </a:cxn>
                <a:cxn ang="0">
                  <a:pos x="130" y="131"/>
                </a:cxn>
                <a:cxn ang="0">
                  <a:pos x="130" y="668"/>
                </a:cxn>
                <a:cxn ang="0">
                  <a:pos x="110" y="668"/>
                </a:cxn>
                <a:cxn ang="0">
                  <a:pos x="110" y="131"/>
                </a:cxn>
                <a:cxn ang="0">
                  <a:pos x="176" y="131"/>
                </a:cxn>
                <a:cxn ang="0">
                  <a:pos x="196" y="131"/>
                </a:cxn>
                <a:cxn ang="0">
                  <a:pos x="196" y="668"/>
                </a:cxn>
                <a:cxn ang="0">
                  <a:pos x="176" y="668"/>
                </a:cxn>
                <a:cxn ang="0">
                  <a:pos x="176" y="131"/>
                </a:cxn>
                <a:cxn ang="0">
                  <a:pos x="242" y="131"/>
                </a:cxn>
                <a:cxn ang="0">
                  <a:pos x="262" y="131"/>
                </a:cxn>
                <a:cxn ang="0">
                  <a:pos x="262" y="668"/>
                </a:cxn>
                <a:cxn ang="0">
                  <a:pos x="242" y="668"/>
                </a:cxn>
                <a:cxn ang="0">
                  <a:pos x="242" y="131"/>
                </a:cxn>
                <a:cxn ang="0">
                  <a:pos x="307" y="131"/>
                </a:cxn>
                <a:cxn ang="0">
                  <a:pos x="327" y="131"/>
                </a:cxn>
                <a:cxn ang="0">
                  <a:pos x="327" y="668"/>
                </a:cxn>
                <a:cxn ang="0">
                  <a:pos x="307" y="668"/>
                </a:cxn>
                <a:cxn ang="0">
                  <a:pos x="307" y="131"/>
                </a:cxn>
                <a:cxn ang="0">
                  <a:pos x="373" y="131"/>
                </a:cxn>
                <a:cxn ang="0">
                  <a:pos x="393" y="131"/>
                </a:cxn>
                <a:cxn ang="0">
                  <a:pos x="393" y="668"/>
                </a:cxn>
                <a:cxn ang="0">
                  <a:pos x="373" y="668"/>
                </a:cxn>
                <a:cxn ang="0">
                  <a:pos x="373" y="131"/>
                </a:cxn>
                <a:cxn ang="0">
                  <a:pos x="439" y="131"/>
                </a:cxn>
                <a:cxn ang="0">
                  <a:pos x="459" y="131"/>
                </a:cxn>
                <a:cxn ang="0">
                  <a:pos x="459" y="668"/>
                </a:cxn>
                <a:cxn ang="0">
                  <a:pos x="439" y="668"/>
                </a:cxn>
                <a:cxn ang="0">
                  <a:pos x="439" y="131"/>
                </a:cxn>
                <a:cxn ang="0">
                  <a:pos x="0" y="688"/>
                </a:cxn>
                <a:cxn ang="0">
                  <a:pos x="0" y="668"/>
                </a:cxn>
                <a:cxn ang="0">
                  <a:pos x="499" y="668"/>
                </a:cxn>
                <a:cxn ang="0">
                  <a:pos x="499" y="688"/>
                </a:cxn>
                <a:cxn ang="0">
                  <a:pos x="0" y="688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498" y="111"/>
                </a:cxn>
                <a:cxn ang="0">
                  <a:pos x="498" y="131"/>
                </a:cxn>
                <a:cxn ang="0">
                  <a:pos x="0" y="131"/>
                </a:cxn>
              </a:cxnLst>
              <a:rect l="0" t="0" r="r" b="b"/>
              <a:pathLst>
                <a:path w="499" h="755">
                  <a:moveTo>
                    <a:pt x="45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7" y="9"/>
                    <a:pt x="109" y="20"/>
                    <a:pt x="109" y="30"/>
                  </a:cubicBezTo>
                  <a:cubicBezTo>
                    <a:pt x="109" y="70"/>
                    <a:pt x="77" y="102"/>
                    <a:pt x="37" y="102"/>
                  </a:cubicBezTo>
                  <a:cubicBezTo>
                    <a:pt x="23" y="102"/>
                    <a:pt x="11" y="98"/>
                    <a:pt x="0" y="9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2"/>
                    <a:pt x="19" y="755"/>
                    <a:pt x="42" y="755"/>
                  </a:cubicBezTo>
                  <a:cubicBezTo>
                    <a:pt x="456" y="755"/>
                    <a:pt x="456" y="755"/>
                    <a:pt x="456" y="755"/>
                  </a:cubicBezTo>
                  <a:cubicBezTo>
                    <a:pt x="480" y="755"/>
                    <a:pt x="499" y="732"/>
                    <a:pt x="499" y="704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499" y="23"/>
                    <a:pt x="480" y="0"/>
                    <a:pt x="456" y="0"/>
                  </a:cubicBezTo>
                  <a:close/>
                  <a:moveTo>
                    <a:pt x="36" y="59"/>
                  </a:moveTo>
                  <a:cubicBezTo>
                    <a:pt x="51" y="59"/>
                    <a:pt x="63" y="46"/>
                    <a:pt x="63" y="31"/>
                  </a:cubicBezTo>
                  <a:cubicBezTo>
                    <a:pt x="63" y="16"/>
                    <a:pt x="51" y="4"/>
                    <a:pt x="36" y="4"/>
                  </a:cubicBezTo>
                  <a:cubicBezTo>
                    <a:pt x="20" y="4"/>
                    <a:pt x="8" y="16"/>
                    <a:pt x="8" y="31"/>
                  </a:cubicBezTo>
                  <a:cubicBezTo>
                    <a:pt x="8" y="46"/>
                    <a:pt x="20" y="59"/>
                    <a:pt x="36" y="59"/>
                  </a:cubicBezTo>
                  <a:close/>
                  <a:moveTo>
                    <a:pt x="44" y="131"/>
                  </a:moveTo>
                  <a:cubicBezTo>
                    <a:pt x="64" y="131"/>
                    <a:pt x="64" y="131"/>
                    <a:pt x="64" y="131"/>
                  </a:cubicBezTo>
                  <a:cubicBezTo>
                    <a:pt x="64" y="668"/>
                    <a:pt x="64" y="668"/>
                    <a:pt x="64" y="668"/>
                  </a:cubicBezTo>
                  <a:cubicBezTo>
                    <a:pt x="44" y="668"/>
                    <a:pt x="44" y="668"/>
                    <a:pt x="44" y="668"/>
                  </a:cubicBezTo>
                  <a:lnTo>
                    <a:pt x="44" y="131"/>
                  </a:lnTo>
                  <a:close/>
                  <a:moveTo>
                    <a:pt x="110" y="131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30" y="668"/>
                    <a:pt x="130" y="668"/>
                    <a:pt x="130" y="668"/>
                  </a:cubicBezTo>
                  <a:cubicBezTo>
                    <a:pt x="110" y="668"/>
                    <a:pt x="110" y="668"/>
                    <a:pt x="110" y="668"/>
                  </a:cubicBezTo>
                  <a:lnTo>
                    <a:pt x="110" y="131"/>
                  </a:lnTo>
                  <a:close/>
                  <a:moveTo>
                    <a:pt x="176" y="131"/>
                  </a:moveTo>
                  <a:cubicBezTo>
                    <a:pt x="196" y="131"/>
                    <a:pt x="196" y="131"/>
                    <a:pt x="196" y="131"/>
                  </a:cubicBezTo>
                  <a:cubicBezTo>
                    <a:pt x="196" y="668"/>
                    <a:pt x="196" y="668"/>
                    <a:pt x="196" y="668"/>
                  </a:cubicBezTo>
                  <a:cubicBezTo>
                    <a:pt x="176" y="668"/>
                    <a:pt x="176" y="668"/>
                    <a:pt x="176" y="668"/>
                  </a:cubicBezTo>
                  <a:lnTo>
                    <a:pt x="176" y="131"/>
                  </a:lnTo>
                  <a:close/>
                  <a:moveTo>
                    <a:pt x="242" y="131"/>
                  </a:moveTo>
                  <a:cubicBezTo>
                    <a:pt x="262" y="131"/>
                    <a:pt x="262" y="131"/>
                    <a:pt x="262" y="131"/>
                  </a:cubicBezTo>
                  <a:cubicBezTo>
                    <a:pt x="262" y="668"/>
                    <a:pt x="262" y="668"/>
                    <a:pt x="262" y="668"/>
                  </a:cubicBezTo>
                  <a:cubicBezTo>
                    <a:pt x="242" y="668"/>
                    <a:pt x="242" y="668"/>
                    <a:pt x="242" y="668"/>
                  </a:cubicBezTo>
                  <a:lnTo>
                    <a:pt x="242" y="131"/>
                  </a:lnTo>
                  <a:close/>
                  <a:moveTo>
                    <a:pt x="307" y="131"/>
                  </a:moveTo>
                  <a:cubicBezTo>
                    <a:pt x="327" y="131"/>
                    <a:pt x="327" y="131"/>
                    <a:pt x="327" y="131"/>
                  </a:cubicBezTo>
                  <a:cubicBezTo>
                    <a:pt x="327" y="668"/>
                    <a:pt x="327" y="668"/>
                    <a:pt x="327" y="668"/>
                  </a:cubicBezTo>
                  <a:cubicBezTo>
                    <a:pt x="307" y="668"/>
                    <a:pt x="307" y="668"/>
                    <a:pt x="307" y="668"/>
                  </a:cubicBezTo>
                  <a:lnTo>
                    <a:pt x="307" y="131"/>
                  </a:lnTo>
                  <a:close/>
                  <a:moveTo>
                    <a:pt x="373" y="131"/>
                  </a:moveTo>
                  <a:cubicBezTo>
                    <a:pt x="393" y="131"/>
                    <a:pt x="393" y="131"/>
                    <a:pt x="393" y="131"/>
                  </a:cubicBezTo>
                  <a:cubicBezTo>
                    <a:pt x="393" y="668"/>
                    <a:pt x="393" y="668"/>
                    <a:pt x="393" y="668"/>
                  </a:cubicBezTo>
                  <a:cubicBezTo>
                    <a:pt x="373" y="668"/>
                    <a:pt x="373" y="668"/>
                    <a:pt x="373" y="668"/>
                  </a:cubicBezTo>
                  <a:lnTo>
                    <a:pt x="373" y="131"/>
                  </a:lnTo>
                  <a:close/>
                  <a:moveTo>
                    <a:pt x="439" y="131"/>
                  </a:moveTo>
                  <a:cubicBezTo>
                    <a:pt x="459" y="131"/>
                    <a:pt x="459" y="131"/>
                    <a:pt x="459" y="131"/>
                  </a:cubicBezTo>
                  <a:cubicBezTo>
                    <a:pt x="459" y="668"/>
                    <a:pt x="459" y="668"/>
                    <a:pt x="459" y="668"/>
                  </a:cubicBezTo>
                  <a:cubicBezTo>
                    <a:pt x="439" y="668"/>
                    <a:pt x="439" y="668"/>
                    <a:pt x="439" y="668"/>
                  </a:cubicBezTo>
                  <a:lnTo>
                    <a:pt x="439" y="131"/>
                  </a:lnTo>
                  <a:close/>
                  <a:moveTo>
                    <a:pt x="0" y="688"/>
                  </a:moveTo>
                  <a:cubicBezTo>
                    <a:pt x="0" y="668"/>
                    <a:pt x="0" y="668"/>
                    <a:pt x="0" y="668"/>
                  </a:cubicBezTo>
                  <a:cubicBezTo>
                    <a:pt x="499" y="668"/>
                    <a:pt x="499" y="668"/>
                    <a:pt x="499" y="668"/>
                  </a:cubicBezTo>
                  <a:cubicBezTo>
                    <a:pt x="499" y="688"/>
                    <a:pt x="499" y="688"/>
                    <a:pt x="499" y="688"/>
                  </a:cubicBezTo>
                  <a:cubicBezTo>
                    <a:pt x="0" y="688"/>
                    <a:pt x="0" y="688"/>
                    <a:pt x="0" y="688"/>
                  </a:cubicBezTo>
                  <a:close/>
                  <a:moveTo>
                    <a:pt x="0" y="13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98" y="111"/>
                    <a:pt x="498" y="111"/>
                    <a:pt x="498" y="111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</p:grpSp>
      <p:sp>
        <p:nvSpPr>
          <p:cNvPr id="145" name="Freeform 109"/>
          <p:cNvSpPr>
            <a:spLocks noEditPoints="1"/>
          </p:cNvSpPr>
          <p:nvPr/>
        </p:nvSpPr>
        <p:spPr bwMode="auto">
          <a:xfrm>
            <a:off x="5592768" y="1994617"/>
            <a:ext cx="291240" cy="427427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146" name="Group 41"/>
          <p:cNvGrpSpPr/>
          <p:nvPr/>
        </p:nvGrpSpPr>
        <p:grpSpPr>
          <a:xfrm>
            <a:off x="2328008" y="3391616"/>
            <a:ext cx="431255" cy="266700"/>
            <a:chOff x="7685088" y="5345113"/>
            <a:chExt cx="388938" cy="261938"/>
          </a:xfrm>
          <a:solidFill>
            <a:schemeClr val="bg1">
              <a:lumMod val="50000"/>
            </a:schemeClr>
          </a:solidFill>
        </p:grpSpPr>
        <p:sp>
          <p:nvSpPr>
            <p:cNvPr id="151" name="Freeform 112"/>
            <p:cNvSpPr>
              <a:spLocks noEditPoints="1"/>
            </p:cNvSpPr>
            <p:nvPr/>
          </p:nvSpPr>
          <p:spPr bwMode="auto">
            <a:xfrm>
              <a:off x="7685088" y="5465763"/>
              <a:ext cx="388938" cy="141288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96" y="0"/>
                </a:cxn>
                <a:cxn ang="0">
                  <a:pos x="113" y="45"/>
                </a:cxn>
                <a:cxn ang="0">
                  <a:pos x="42" y="116"/>
                </a:cxn>
                <a:cxn ang="0">
                  <a:pos x="0" y="102"/>
                </a:cxn>
                <a:cxn ang="0">
                  <a:pos x="0" y="104"/>
                </a:cxn>
                <a:cxn ang="0">
                  <a:pos x="46" y="150"/>
                </a:cxn>
                <a:cxn ang="0">
                  <a:pos x="365" y="150"/>
                </a:cxn>
                <a:cxn ang="0">
                  <a:pos x="411" y="104"/>
                </a:cxn>
                <a:cxn ang="0">
                  <a:pos x="411" y="45"/>
                </a:cxn>
                <a:cxn ang="0">
                  <a:pos x="365" y="0"/>
                </a:cxn>
                <a:cxn ang="0">
                  <a:pos x="39" y="70"/>
                </a:cxn>
                <a:cxn ang="0">
                  <a:pos x="67" y="41"/>
                </a:cxn>
                <a:cxn ang="0">
                  <a:pos x="39" y="12"/>
                </a:cxn>
                <a:cxn ang="0">
                  <a:pos x="10" y="41"/>
                </a:cxn>
                <a:cxn ang="0">
                  <a:pos x="39" y="70"/>
                </a:cxn>
              </a:cxnLst>
              <a:rect l="0" t="0" r="r" b="b"/>
              <a:pathLst>
                <a:path w="411" h="150">
                  <a:moveTo>
                    <a:pt x="365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6" y="12"/>
                    <a:pt x="113" y="27"/>
                    <a:pt x="113" y="45"/>
                  </a:cubicBezTo>
                  <a:cubicBezTo>
                    <a:pt x="113" y="84"/>
                    <a:pt x="81" y="116"/>
                    <a:pt x="42" y="116"/>
                  </a:cubicBezTo>
                  <a:cubicBezTo>
                    <a:pt x="26" y="116"/>
                    <a:pt x="12" y="110"/>
                    <a:pt x="0" y="10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29"/>
                    <a:pt x="21" y="150"/>
                    <a:pt x="46" y="150"/>
                  </a:cubicBezTo>
                  <a:cubicBezTo>
                    <a:pt x="365" y="150"/>
                    <a:pt x="365" y="150"/>
                    <a:pt x="365" y="150"/>
                  </a:cubicBezTo>
                  <a:cubicBezTo>
                    <a:pt x="391" y="150"/>
                    <a:pt x="411" y="129"/>
                    <a:pt x="411" y="104"/>
                  </a:cubicBezTo>
                  <a:cubicBezTo>
                    <a:pt x="411" y="45"/>
                    <a:pt x="411" y="45"/>
                    <a:pt x="411" y="45"/>
                  </a:cubicBezTo>
                  <a:cubicBezTo>
                    <a:pt x="411" y="20"/>
                    <a:pt x="391" y="0"/>
                    <a:pt x="365" y="0"/>
                  </a:cubicBezTo>
                  <a:close/>
                  <a:moveTo>
                    <a:pt x="39" y="70"/>
                  </a:moveTo>
                  <a:cubicBezTo>
                    <a:pt x="55" y="70"/>
                    <a:pt x="67" y="57"/>
                    <a:pt x="67" y="41"/>
                  </a:cubicBezTo>
                  <a:cubicBezTo>
                    <a:pt x="67" y="25"/>
                    <a:pt x="55" y="12"/>
                    <a:pt x="39" y="12"/>
                  </a:cubicBezTo>
                  <a:cubicBezTo>
                    <a:pt x="23" y="12"/>
                    <a:pt x="10" y="25"/>
                    <a:pt x="10" y="41"/>
                  </a:cubicBezTo>
                  <a:cubicBezTo>
                    <a:pt x="10" y="57"/>
                    <a:pt x="23" y="70"/>
                    <a:pt x="39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52" name="Freeform 113"/>
            <p:cNvSpPr>
              <a:spLocks/>
            </p:cNvSpPr>
            <p:nvPr/>
          </p:nvSpPr>
          <p:spPr bwMode="auto">
            <a:xfrm>
              <a:off x="7800975" y="5345113"/>
              <a:ext cx="19050" cy="13811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3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37"/>
                </a:cxn>
              </a:cxnLst>
              <a:rect l="0" t="0" r="r" b="b"/>
              <a:pathLst>
                <a:path w="20" h="147">
                  <a:moveTo>
                    <a:pt x="0" y="1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42"/>
                    <a:pt x="16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5" y="147"/>
                    <a:pt x="0" y="142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53" name="Freeform 114"/>
            <p:cNvSpPr>
              <a:spLocks/>
            </p:cNvSpPr>
            <p:nvPr/>
          </p:nvSpPr>
          <p:spPr bwMode="auto">
            <a:xfrm>
              <a:off x="7953375" y="5345113"/>
              <a:ext cx="19050" cy="13811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3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37"/>
                </a:cxn>
              </a:cxnLst>
              <a:rect l="0" t="0" r="r" b="b"/>
              <a:pathLst>
                <a:path w="20" h="147">
                  <a:moveTo>
                    <a:pt x="0" y="1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42"/>
                    <a:pt x="16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5" y="147"/>
                    <a:pt x="0" y="142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 bwMode="auto">
          <a:xfrm>
            <a:off x="2923527" y="3542083"/>
            <a:ext cx="1461881" cy="1934"/>
          </a:xfrm>
          <a:prstGeom prst="line">
            <a:avLst/>
          </a:prstGeom>
          <a:noFill/>
          <a:ln w="1016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55" name="Group 33"/>
          <p:cNvGrpSpPr/>
          <p:nvPr/>
        </p:nvGrpSpPr>
        <p:grpSpPr>
          <a:xfrm rot="18399150">
            <a:off x="1982825" y="2974799"/>
            <a:ext cx="491345" cy="385180"/>
            <a:chOff x="4916488" y="1131888"/>
            <a:chExt cx="434975" cy="358775"/>
          </a:xfrm>
          <a:solidFill>
            <a:srgbClr val="FF0000"/>
          </a:solidFill>
        </p:grpSpPr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5099050" y="1433513"/>
              <a:ext cx="57150" cy="5715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50" y="10"/>
                </a:cxn>
                <a:cxn ang="0">
                  <a:pos x="50" y="49"/>
                </a:cxn>
                <a:cxn ang="0">
                  <a:pos x="11" y="49"/>
                </a:cxn>
                <a:cxn ang="0">
                  <a:pos x="11" y="10"/>
                </a:cxn>
              </a:cxnLst>
              <a:rect l="0" t="0" r="r" b="b"/>
              <a:pathLst>
                <a:path w="60" h="60">
                  <a:moveTo>
                    <a:pt x="11" y="10"/>
                  </a:moveTo>
                  <a:cubicBezTo>
                    <a:pt x="21" y="0"/>
                    <a:pt x="39" y="0"/>
                    <a:pt x="50" y="10"/>
                  </a:cubicBezTo>
                  <a:cubicBezTo>
                    <a:pt x="60" y="21"/>
                    <a:pt x="60" y="38"/>
                    <a:pt x="50" y="49"/>
                  </a:cubicBezTo>
                  <a:cubicBezTo>
                    <a:pt x="39" y="60"/>
                    <a:pt x="21" y="60"/>
                    <a:pt x="11" y="49"/>
                  </a:cubicBezTo>
                  <a:cubicBezTo>
                    <a:pt x="0" y="38"/>
                    <a:pt x="0" y="21"/>
                    <a:pt x="11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5099050" y="1433513"/>
              <a:ext cx="57150" cy="57150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49"/>
                </a:cxn>
                <a:cxn ang="0">
                  <a:pos x="11" y="49"/>
                </a:cxn>
                <a:cxn ang="0">
                  <a:pos x="11" y="10"/>
                </a:cxn>
                <a:cxn ang="0">
                  <a:pos x="50" y="10"/>
                </a:cxn>
              </a:cxnLst>
              <a:rect l="0" t="0" r="r" b="b"/>
              <a:pathLst>
                <a:path w="60" h="60">
                  <a:moveTo>
                    <a:pt x="50" y="10"/>
                  </a:moveTo>
                  <a:cubicBezTo>
                    <a:pt x="60" y="21"/>
                    <a:pt x="60" y="38"/>
                    <a:pt x="50" y="49"/>
                  </a:cubicBezTo>
                  <a:cubicBezTo>
                    <a:pt x="39" y="60"/>
                    <a:pt x="21" y="60"/>
                    <a:pt x="11" y="49"/>
                  </a:cubicBezTo>
                  <a:cubicBezTo>
                    <a:pt x="0" y="38"/>
                    <a:pt x="0" y="21"/>
                    <a:pt x="11" y="10"/>
                  </a:cubicBezTo>
                  <a:cubicBezTo>
                    <a:pt x="21" y="0"/>
                    <a:pt x="39" y="0"/>
                    <a:pt x="5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4979988" y="1230313"/>
              <a:ext cx="309563" cy="136525"/>
            </a:xfrm>
            <a:custGeom>
              <a:avLst/>
              <a:gdLst/>
              <a:ahLst/>
              <a:cxnLst>
                <a:cxn ang="0">
                  <a:pos x="315" y="87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43" y="131"/>
                </a:cxn>
                <a:cxn ang="0">
                  <a:pos x="43" y="131"/>
                </a:cxn>
                <a:cxn ang="0">
                  <a:pos x="271" y="131"/>
                </a:cxn>
                <a:cxn ang="0">
                  <a:pos x="284" y="144"/>
                </a:cxn>
                <a:cxn ang="0">
                  <a:pos x="328" y="100"/>
                </a:cxn>
                <a:cxn ang="0">
                  <a:pos x="315" y="87"/>
                </a:cxn>
              </a:cxnLst>
              <a:rect l="0" t="0" r="r" b="b"/>
              <a:pathLst>
                <a:path w="328" h="144">
                  <a:moveTo>
                    <a:pt x="315" y="87"/>
                  </a:moveTo>
                  <a:cubicBezTo>
                    <a:pt x="228" y="0"/>
                    <a:pt x="86" y="0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106" y="68"/>
                    <a:pt x="208" y="68"/>
                    <a:pt x="271" y="13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328" y="100"/>
                    <a:pt x="328" y="100"/>
                    <a:pt x="328" y="100"/>
                  </a:cubicBezTo>
                  <a:lnTo>
                    <a:pt x="315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5040313" y="1323976"/>
              <a:ext cx="187325" cy="101600"/>
            </a:xfrm>
            <a:custGeom>
              <a:avLst/>
              <a:gdLst/>
              <a:ahLst/>
              <a:cxnLst>
                <a:cxn ang="0">
                  <a:pos x="199" y="64"/>
                </a:cxn>
                <a:cxn ang="0">
                  <a:pos x="157" y="107"/>
                </a:cxn>
                <a:cxn ang="0">
                  <a:pos x="144" y="94"/>
                </a:cxn>
                <a:cxn ang="0">
                  <a:pos x="43" y="94"/>
                </a:cxn>
                <a:cxn ang="0">
                  <a:pos x="43" y="9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6" y="52"/>
                </a:cxn>
                <a:cxn ang="0">
                  <a:pos x="199" y="64"/>
                </a:cxn>
              </a:cxnLst>
              <a:rect l="0" t="0" r="r" b="b"/>
              <a:pathLst>
                <a:path w="199" h="107">
                  <a:moveTo>
                    <a:pt x="199" y="64"/>
                  </a:moveTo>
                  <a:cubicBezTo>
                    <a:pt x="157" y="107"/>
                    <a:pt x="157" y="107"/>
                    <a:pt x="157" y="107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16" y="66"/>
                    <a:pt x="70" y="66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1" y="0"/>
                    <a:pt x="135" y="0"/>
                    <a:pt x="186" y="52"/>
                  </a:cubicBezTo>
                  <a:lnTo>
                    <a:pt x="199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916488" y="1131888"/>
              <a:ext cx="434975" cy="171450"/>
            </a:xfrm>
            <a:custGeom>
              <a:avLst/>
              <a:gdLst/>
              <a:ahLst/>
              <a:cxnLst>
                <a:cxn ang="0">
                  <a:pos x="462" y="137"/>
                </a:cxn>
                <a:cxn ang="0">
                  <a:pos x="416" y="182"/>
                </a:cxn>
                <a:cxn ang="0">
                  <a:pos x="403" y="170"/>
                </a:cxn>
                <a:cxn ang="0">
                  <a:pos x="45" y="170"/>
                </a:cxn>
                <a:cxn ang="0">
                  <a:pos x="0" y="124"/>
                </a:cxn>
                <a:cxn ang="0">
                  <a:pos x="449" y="124"/>
                </a:cxn>
                <a:cxn ang="0">
                  <a:pos x="462" y="137"/>
                </a:cxn>
              </a:cxnLst>
              <a:rect l="0" t="0" r="r" b="b"/>
              <a:pathLst>
                <a:path w="462" h="182">
                  <a:moveTo>
                    <a:pt x="462" y="137"/>
                  </a:moveTo>
                  <a:cubicBezTo>
                    <a:pt x="416" y="182"/>
                    <a:pt x="416" y="182"/>
                    <a:pt x="416" y="182"/>
                  </a:cubicBezTo>
                  <a:cubicBezTo>
                    <a:pt x="403" y="170"/>
                    <a:pt x="403" y="170"/>
                    <a:pt x="403" y="170"/>
                  </a:cubicBezTo>
                  <a:cubicBezTo>
                    <a:pt x="304" y="71"/>
                    <a:pt x="144" y="71"/>
                    <a:pt x="45" y="17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24" y="0"/>
                    <a:pt x="325" y="0"/>
                    <a:pt x="449" y="124"/>
                  </a:cubicBezTo>
                  <a:lnTo>
                    <a:pt x="462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5524583" y="1612951"/>
            <a:ext cx="445661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AAA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Radius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749023" y="1651028"/>
            <a:ext cx="511384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Captive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portal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035907" y="264231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rebuchet MS" pitchFamily="34" charset="0"/>
              </a:rPr>
              <a:t>open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473235" y="2172417"/>
            <a:ext cx="7150673" cy="1372632"/>
            <a:chOff x="337903" y="1236134"/>
            <a:chExt cx="9534231" cy="1830177"/>
          </a:xfrm>
        </p:grpSpPr>
        <p:grpSp>
          <p:nvGrpSpPr>
            <p:cNvPr id="165" name="Group 93"/>
            <p:cNvGrpSpPr/>
            <p:nvPr/>
          </p:nvGrpSpPr>
          <p:grpSpPr>
            <a:xfrm>
              <a:off x="1270000" y="1776746"/>
              <a:ext cx="423333" cy="746321"/>
              <a:chOff x="4046538" y="2962276"/>
              <a:chExt cx="473075" cy="962025"/>
            </a:xfrm>
            <a:solidFill>
              <a:srgbClr val="FF0000"/>
            </a:solidFill>
          </p:grpSpPr>
          <p:sp>
            <p:nvSpPr>
              <p:cNvPr id="178" name="Freeform 64"/>
              <p:cNvSpPr>
                <a:spLocks/>
              </p:cNvSpPr>
              <p:nvPr/>
            </p:nvSpPr>
            <p:spPr bwMode="auto">
              <a:xfrm>
                <a:off x="4167188" y="2962276"/>
                <a:ext cx="195263" cy="20320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98" y="216"/>
                  </a:cxn>
                  <a:cxn ang="0">
                    <a:pos x="206" y="108"/>
                  </a:cxn>
                  <a:cxn ang="0">
                    <a:pos x="98" y="0"/>
                  </a:cxn>
                  <a:cxn ang="0">
                    <a:pos x="3" y="57"/>
                  </a:cxn>
                  <a:cxn ang="0">
                    <a:pos x="22" y="110"/>
                  </a:cxn>
                  <a:cxn ang="0">
                    <a:pos x="0" y="153"/>
                  </a:cxn>
                </a:cxnLst>
                <a:rect l="0" t="0" r="r" b="b"/>
                <a:pathLst>
                  <a:path w="206" h="216">
                    <a:moveTo>
                      <a:pt x="0" y="153"/>
                    </a:moveTo>
                    <a:cubicBezTo>
                      <a:pt x="17" y="190"/>
                      <a:pt x="52" y="216"/>
                      <a:pt x="98" y="216"/>
                    </a:cubicBezTo>
                    <a:cubicBezTo>
                      <a:pt x="157" y="216"/>
                      <a:pt x="206" y="168"/>
                      <a:pt x="206" y="108"/>
                    </a:cubicBezTo>
                    <a:cubicBezTo>
                      <a:pt x="206" y="48"/>
                      <a:pt x="157" y="0"/>
                      <a:pt x="98" y="0"/>
                    </a:cubicBezTo>
                    <a:cubicBezTo>
                      <a:pt x="58" y="0"/>
                      <a:pt x="20" y="23"/>
                      <a:pt x="3" y="57"/>
                    </a:cubicBezTo>
                    <a:cubicBezTo>
                      <a:pt x="9" y="70"/>
                      <a:pt x="19" y="98"/>
                      <a:pt x="22" y="110"/>
                    </a:cubicBezTo>
                    <a:cubicBezTo>
                      <a:pt x="24" y="121"/>
                      <a:pt x="26" y="174"/>
                      <a:pt x="0" y="1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79" name="Freeform 65"/>
              <p:cNvSpPr>
                <a:spLocks/>
              </p:cNvSpPr>
              <p:nvPr/>
            </p:nvSpPr>
            <p:spPr bwMode="auto">
              <a:xfrm>
                <a:off x="4046538" y="3186113"/>
                <a:ext cx="473075" cy="738188"/>
              </a:xfrm>
              <a:custGeom>
                <a:avLst/>
                <a:gdLst/>
                <a:ahLst/>
                <a:cxnLst>
                  <a:cxn ang="0">
                    <a:pos x="500" y="723"/>
                  </a:cxn>
                  <a:cxn ang="0">
                    <a:pos x="326" y="360"/>
                  </a:cxn>
                  <a:cxn ang="0">
                    <a:pos x="326" y="332"/>
                  </a:cxn>
                  <a:cxn ang="0">
                    <a:pos x="326" y="332"/>
                  </a:cxn>
                  <a:cxn ang="0">
                    <a:pos x="326" y="64"/>
                  </a:cxn>
                  <a:cxn ang="0">
                    <a:pos x="260" y="0"/>
                  </a:cxn>
                  <a:cxn ang="0">
                    <a:pos x="216" y="0"/>
                  </a:cxn>
                  <a:cxn ang="0">
                    <a:pos x="187" y="4"/>
                  </a:cxn>
                  <a:cxn ang="0">
                    <a:pos x="204" y="49"/>
                  </a:cxn>
                  <a:cxn ang="0">
                    <a:pos x="131" y="122"/>
                  </a:cxn>
                  <a:cxn ang="0">
                    <a:pos x="96" y="112"/>
                  </a:cxn>
                  <a:cxn ang="0">
                    <a:pos x="95" y="121"/>
                  </a:cxn>
                  <a:cxn ang="0">
                    <a:pos x="95" y="296"/>
                  </a:cxn>
                  <a:cxn ang="0">
                    <a:pos x="150" y="397"/>
                  </a:cxn>
                  <a:cxn ang="0">
                    <a:pos x="4" y="709"/>
                  </a:cxn>
                  <a:cxn ang="0">
                    <a:pos x="10" y="730"/>
                  </a:cxn>
                  <a:cxn ang="0">
                    <a:pos x="98" y="775"/>
                  </a:cxn>
                  <a:cxn ang="0">
                    <a:pos x="105" y="777"/>
                  </a:cxn>
                  <a:cxn ang="0">
                    <a:pos x="110" y="776"/>
                  </a:cxn>
                  <a:cxn ang="0">
                    <a:pos x="119" y="769"/>
                  </a:cxn>
                  <a:cxn ang="0">
                    <a:pos x="238" y="513"/>
                  </a:cxn>
                  <a:cxn ang="0">
                    <a:pos x="378" y="776"/>
                  </a:cxn>
                  <a:cxn ang="0">
                    <a:pos x="387" y="784"/>
                  </a:cxn>
                  <a:cxn ang="0">
                    <a:pos x="392" y="785"/>
                  </a:cxn>
                  <a:cxn ang="0">
                    <a:pos x="399" y="783"/>
                  </a:cxn>
                  <a:cxn ang="0">
                    <a:pos x="493" y="742"/>
                  </a:cxn>
                  <a:cxn ang="0">
                    <a:pos x="500" y="734"/>
                  </a:cxn>
                  <a:cxn ang="0">
                    <a:pos x="500" y="723"/>
                  </a:cxn>
                </a:cxnLst>
                <a:rect l="0" t="0" r="r" b="b"/>
                <a:pathLst>
                  <a:path w="502" h="785">
                    <a:moveTo>
                      <a:pt x="500" y="723"/>
                    </a:moveTo>
                    <a:cubicBezTo>
                      <a:pt x="326" y="360"/>
                      <a:pt x="326" y="360"/>
                      <a:pt x="326" y="360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5" y="29"/>
                      <a:pt x="296" y="0"/>
                      <a:pt x="260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06" y="0"/>
                      <a:pt x="197" y="1"/>
                      <a:pt x="187" y="4"/>
                    </a:cubicBezTo>
                    <a:cubicBezTo>
                      <a:pt x="197" y="16"/>
                      <a:pt x="204" y="32"/>
                      <a:pt x="204" y="49"/>
                    </a:cubicBezTo>
                    <a:cubicBezTo>
                      <a:pt x="204" y="89"/>
                      <a:pt x="171" y="122"/>
                      <a:pt x="131" y="122"/>
                    </a:cubicBezTo>
                    <a:cubicBezTo>
                      <a:pt x="118" y="122"/>
                      <a:pt x="106" y="118"/>
                      <a:pt x="96" y="112"/>
                    </a:cubicBezTo>
                    <a:cubicBezTo>
                      <a:pt x="95" y="115"/>
                      <a:pt x="95" y="118"/>
                      <a:pt x="95" y="121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95" y="338"/>
                      <a:pt x="115" y="375"/>
                      <a:pt x="150" y="397"/>
                    </a:cubicBezTo>
                    <a:cubicBezTo>
                      <a:pt x="4" y="709"/>
                      <a:pt x="4" y="709"/>
                      <a:pt x="4" y="709"/>
                    </a:cubicBezTo>
                    <a:cubicBezTo>
                      <a:pt x="0" y="717"/>
                      <a:pt x="3" y="726"/>
                      <a:pt x="10" y="730"/>
                    </a:cubicBezTo>
                    <a:cubicBezTo>
                      <a:pt x="98" y="775"/>
                      <a:pt x="98" y="775"/>
                      <a:pt x="98" y="775"/>
                    </a:cubicBezTo>
                    <a:cubicBezTo>
                      <a:pt x="101" y="777"/>
                      <a:pt x="103" y="777"/>
                      <a:pt x="105" y="777"/>
                    </a:cubicBezTo>
                    <a:cubicBezTo>
                      <a:pt x="107" y="777"/>
                      <a:pt x="108" y="777"/>
                      <a:pt x="110" y="776"/>
                    </a:cubicBezTo>
                    <a:cubicBezTo>
                      <a:pt x="114" y="775"/>
                      <a:pt x="117" y="773"/>
                      <a:pt x="119" y="769"/>
                    </a:cubicBezTo>
                    <a:cubicBezTo>
                      <a:pt x="238" y="513"/>
                      <a:pt x="238" y="513"/>
                      <a:pt x="238" y="513"/>
                    </a:cubicBezTo>
                    <a:cubicBezTo>
                      <a:pt x="378" y="776"/>
                      <a:pt x="378" y="776"/>
                      <a:pt x="378" y="776"/>
                    </a:cubicBezTo>
                    <a:cubicBezTo>
                      <a:pt x="380" y="780"/>
                      <a:pt x="383" y="783"/>
                      <a:pt x="387" y="784"/>
                    </a:cubicBezTo>
                    <a:cubicBezTo>
                      <a:pt x="389" y="784"/>
                      <a:pt x="390" y="785"/>
                      <a:pt x="392" y="785"/>
                    </a:cubicBezTo>
                    <a:cubicBezTo>
                      <a:pt x="394" y="785"/>
                      <a:pt x="397" y="784"/>
                      <a:pt x="399" y="783"/>
                    </a:cubicBezTo>
                    <a:cubicBezTo>
                      <a:pt x="493" y="742"/>
                      <a:pt x="493" y="742"/>
                      <a:pt x="493" y="742"/>
                    </a:cubicBezTo>
                    <a:cubicBezTo>
                      <a:pt x="493" y="742"/>
                      <a:pt x="498" y="740"/>
                      <a:pt x="500" y="734"/>
                    </a:cubicBezTo>
                    <a:cubicBezTo>
                      <a:pt x="502" y="728"/>
                      <a:pt x="500" y="723"/>
                      <a:pt x="500" y="7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0" name="Freeform 66"/>
              <p:cNvSpPr>
                <a:spLocks/>
              </p:cNvSpPr>
              <p:nvPr/>
            </p:nvSpPr>
            <p:spPr bwMode="auto">
              <a:xfrm>
                <a:off x="4119563" y="3022601"/>
                <a:ext cx="57150" cy="74613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28" y="62"/>
                  </a:cxn>
                  <a:cxn ang="0">
                    <a:pos x="41" y="74"/>
                  </a:cxn>
                  <a:cxn ang="0">
                    <a:pos x="53" y="79"/>
                  </a:cxn>
                  <a:cxn ang="0">
                    <a:pos x="60" y="61"/>
                  </a:cxn>
                  <a:cxn ang="0">
                    <a:pos x="58" y="48"/>
                  </a:cxn>
                  <a:cxn ang="0">
                    <a:pos x="47" y="19"/>
                  </a:cxn>
                  <a:cxn ang="0">
                    <a:pos x="43" y="10"/>
                  </a:cxn>
                  <a:cxn ang="0">
                    <a:pos x="30" y="2"/>
                  </a:cxn>
                  <a:cxn ang="0">
                    <a:pos x="29" y="3"/>
                  </a:cxn>
                  <a:cxn ang="0">
                    <a:pos x="11" y="10"/>
                  </a:cxn>
                  <a:cxn ang="0">
                    <a:pos x="5" y="25"/>
                  </a:cxn>
                  <a:cxn ang="0">
                    <a:pos x="6" y="26"/>
                  </a:cxn>
                </a:cxnLst>
                <a:rect l="0" t="0" r="r" b="b"/>
                <a:pathLst>
                  <a:path w="61" h="79">
                    <a:moveTo>
                      <a:pt x="6" y="26"/>
                    </a:moveTo>
                    <a:cubicBezTo>
                      <a:pt x="11" y="36"/>
                      <a:pt x="22" y="54"/>
                      <a:pt x="28" y="62"/>
                    </a:cubicBezTo>
                    <a:cubicBezTo>
                      <a:pt x="30" y="64"/>
                      <a:pt x="35" y="70"/>
                      <a:pt x="41" y="74"/>
                    </a:cubicBezTo>
                    <a:cubicBezTo>
                      <a:pt x="46" y="78"/>
                      <a:pt x="50" y="79"/>
                      <a:pt x="53" y="79"/>
                    </a:cubicBezTo>
                    <a:cubicBezTo>
                      <a:pt x="58" y="79"/>
                      <a:pt x="61" y="74"/>
                      <a:pt x="60" y="61"/>
                    </a:cubicBezTo>
                    <a:cubicBezTo>
                      <a:pt x="60" y="56"/>
                      <a:pt x="59" y="50"/>
                      <a:pt x="58" y="48"/>
                    </a:cubicBezTo>
                    <a:cubicBezTo>
                      <a:pt x="57" y="41"/>
                      <a:pt x="51" y="28"/>
                      <a:pt x="47" y="1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1" y="0"/>
                      <a:pt x="30" y="2"/>
                    </a:cubicBezTo>
                    <a:cubicBezTo>
                      <a:pt x="30" y="2"/>
                      <a:pt x="29" y="2"/>
                      <a:pt x="29" y="3"/>
                    </a:cubicBezTo>
                    <a:cubicBezTo>
                      <a:pt x="25" y="3"/>
                      <a:pt x="21" y="5"/>
                      <a:pt x="11" y="10"/>
                    </a:cubicBezTo>
                    <a:cubicBezTo>
                      <a:pt x="0" y="16"/>
                      <a:pt x="4" y="23"/>
                      <a:pt x="5" y="25"/>
                    </a:cubicBezTo>
                    <a:cubicBezTo>
                      <a:pt x="6" y="25"/>
                      <a:pt x="6" y="25"/>
                      <a:pt x="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1" name="Oval 67"/>
              <p:cNvSpPr>
                <a:spLocks noChangeArrowheads="1"/>
              </p:cNvSpPr>
              <p:nvPr/>
            </p:nvSpPr>
            <p:spPr bwMode="auto">
              <a:xfrm>
                <a:off x="4144963" y="3205163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2" name="Freeform 68"/>
              <p:cNvSpPr>
                <a:spLocks noEditPoints="1"/>
              </p:cNvSpPr>
              <p:nvPr/>
            </p:nvSpPr>
            <p:spPr bwMode="auto">
              <a:xfrm>
                <a:off x="4376738" y="3330576"/>
                <a:ext cx="138113" cy="185738"/>
              </a:xfrm>
              <a:custGeom>
                <a:avLst/>
                <a:gdLst/>
                <a:ahLst/>
                <a:cxnLst>
                  <a:cxn ang="0">
                    <a:pos x="145" y="136"/>
                  </a:cxn>
                  <a:cxn ang="0">
                    <a:pos x="113" y="151"/>
                  </a:cxn>
                  <a:cxn ang="0">
                    <a:pos x="62" y="197"/>
                  </a:cxn>
                  <a:cxn ang="0">
                    <a:pos x="0" y="164"/>
                  </a:cxn>
                  <a:cxn ang="0">
                    <a:pos x="57" y="78"/>
                  </a:cxn>
                  <a:cxn ang="0">
                    <a:pos x="57" y="15"/>
                  </a:cxn>
                  <a:cxn ang="0">
                    <a:pos x="87" y="0"/>
                  </a:cxn>
                  <a:cxn ang="0">
                    <a:pos x="133" y="0"/>
                  </a:cxn>
                  <a:cxn ang="0">
                    <a:pos x="129" y="21"/>
                  </a:cxn>
                  <a:cxn ang="0">
                    <a:pos x="73" y="75"/>
                  </a:cxn>
                  <a:cxn ang="0">
                    <a:pos x="129" y="21"/>
                  </a:cxn>
                  <a:cxn ang="0">
                    <a:pos x="73" y="122"/>
                  </a:cxn>
                  <a:cxn ang="0">
                    <a:pos x="88" y="133"/>
                  </a:cxn>
                  <a:cxn ang="0">
                    <a:pos x="108" y="122"/>
                  </a:cxn>
                  <a:cxn ang="0">
                    <a:pos x="93" y="133"/>
                  </a:cxn>
                  <a:cxn ang="0">
                    <a:pos x="108" y="122"/>
                  </a:cxn>
                  <a:cxn ang="0">
                    <a:pos x="113" y="122"/>
                  </a:cxn>
                  <a:cxn ang="0">
                    <a:pos x="128" y="133"/>
                  </a:cxn>
                  <a:cxn ang="0">
                    <a:pos x="88" y="107"/>
                  </a:cxn>
                  <a:cxn ang="0">
                    <a:pos x="73" y="118"/>
                  </a:cxn>
                  <a:cxn ang="0">
                    <a:pos x="88" y="107"/>
                  </a:cxn>
                  <a:cxn ang="0">
                    <a:pos x="93" y="107"/>
                  </a:cxn>
                  <a:cxn ang="0">
                    <a:pos x="108" y="118"/>
                  </a:cxn>
                  <a:cxn ang="0">
                    <a:pos x="128" y="107"/>
                  </a:cxn>
                  <a:cxn ang="0">
                    <a:pos x="113" y="118"/>
                  </a:cxn>
                  <a:cxn ang="0">
                    <a:pos x="128" y="107"/>
                  </a:cxn>
                  <a:cxn ang="0">
                    <a:pos x="73" y="91"/>
                  </a:cxn>
                  <a:cxn ang="0">
                    <a:pos x="88" y="102"/>
                  </a:cxn>
                  <a:cxn ang="0">
                    <a:pos x="108" y="91"/>
                  </a:cxn>
                  <a:cxn ang="0">
                    <a:pos x="93" y="102"/>
                  </a:cxn>
                  <a:cxn ang="0">
                    <a:pos x="108" y="91"/>
                  </a:cxn>
                  <a:cxn ang="0">
                    <a:pos x="113" y="91"/>
                  </a:cxn>
                  <a:cxn ang="0">
                    <a:pos x="128" y="102"/>
                  </a:cxn>
                </a:cxnLst>
                <a:rect l="0" t="0" r="r" b="b"/>
                <a:pathLst>
                  <a:path w="145" h="197">
                    <a:moveTo>
                      <a:pt x="145" y="15"/>
                    </a:move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45"/>
                      <a:pt x="140" y="151"/>
                      <a:pt x="133" y="151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60"/>
                      <a:pt x="109" y="169"/>
                      <a:pt x="104" y="176"/>
                    </a:cubicBezTo>
                    <a:cubicBezTo>
                      <a:pt x="94" y="190"/>
                      <a:pt x="78" y="197"/>
                      <a:pt x="62" y="197"/>
                    </a:cubicBezTo>
                    <a:cubicBezTo>
                      <a:pt x="52" y="197"/>
                      <a:pt x="41" y="194"/>
                      <a:pt x="32" y="18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7"/>
                      <a:pt x="63" y="0"/>
                      <a:pt x="7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0" y="0"/>
                      <a:pt x="145" y="7"/>
                      <a:pt x="145" y="15"/>
                    </a:cubicBezTo>
                    <a:close/>
                    <a:moveTo>
                      <a:pt x="129" y="21"/>
                    </a:move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129" y="75"/>
                      <a:pt x="129" y="75"/>
                      <a:pt x="129" y="75"/>
                    </a:cubicBezTo>
                    <a:lnTo>
                      <a:pt x="129" y="21"/>
                    </a:lnTo>
                    <a:close/>
                    <a:moveTo>
                      <a:pt x="88" y="122"/>
                    </a:moveTo>
                    <a:cubicBezTo>
                      <a:pt x="73" y="122"/>
                      <a:pt x="73" y="122"/>
                      <a:pt x="73" y="122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88" y="133"/>
                      <a:pt x="88" y="133"/>
                      <a:pt x="88" y="133"/>
                    </a:cubicBezTo>
                    <a:lnTo>
                      <a:pt x="88" y="122"/>
                    </a:lnTo>
                    <a:close/>
                    <a:moveTo>
                      <a:pt x="108" y="122"/>
                    </a:move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lnTo>
                      <a:pt x="108" y="122"/>
                    </a:lnTo>
                    <a:close/>
                    <a:moveTo>
                      <a:pt x="128" y="122"/>
                    </a:move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lnTo>
                      <a:pt x="128" y="122"/>
                    </a:lnTo>
                    <a:close/>
                    <a:moveTo>
                      <a:pt x="88" y="107"/>
                    </a:move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88" y="118"/>
                      <a:pt x="88" y="118"/>
                      <a:pt x="88" y="118"/>
                    </a:cubicBezTo>
                    <a:lnTo>
                      <a:pt x="88" y="107"/>
                    </a:lnTo>
                    <a:close/>
                    <a:moveTo>
                      <a:pt x="108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lnTo>
                      <a:pt x="108" y="107"/>
                    </a:lnTo>
                    <a:close/>
                    <a:moveTo>
                      <a:pt x="128" y="107"/>
                    </a:move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28" y="118"/>
                      <a:pt x="128" y="118"/>
                      <a:pt x="128" y="118"/>
                    </a:cubicBezTo>
                    <a:lnTo>
                      <a:pt x="128" y="107"/>
                    </a:lnTo>
                    <a:close/>
                    <a:moveTo>
                      <a:pt x="88" y="91"/>
                    </a:move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88" y="102"/>
                      <a:pt x="88" y="102"/>
                      <a:pt x="88" y="102"/>
                    </a:cubicBezTo>
                    <a:lnTo>
                      <a:pt x="88" y="91"/>
                    </a:lnTo>
                    <a:close/>
                    <a:moveTo>
                      <a:pt x="108" y="91"/>
                    </a:move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lnTo>
                      <a:pt x="108" y="91"/>
                    </a:lnTo>
                    <a:close/>
                    <a:moveTo>
                      <a:pt x="128" y="91"/>
                    </a:move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lnTo>
                      <a:pt x="12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66" name="TextBox 263"/>
            <p:cNvSpPr txBox="1">
              <a:spLocks noChangeArrowheads="1"/>
            </p:cNvSpPr>
            <p:nvPr/>
          </p:nvSpPr>
          <p:spPr bwMode="auto">
            <a:xfrm>
              <a:off x="337903" y="2038033"/>
              <a:ext cx="876299" cy="2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2258" tIns="26129" rIns="52258" bIns="26129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Trebuchet MS" pitchFamily="34" charset="0"/>
                </a:rPr>
                <a:t>UE-A</a:t>
              </a: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2048934" y="2184401"/>
              <a:ext cx="3471333" cy="674511"/>
            </a:xfrm>
            <a:custGeom>
              <a:avLst/>
              <a:gdLst>
                <a:gd name="connsiteX0" fmla="*/ 0 w 3471333"/>
                <a:gd name="connsiteY0" fmla="*/ 0 h 674511"/>
                <a:gd name="connsiteX1" fmla="*/ 491067 w 3471333"/>
                <a:gd name="connsiteY1" fmla="*/ 254000 h 674511"/>
                <a:gd name="connsiteX2" fmla="*/ 1236133 w 3471333"/>
                <a:gd name="connsiteY2" fmla="*/ 609600 h 674511"/>
                <a:gd name="connsiteX3" fmla="*/ 2523067 w 3471333"/>
                <a:gd name="connsiteY3" fmla="*/ 643466 h 674511"/>
                <a:gd name="connsiteX4" fmla="*/ 3471333 w 3471333"/>
                <a:gd name="connsiteY4" fmla="*/ 643466 h 67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333" h="674511">
                  <a:moveTo>
                    <a:pt x="0" y="0"/>
                  </a:moveTo>
                  <a:cubicBezTo>
                    <a:pt x="142522" y="76200"/>
                    <a:pt x="285045" y="152400"/>
                    <a:pt x="491067" y="254000"/>
                  </a:cubicBezTo>
                  <a:cubicBezTo>
                    <a:pt x="697089" y="355600"/>
                    <a:pt x="897466" y="544689"/>
                    <a:pt x="1236133" y="609600"/>
                  </a:cubicBezTo>
                  <a:cubicBezTo>
                    <a:pt x="1574800" y="674511"/>
                    <a:pt x="2150534" y="637822"/>
                    <a:pt x="2523067" y="643466"/>
                  </a:cubicBezTo>
                  <a:cubicBezTo>
                    <a:pt x="2895600" y="649110"/>
                    <a:pt x="3183466" y="646288"/>
                    <a:pt x="3471333" y="64346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5875867" y="1236134"/>
              <a:ext cx="1185334" cy="1168400"/>
            </a:xfrm>
            <a:custGeom>
              <a:avLst/>
              <a:gdLst>
                <a:gd name="connsiteX0" fmla="*/ 67734 w 1185334"/>
                <a:gd name="connsiteY0" fmla="*/ 1168400 h 1168400"/>
                <a:gd name="connsiteX1" fmla="*/ 186267 w 1185334"/>
                <a:gd name="connsiteY1" fmla="*/ 457200 h 1168400"/>
                <a:gd name="connsiteX2" fmla="*/ 1185334 w 1185334"/>
                <a:gd name="connsiteY2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334" h="1168400">
                  <a:moveTo>
                    <a:pt x="67734" y="1168400"/>
                  </a:moveTo>
                  <a:cubicBezTo>
                    <a:pt x="33867" y="910166"/>
                    <a:pt x="0" y="651933"/>
                    <a:pt x="186267" y="457200"/>
                  </a:cubicBezTo>
                  <a:cubicBezTo>
                    <a:pt x="372534" y="262467"/>
                    <a:pt x="778934" y="131233"/>
                    <a:pt x="1185334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6299201" y="1659467"/>
              <a:ext cx="2489200" cy="1289756"/>
            </a:xfrm>
            <a:custGeom>
              <a:avLst/>
              <a:gdLst>
                <a:gd name="connsiteX0" fmla="*/ 0 w 2489200"/>
                <a:gd name="connsiteY0" fmla="*/ 1134534 h 1289756"/>
                <a:gd name="connsiteX1" fmla="*/ 1253066 w 2489200"/>
                <a:gd name="connsiteY1" fmla="*/ 1100667 h 1289756"/>
                <a:gd name="connsiteX2" fmla="*/ 2489200 w 2489200"/>
                <a:gd name="connsiteY2" fmla="*/ 0 h 128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9200" h="1289756">
                  <a:moveTo>
                    <a:pt x="0" y="1134534"/>
                  </a:moveTo>
                  <a:cubicBezTo>
                    <a:pt x="419099" y="1212145"/>
                    <a:pt x="838199" y="1289756"/>
                    <a:pt x="1253066" y="1100667"/>
                  </a:cubicBezTo>
                  <a:cubicBezTo>
                    <a:pt x="1667933" y="911578"/>
                    <a:pt x="2078566" y="455789"/>
                    <a:pt x="2489200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6197601" y="1284112"/>
              <a:ext cx="2540000" cy="1137355"/>
            </a:xfrm>
            <a:custGeom>
              <a:avLst/>
              <a:gdLst>
                <a:gd name="connsiteX0" fmla="*/ 2540000 w 2540000"/>
                <a:gd name="connsiteY0" fmla="*/ 36689 h 1137355"/>
                <a:gd name="connsiteX1" fmla="*/ 1998133 w 2540000"/>
                <a:gd name="connsiteY1" fmla="*/ 2822 h 1137355"/>
                <a:gd name="connsiteX2" fmla="*/ 1337733 w 2540000"/>
                <a:gd name="connsiteY2" fmla="*/ 19755 h 1137355"/>
                <a:gd name="connsiteX3" fmla="*/ 846666 w 2540000"/>
                <a:gd name="connsiteY3" fmla="*/ 104422 h 1137355"/>
                <a:gd name="connsiteX4" fmla="*/ 220133 w 2540000"/>
                <a:gd name="connsiteY4" fmla="*/ 324555 h 1137355"/>
                <a:gd name="connsiteX5" fmla="*/ 50800 w 2540000"/>
                <a:gd name="connsiteY5" fmla="*/ 646289 h 1137355"/>
                <a:gd name="connsiteX6" fmla="*/ 0 w 2540000"/>
                <a:gd name="connsiteY6" fmla="*/ 1137355 h 113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1137355">
                  <a:moveTo>
                    <a:pt x="2540000" y="36689"/>
                  </a:moveTo>
                  <a:cubicBezTo>
                    <a:pt x="2369255" y="21166"/>
                    <a:pt x="2198511" y="5644"/>
                    <a:pt x="1998133" y="2822"/>
                  </a:cubicBezTo>
                  <a:cubicBezTo>
                    <a:pt x="1797755" y="0"/>
                    <a:pt x="1529644" y="2822"/>
                    <a:pt x="1337733" y="19755"/>
                  </a:cubicBezTo>
                  <a:cubicBezTo>
                    <a:pt x="1145822" y="36688"/>
                    <a:pt x="1032933" y="53622"/>
                    <a:pt x="846666" y="104422"/>
                  </a:cubicBezTo>
                  <a:cubicBezTo>
                    <a:pt x="660399" y="155222"/>
                    <a:pt x="352777" y="234244"/>
                    <a:pt x="220133" y="324555"/>
                  </a:cubicBezTo>
                  <a:cubicBezTo>
                    <a:pt x="87489" y="414866"/>
                    <a:pt x="87489" y="510822"/>
                    <a:pt x="50800" y="646289"/>
                  </a:cubicBezTo>
                  <a:cubicBezTo>
                    <a:pt x="14111" y="781756"/>
                    <a:pt x="7055" y="959555"/>
                    <a:pt x="0" y="113735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6299201" y="2878667"/>
              <a:ext cx="3572933" cy="169334"/>
            </a:xfrm>
            <a:custGeom>
              <a:avLst/>
              <a:gdLst>
                <a:gd name="connsiteX0" fmla="*/ 0 w 3572933"/>
                <a:gd name="connsiteY0" fmla="*/ 135467 h 169334"/>
                <a:gd name="connsiteX1" fmla="*/ 1066800 w 3572933"/>
                <a:gd name="connsiteY1" fmla="*/ 169334 h 169334"/>
                <a:gd name="connsiteX2" fmla="*/ 2760133 w 3572933"/>
                <a:gd name="connsiteY2" fmla="*/ 152400 h 169334"/>
                <a:gd name="connsiteX3" fmla="*/ 3572933 w 3572933"/>
                <a:gd name="connsiteY3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2933" h="169334">
                  <a:moveTo>
                    <a:pt x="0" y="135467"/>
                  </a:moveTo>
                  <a:cubicBezTo>
                    <a:pt x="303389" y="150989"/>
                    <a:pt x="1066800" y="169334"/>
                    <a:pt x="1066800" y="169334"/>
                  </a:cubicBezTo>
                  <a:lnTo>
                    <a:pt x="2760133" y="152400"/>
                  </a:lnTo>
                  <a:cubicBezTo>
                    <a:pt x="3177822" y="124178"/>
                    <a:pt x="3375377" y="62089"/>
                    <a:pt x="357293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979334" y="2438400"/>
              <a:ext cx="20031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rebuchet MS" pitchFamily="34" charset="0"/>
                </a:rPr>
                <a:t>DHCP/SLAAC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403318" y="2336801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757051" y="1286935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043053" y="1693335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66653" y="1642535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8517186" y="2573868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</a:p>
          </p:txBody>
        </p:sp>
      </p:grpSp>
      <p:grpSp>
        <p:nvGrpSpPr>
          <p:cNvPr id="184" name="Group 272"/>
          <p:cNvGrpSpPr/>
          <p:nvPr/>
        </p:nvGrpSpPr>
        <p:grpSpPr>
          <a:xfrm>
            <a:off x="7565516" y="2966681"/>
            <a:ext cx="1080830" cy="952707"/>
            <a:chOff x="9012019" y="3516923"/>
            <a:chExt cx="1441107" cy="1270276"/>
          </a:xfrm>
        </p:grpSpPr>
        <p:sp>
          <p:nvSpPr>
            <p:cNvPr id="185" name="TextBox 142"/>
            <p:cNvSpPr txBox="1">
              <a:spLocks noChangeArrowheads="1"/>
            </p:cNvSpPr>
            <p:nvPr/>
          </p:nvSpPr>
          <p:spPr bwMode="auto">
            <a:xfrm>
              <a:off x="9012019" y="4479423"/>
              <a:ext cx="144110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>
                  <a:solidFill>
                    <a:srgbClr val="404040"/>
                  </a:solidFill>
                  <a:latin typeface="Trebuchet MS" pitchFamily="34" charset="0"/>
                </a:rPr>
                <a:t>Internet</a:t>
              </a:r>
            </a:p>
          </p:txBody>
        </p:sp>
        <p:sp>
          <p:nvSpPr>
            <p:cNvPr id="186" name="Freeform 64"/>
            <p:cNvSpPr>
              <a:spLocks noEditPoints="1"/>
            </p:cNvSpPr>
            <p:nvPr/>
          </p:nvSpPr>
          <p:spPr bwMode="auto">
            <a:xfrm>
              <a:off x="9172137" y="3516923"/>
              <a:ext cx="1139482" cy="942535"/>
            </a:xfrm>
            <a:custGeom>
              <a:avLst/>
              <a:gdLst/>
              <a:ahLst/>
              <a:cxnLst>
                <a:cxn ang="0">
                  <a:pos x="644" y="280"/>
                </a:cxn>
                <a:cxn ang="0">
                  <a:pos x="432" y="217"/>
                </a:cxn>
                <a:cxn ang="0">
                  <a:pos x="353" y="304"/>
                </a:cxn>
                <a:cxn ang="0">
                  <a:pos x="242" y="394"/>
                </a:cxn>
                <a:cxn ang="0">
                  <a:pos x="309" y="631"/>
                </a:cxn>
                <a:cxn ang="0">
                  <a:pos x="475" y="783"/>
                </a:cxn>
                <a:cxn ang="0">
                  <a:pos x="569" y="679"/>
                </a:cxn>
                <a:cxn ang="0">
                  <a:pos x="585" y="672"/>
                </a:cxn>
                <a:cxn ang="0">
                  <a:pos x="600" y="664"/>
                </a:cxn>
                <a:cxn ang="0">
                  <a:pos x="615" y="654"/>
                </a:cxn>
                <a:cxn ang="0">
                  <a:pos x="627" y="645"/>
                </a:cxn>
                <a:cxn ang="0">
                  <a:pos x="920" y="474"/>
                </a:cxn>
                <a:cxn ang="0">
                  <a:pos x="235" y="430"/>
                </a:cxn>
                <a:cxn ang="0">
                  <a:pos x="46" y="513"/>
                </a:cxn>
                <a:cxn ang="0">
                  <a:pos x="631" y="349"/>
                </a:cxn>
                <a:cxn ang="0">
                  <a:pos x="595" y="55"/>
                </a:cxn>
                <a:cxn ang="0">
                  <a:pos x="481" y="205"/>
                </a:cxn>
                <a:cxn ang="0">
                  <a:pos x="601" y="297"/>
                </a:cxn>
                <a:cxn ang="0">
                  <a:pos x="544" y="368"/>
                </a:cxn>
                <a:cxn ang="0">
                  <a:pos x="432" y="369"/>
                </a:cxn>
                <a:cxn ang="0">
                  <a:pos x="414" y="354"/>
                </a:cxn>
                <a:cxn ang="0">
                  <a:pos x="433" y="408"/>
                </a:cxn>
                <a:cxn ang="0">
                  <a:pos x="281" y="449"/>
                </a:cxn>
                <a:cxn ang="0">
                  <a:pos x="344" y="659"/>
                </a:cxn>
                <a:cxn ang="0">
                  <a:pos x="494" y="656"/>
                </a:cxn>
                <a:cxn ang="0">
                  <a:pos x="461" y="554"/>
                </a:cxn>
                <a:cxn ang="0">
                  <a:pos x="539" y="536"/>
                </a:cxn>
                <a:cxn ang="0">
                  <a:pos x="555" y="486"/>
                </a:cxn>
                <a:cxn ang="0">
                  <a:pos x="564" y="637"/>
                </a:cxn>
                <a:cxn ang="0">
                  <a:pos x="566" y="602"/>
                </a:cxn>
                <a:cxn ang="0">
                  <a:pos x="600" y="474"/>
                </a:cxn>
                <a:cxn ang="0">
                  <a:pos x="564" y="637"/>
                </a:cxn>
                <a:cxn ang="0">
                  <a:pos x="696" y="557"/>
                </a:cxn>
                <a:cxn ang="0">
                  <a:pos x="705" y="534"/>
                </a:cxn>
                <a:cxn ang="0">
                  <a:pos x="710" y="518"/>
                </a:cxn>
                <a:cxn ang="0">
                  <a:pos x="715" y="496"/>
                </a:cxn>
                <a:cxn ang="0">
                  <a:pos x="717" y="481"/>
                </a:cxn>
                <a:cxn ang="0">
                  <a:pos x="719" y="455"/>
                </a:cxn>
                <a:cxn ang="0">
                  <a:pos x="718" y="438"/>
                </a:cxn>
                <a:cxn ang="0">
                  <a:pos x="715" y="416"/>
                </a:cxn>
                <a:cxn ang="0">
                  <a:pos x="694" y="560"/>
                </a:cxn>
                <a:cxn ang="0">
                  <a:pos x="284" y="278"/>
                </a:cxn>
              </a:cxnLst>
              <a:rect l="0" t="0" r="r" b="b"/>
              <a:pathLst>
                <a:path w="923" h="905">
                  <a:moveTo>
                    <a:pt x="706" y="378"/>
                  </a:moveTo>
                  <a:cubicBezTo>
                    <a:pt x="705" y="376"/>
                    <a:pt x="705" y="375"/>
                    <a:pt x="704" y="373"/>
                  </a:cubicBezTo>
                  <a:cubicBezTo>
                    <a:pt x="691" y="337"/>
                    <a:pt x="670" y="305"/>
                    <a:pt x="644" y="280"/>
                  </a:cubicBezTo>
                  <a:cubicBezTo>
                    <a:pt x="666" y="145"/>
                    <a:pt x="661" y="33"/>
                    <a:pt x="607" y="17"/>
                  </a:cubicBezTo>
                  <a:cubicBezTo>
                    <a:pt x="549" y="0"/>
                    <a:pt x="487" y="100"/>
                    <a:pt x="445" y="187"/>
                  </a:cubicBezTo>
                  <a:cubicBezTo>
                    <a:pt x="441" y="197"/>
                    <a:pt x="436" y="207"/>
                    <a:pt x="432" y="217"/>
                  </a:cubicBezTo>
                  <a:cubicBezTo>
                    <a:pt x="419" y="219"/>
                    <a:pt x="406" y="223"/>
                    <a:pt x="394" y="227"/>
                  </a:cubicBezTo>
                  <a:cubicBezTo>
                    <a:pt x="373" y="235"/>
                    <a:pt x="353" y="245"/>
                    <a:pt x="336" y="258"/>
                  </a:cubicBezTo>
                  <a:cubicBezTo>
                    <a:pt x="346" y="270"/>
                    <a:pt x="353" y="286"/>
                    <a:pt x="353" y="304"/>
                  </a:cubicBezTo>
                  <a:cubicBezTo>
                    <a:pt x="353" y="344"/>
                    <a:pt x="321" y="377"/>
                    <a:pt x="281" y="377"/>
                  </a:cubicBezTo>
                  <a:cubicBezTo>
                    <a:pt x="270" y="377"/>
                    <a:pt x="259" y="374"/>
                    <a:pt x="250" y="370"/>
                  </a:cubicBezTo>
                  <a:cubicBezTo>
                    <a:pt x="247" y="378"/>
                    <a:pt x="244" y="386"/>
                    <a:pt x="242" y="394"/>
                  </a:cubicBezTo>
                  <a:cubicBezTo>
                    <a:pt x="98" y="422"/>
                    <a:pt x="0" y="468"/>
                    <a:pt x="3" y="517"/>
                  </a:cubicBezTo>
                  <a:cubicBezTo>
                    <a:pt x="5" y="570"/>
                    <a:pt x="128" y="610"/>
                    <a:pt x="299" y="620"/>
                  </a:cubicBezTo>
                  <a:cubicBezTo>
                    <a:pt x="302" y="624"/>
                    <a:pt x="305" y="627"/>
                    <a:pt x="309" y="631"/>
                  </a:cubicBezTo>
                  <a:cubicBezTo>
                    <a:pt x="298" y="700"/>
                    <a:pt x="288" y="797"/>
                    <a:pt x="308" y="853"/>
                  </a:cubicBezTo>
                  <a:cubicBezTo>
                    <a:pt x="316" y="874"/>
                    <a:pt x="328" y="889"/>
                    <a:pt x="346" y="894"/>
                  </a:cubicBezTo>
                  <a:cubicBezTo>
                    <a:pt x="383" y="905"/>
                    <a:pt x="427" y="868"/>
                    <a:pt x="475" y="783"/>
                  </a:cubicBezTo>
                  <a:cubicBezTo>
                    <a:pt x="491" y="757"/>
                    <a:pt x="506" y="726"/>
                    <a:pt x="521" y="694"/>
                  </a:cubicBezTo>
                  <a:cubicBezTo>
                    <a:pt x="533" y="691"/>
                    <a:pt x="546" y="688"/>
                    <a:pt x="558" y="683"/>
                  </a:cubicBezTo>
                  <a:cubicBezTo>
                    <a:pt x="562" y="682"/>
                    <a:pt x="566" y="681"/>
                    <a:pt x="569" y="679"/>
                  </a:cubicBezTo>
                  <a:cubicBezTo>
                    <a:pt x="571" y="679"/>
                    <a:pt x="572" y="678"/>
                    <a:pt x="573" y="677"/>
                  </a:cubicBezTo>
                  <a:cubicBezTo>
                    <a:pt x="576" y="676"/>
                    <a:pt x="578" y="675"/>
                    <a:pt x="580" y="674"/>
                  </a:cubicBezTo>
                  <a:cubicBezTo>
                    <a:pt x="582" y="674"/>
                    <a:pt x="583" y="673"/>
                    <a:pt x="585" y="672"/>
                  </a:cubicBezTo>
                  <a:cubicBezTo>
                    <a:pt x="587" y="671"/>
                    <a:pt x="588" y="670"/>
                    <a:pt x="590" y="669"/>
                  </a:cubicBezTo>
                  <a:cubicBezTo>
                    <a:pt x="592" y="668"/>
                    <a:pt x="594" y="667"/>
                    <a:pt x="595" y="666"/>
                  </a:cubicBezTo>
                  <a:cubicBezTo>
                    <a:pt x="597" y="666"/>
                    <a:pt x="598" y="665"/>
                    <a:pt x="600" y="664"/>
                  </a:cubicBezTo>
                  <a:cubicBezTo>
                    <a:pt x="602" y="663"/>
                    <a:pt x="604" y="662"/>
                    <a:pt x="605" y="661"/>
                  </a:cubicBezTo>
                  <a:cubicBezTo>
                    <a:pt x="607" y="660"/>
                    <a:pt x="608" y="659"/>
                    <a:pt x="610" y="658"/>
                  </a:cubicBezTo>
                  <a:cubicBezTo>
                    <a:pt x="611" y="657"/>
                    <a:pt x="613" y="655"/>
                    <a:pt x="615" y="654"/>
                  </a:cubicBezTo>
                  <a:cubicBezTo>
                    <a:pt x="616" y="653"/>
                    <a:pt x="617" y="652"/>
                    <a:pt x="619" y="652"/>
                  </a:cubicBezTo>
                  <a:cubicBezTo>
                    <a:pt x="620" y="650"/>
                    <a:pt x="622" y="649"/>
                    <a:pt x="624" y="647"/>
                  </a:cubicBezTo>
                  <a:cubicBezTo>
                    <a:pt x="625" y="647"/>
                    <a:pt x="626" y="646"/>
                    <a:pt x="627" y="645"/>
                  </a:cubicBezTo>
                  <a:cubicBezTo>
                    <a:pt x="629" y="644"/>
                    <a:pt x="631" y="642"/>
                    <a:pt x="633" y="640"/>
                  </a:cubicBezTo>
                  <a:cubicBezTo>
                    <a:pt x="648" y="628"/>
                    <a:pt x="661" y="613"/>
                    <a:pt x="672" y="598"/>
                  </a:cubicBezTo>
                  <a:cubicBezTo>
                    <a:pt x="821" y="570"/>
                    <a:pt x="923" y="523"/>
                    <a:pt x="920" y="474"/>
                  </a:cubicBezTo>
                  <a:cubicBezTo>
                    <a:pt x="918" y="429"/>
                    <a:pt x="833" y="394"/>
                    <a:pt x="706" y="378"/>
                  </a:cubicBezTo>
                  <a:close/>
                  <a:moveTo>
                    <a:pt x="46" y="513"/>
                  </a:moveTo>
                  <a:cubicBezTo>
                    <a:pt x="44" y="482"/>
                    <a:pt x="120" y="451"/>
                    <a:pt x="235" y="430"/>
                  </a:cubicBezTo>
                  <a:cubicBezTo>
                    <a:pt x="231" y="465"/>
                    <a:pt x="235" y="502"/>
                    <a:pt x="248" y="538"/>
                  </a:cubicBezTo>
                  <a:cubicBezTo>
                    <a:pt x="254" y="554"/>
                    <a:pt x="262" y="569"/>
                    <a:pt x="270" y="583"/>
                  </a:cubicBezTo>
                  <a:cubicBezTo>
                    <a:pt x="138" y="573"/>
                    <a:pt x="47" y="548"/>
                    <a:pt x="46" y="513"/>
                  </a:cubicBezTo>
                  <a:close/>
                  <a:moveTo>
                    <a:pt x="635" y="331"/>
                  </a:moveTo>
                  <a:cubicBezTo>
                    <a:pt x="636" y="333"/>
                    <a:pt x="638" y="335"/>
                    <a:pt x="639" y="337"/>
                  </a:cubicBezTo>
                  <a:cubicBezTo>
                    <a:pt x="637" y="341"/>
                    <a:pt x="634" y="345"/>
                    <a:pt x="631" y="349"/>
                  </a:cubicBezTo>
                  <a:cubicBezTo>
                    <a:pt x="632" y="343"/>
                    <a:pt x="634" y="337"/>
                    <a:pt x="635" y="331"/>
                  </a:cubicBezTo>
                  <a:close/>
                  <a:moveTo>
                    <a:pt x="481" y="205"/>
                  </a:moveTo>
                  <a:cubicBezTo>
                    <a:pt x="544" y="73"/>
                    <a:pt x="586" y="52"/>
                    <a:pt x="595" y="55"/>
                  </a:cubicBezTo>
                  <a:cubicBezTo>
                    <a:pt x="613" y="60"/>
                    <a:pt x="625" y="130"/>
                    <a:pt x="608" y="252"/>
                  </a:cubicBezTo>
                  <a:cubicBezTo>
                    <a:pt x="569" y="227"/>
                    <a:pt x="524" y="213"/>
                    <a:pt x="477" y="213"/>
                  </a:cubicBezTo>
                  <a:cubicBezTo>
                    <a:pt x="478" y="210"/>
                    <a:pt x="480" y="207"/>
                    <a:pt x="481" y="205"/>
                  </a:cubicBezTo>
                  <a:close/>
                  <a:moveTo>
                    <a:pt x="414" y="354"/>
                  </a:moveTo>
                  <a:cubicBezTo>
                    <a:pt x="417" y="322"/>
                    <a:pt x="425" y="284"/>
                    <a:pt x="442" y="257"/>
                  </a:cubicBezTo>
                  <a:cubicBezTo>
                    <a:pt x="499" y="247"/>
                    <a:pt x="557" y="262"/>
                    <a:pt x="601" y="297"/>
                  </a:cubicBezTo>
                  <a:cubicBezTo>
                    <a:pt x="598" y="311"/>
                    <a:pt x="595" y="325"/>
                    <a:pt x="592" y="340"/>
                  </a:cubicBezTo>
                  <a:cubicBezTo>
                    <a:pt x="584" y="342"/>
                    <a:pt x="586" y="356"/>
                    <a:pt x="567" y="368"/>
                  </a:cubicBezTo>
                  <a:cubicBezTo>
                    <a:pt x="560" y="368"/>
                    <a:pt x="552" y="368"/>
                    <a:pt x="544" y="368"/>
                  </a:cubicBezTo>
                  <a:cubicBezTo>
                    <a:pt x="529" y="359"/>
                    <a:pt x="516" y="340"/>
                    <a:pt x="499" y="341"/>
                  </a:cubicBezTo>
                  <a:cubicBezTo>
                    <a:pt x="482" y="341"/>
                    <a:pt x="455" y="348"/>
                    <a:pt x="458" y="336"/>
                  </a:cubicBezTo>
                  <a:cubicBezTo>
                    <a:pt x="473" y="280"/>
                    <a:pt x="419" y="303"/>
                    <a:pt x="432" y="369"/>
                  </a:cubicBezTo>
                  <a:cubicBezTo>
                    <a:pt x="432" y="369"/>
                    <a:pt x="432" y="370"/>
                    <a:pt x="432" y="371"/>
                  </a:cubicBezTo>
                  <a:cubicBezTo>
                    <a:pt x="408" y="372"/>
                    <a:pt x="384" y="374"/>
                    <a:pt x="361" y="377"/>
                  </a:cubicBezTo>
                  <a:cubicBezTo>
                    <a:pt x="379" y="343"/>
                    <a:pt x="412" y="384"/>
                    <a:pt x="414" y="354"/>
                  </a:cubicBezTo>
                  <a:close/>
                  <a:moveTo>
                    <a:pt x="281" y="449"/>
                  </a:moveTo>
                  <a:cubicBezTo>
                    <a:pt x="281" y="440"/>
                    <a:pt x="281" y="431"/>
                    <a:pt x="282" y="423"/>
                  </a:cubicBezTo>
                  <a:cubicBezTo>
                    <a:pt x="328" y="416"/>
                    <a:pt x="379" y="411"/>
                    <a:pt x="433" y="408"/>
                  </a:cubicBezTo>
                  <a:cubicBezTo>
                    <a:pt x="431" y="428"/>
                    <a:pt x="429" y="447"/>
                    <a:pt x="424" y="454"/>
                  </a:cubicBezTo>
                  <a:cubicBezTo>
                    <a:pt x="407" y="479"/>
                    <a:pt x="379" y="461"/>
                    <a:pt x="354" y="455"/>
                  </a:cubicBezTo>
                  <a:cubicBezTo>
                    <a:pt x="330" y="448"/>
                    <a:pt x="305" y="451"/>
                    <a:pt x="281" y="449"/>
                  </a:cubicBezTo>
                  <a:close/>
                  <a:moveTo>
                    <a:pt x="441" y="763"/>
                  </a:moveTo>
                  <a:cubicBezTo>
                    <a:pt x="394" y="846"/>
                    <a:pt x="364" y="858"/>
                    <a:pt x="357" y="856"/>
                  </a:cubicBezTo>
                  <a:cubicBezTo>
                    <a:pt x="343" y="852"/>
                    <a:pt x="325" y="798"/>
                    <a:pt x="344" y="659"/>
                  </a:cubicBezTo>
                  <a:cubicBezTo>
                    <a:pt x="383" y="684"/>
                    <a:pt x="428" y="698"/>
                    <a:pt x="475" y="698"/>
                  </a:cubicBezTo>
                  <a:cubicBezTo>
                    <a:pt x="464" y="722"/>
                    <a:pt x="453" y="744"/>
                    <a:pt x="441" y="763"/>
                  </a:cubicBezTo>
                  <a:close/>
                  <a:moveTo>
                    <a:pt x="494" y="656"/>
                  </a:moveTo>
                  <a:cubicBezTo>
                    <a:pt x="451" y="660"/>
                    <a:pt x="408" y="650"/>
                    <a:pt x="372" y="628"/>
                  </a:cubicBezTo>
                  <a:cubicBezTo>
                    <a:pt x="376" y="610"/>
                    <a:pt x="409" y="605"/>
                    <a:pt x="422" y="597"/>
                  </a:cubicBezTo>
                  <a:cubicBezTo>
                    <a:pt x="442" y="586"/>
                    <a:pt x="461" y="576"/>
                    <a:pt x="461" y="554"/>
                  </a:cubicBezTo>
                  <a:cubicBezTo>
                    <a:pt x="461" y="530"/>
                    <a:pt x="428" y="513"/>
                    <a:pt x="473" y="489"/>
                  </a:cubicBezTo>
                  <a:cubicBezTo>
                    <a:pt x="493" y="479"/>
                    <a:pt x="517" y="503"/>
                    <a:pt x="527" y="513"/>
                  </a:cubicBezTo>
                  <a:cubicBezTo>
                    <a:pt x="535" y="521"/>
                    <a:pt x="538" y="529"/>
                    <a:pt x="539" y="536"/>
                  </a:cubicBezTo>
                  <a:cubicBezTo>
                    <a:pt x="525" y="578"/>
                    <a:pt x="510" y="619"/>
                    <a:pt x="494" y="656"/>
                  </a:cubicBezTo>
                  <a:close/>
                  <a:moveTo>
                    <a:pt x="535" y="497"/>
                  </a:moveTo>
                  <a:cubicBezTo>
                    <a:pt x="534" y="487"/>
                    <a:pt x="544" y="488"/>
                    <a:pt x="555" y="486"/>
                  </a:cubicBezTo>
                  <a:cubicBezTo>
                    <a:pt x="552" y="495"/>
                    <a:pt x="549" y="504"/>
                    <a:pt x="547" y="513"/>
                  </a:cubicBezTo>
                  <a:cubicBezTo>
                    <a:pt x="541" y="510"/>
                    <a:pt x="536" y="507"/>
                    <a:pt x="535" y="497"/>
                  </a:cubicBezTo>
                  <a:close/>
                  <a:moveTo>
                    <a:pt x="564" y="637"/>
                  </a:moveTo>
                  <a:cubicBezTo>
                    <a:pt x="562" y="630"/>
                    <a:pt x="558" y="623"/>
                    <a:pt x="552" y="617"/>
                  </a:cubicBezTo>
                  <a:cubicBezTo>
                    <a:pt x="554" y="612"/>
                    <a:pt x="556" y="607"/>
                    <a:pt x="558" y="602"/>
                  </a:cubicBezTo>
                  <a:cubicBezTo>
                    <a:pt x="560" y="603"/>
                    <a:pt x="563" y="603"/>
                    <a:pt x="566" y="602"/>
                  </a:cubicBezTo>
                  <a:cubicBezTo>
                    <a:pt x="585" y="594"/>
                    <a:pt x="580" y="563"/>
                    <a:pt x="577" y="549"/>
                  </a:cubicBezTo>
                  <a:cubicBezTo>
                    <a:pt x="583" y="530"/>
                    <a:pt x="589" y="510"/>
                    <a:pt x="595" y="491"/>
                  </a:cubicBezTo>
                  <a:cubicBezTo>
                    <a:pt x="597" y="485"/>
                    <a:pt x="598" y="479"/>
                    <a:pt x="600" y="474"/>
                  </a:cubicBezTo>
                  <a:cubicBezTo>
                    <a:pt x="612" y="479"/>
                    <a:pt x="629" y="489"/>
                    <a:pt x="652" y="509"/>
                  </a:cubicBezTo>
                  <a:cubicBezTo>
                    <a:pt x="657" y="513"/>
                    <a:pt x="662" y="517"/>
                    <a:pt x="666" y="522"/>
                  </a:cubicBezTo>
                  <a:cubicBezTo>
                    <a:pt x="649" y="571"/>
                    <a:pt x="613" y="613"/>
                    <a:pt x="564" y="637"/>
                  </a:cubicBezTo>
                  <a:close/>
                  <a:moveTo>
                    <a:pt x="694" y="560"/>
                  </a:moveTo>
                  <a:cubicBezTo>
                    <a:pt x="695" y="559"/>
                    <a:pt x="696" y="558"/>
                    <a:pt x="696" y="557"/>
                  </a:cubicBezTo>
                  <a:cubicBezTo>
                    <a:pt x="696" y="557"/>
                    <a:pt x="696" y="557"/>
                    <a:pt x="696" y="557"/>
                  </a:cubicBezTo>
                  <a:cubicBezTo>
                    <a:pt x="698" y="553"/>
                    <a:pt x="700" y="549"/>
                    <a:pt x="701" y="545"/>
                  </a:cubicBezTo>
                  <a:cubicBezTo>
                    <a:pt x="701" y="545"/>
                    <a:pt x="702" y="544"/>
                    <a:pt x="702" y="543"/>
                  </a:cubicBezTo>
                  <a:cubicBezTo>
                    <a:pt x="703" y="540"/>
                    <a:pt x="704" y="537"/>
                    <a:pt x="705" y="534"/>
                  </a:cubicBezTo>
                  <a:cubicBezTo>
                    <a:pt x="706" y="533"/>
                    <a:pt x="706" y="532"/>
                    <a:pt x="706" y="531"/>
                  </a:cubicBezTo>
                  <a:cubicBezTo>
                    <a:pt x="707" y="528"/>
                    <a:pt x="708" y="525"/>
                    <a:pt x="709" y="522"/>
                  </a:cubicBezTo>
                  <a:cubicBezTo>
                    <a:pt x="710" y="520"/>
                    <a:pt x="710" y="519"/>
                    <a:pt x="710" y="518"/>
                  </a:cubicBezTo>
                  <a:cubicBezTo>
                    <a:pt x="711" y="515"/>
                    <a:pt x="712" y="512"/>
                    <a:pt x="712" y="509"/>
                  </a:cubicBezTo>
                  <a:cubicBezTo>
                    <a:pt x="713" y="508"/>
                    <a:pt x="713" y="507"/>
                    <a:pt x="713" y="506"/>
                  </a:cubicBezTo>
                  <a:cubicBezTo>
                    <a:pt x="714" y="503"/>
                    <a:pt x="714" y="499"/>
                    <a:pt x="715" y="496"/>
                  </a:cubicBezTo>
                  <a:cubicBezTo>
                    <a:pt x="715" y="495"/>
                    <a:pt x="715" y="494"/>
                    <a:pt x="716" y="493"/>
                  </a:cubicBezTo>
                  <a:cubicBezTo>
                    <a:pt x="716" y="489"/>
                    <a:pt x="717" y="485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8" y="476"/>
                    <a:pt x="718" y="472"/>
                    <a:pt x="718" y="468"/>
                  </a:cubicBezTo>
                  <a:cubicBezTo>
                    <a:pt x="718" y="467"/>
                    <a:pt x="718" y="467"/>
                    <a:pt x="718" y="466"/>
                  </a:cubicBezTo>
                  <a:cubicBezTo>
                    <a:pt x="718" y="463"/>
                    <a:pt x="719" y="459"/>
                    <a:pt x="719" y="455"/>
                  </a:cubicBezTo>
                  <a:cubicBezTo>
                    <a:pt x="718" y="454"/>
                    <a:pt x="718" y="452"/>
                    <a:pt x="718" y="451"/>
                  </a:cubicBezTo>
                  <a:cubicBezTo>
                    <a:pt x="718" y="448"/>
                    <a:pt x="718" y="445"/>
                    <a:pt x="718" y="442"/>
                  </a:cubicBezTo>
                  <a:cubicBezTo>
                    <a:pt x="718" y="441"/>
                    <a:pt x="718" y="439"/>
                    <a:pt x="718" y="438"/>
                  </a:cubicBezTo>
                  <a:cubicBezTo>
                    <a:pt x="718" y="435"/>
                    <a:pt x="717" y="432"/>
                    <a:pt x="717" y="429"/>
                  </a:cubicBezTo>
                  <a:cubicBezTo>
                    <a:pt x="717" y="428"/>
                    <a:pt x="717" y="426"/>
                    <a:pt x="717" y="424"/>
                  </a:cubicBezTo>
                  <a:cubicBezTo>
                    <a:pt x="716" y="422"/>
                    <a:pt x="716" y="419"/>
                    <a:pt x="715" y="416"/>
                  </a:cubicBezTo>
                  <a:cubicBezTo>
                    <a:pt x="715" y="416"/>
                    <a:pt x="715" y="416"/>
                    <a:pt x="715" y="416"/>
                  </a:cubicBezTo>
                  <a:cubicBezTo>
                    <a:pt x="810" y="428"/>
                    <a:pt x="872" y="451"/>
                    <a:pt x="874" y="479"/>
                  </a:cubicBezTo>
                  <a:cubicBezTo>
                    <a:pt x="875" y="510"/>
                    <a:pt x="804" y="540"/>
                    <a:pt x="694" y="560"/>
                  </a:cubicBezTo>
                  <a:close/>
                  <a:moveTo>
                    <a:pt x="284" y="333"/>
                  </a:moveTo>
                  <a:cubicBezTo>
                    <a:pt x="300" y="333"/>
                    <a:pt x="312" y="321"/>
                    <a:pt x="312" y="306"/>
                  </a:cubicBezTo>
                  <a:cubicBezTo>
                    <a:pt x="312" y="291"/>
                    <a:pt x="300" y="278"/>
                    <a:pt x="284" y="278"/>
                  </a:cubicBezTo>
                  <a:cubicBezTo>
                    <a:pt x="269" y="278"/>
                    <a:pt x="257" y="291"/>
                    <a:pt x="257" y="306"/>
                  </a:cubicBezTo>
                  <a:cubicBezTo>
                    <a:pt x="257" y="321"/>
                    <a:pt x="269" y="333"/>
                    <a:pt x="284" y="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4152360" y="3721092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WLANGW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WAG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5353201" y="4045151"/>
            <a:ext cx="3119668" cy="926054"/>
            <a:chOff x="6844527" y="5183377"/>
            <a:chExt cx="4159557" cy="1234739"/>
          </a:xfrm>
        </p:grpSpPr>
        <p:sp>
          <p:nvSpPr>
            <p:cNvPr id="188" name="TextBox 187"/>
            <p:cNvSpPr txBox="1"/>
            <p:nvPr/>
          </p:nvSpPr>
          <p:spPr>
            <a:xfrm>
              <a:off x="6844527" y="5925673"/>
              <a:ext cx="14132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 err="1" smtClean="0">
                  <a:solidFill>
                    <a:srgbClr val="404040"/>
                  </a:solidFill>
                  <a:latin typeface="Trebuchet MS" pitchFamily="34" charset="0"/>
                </a:rPr>
                <a:t>ePDG</a:t>
              </a:r>
              <a:r>
                <a:rPr lang="en-US" dirty="0" smtClean="0">
                  <a:solidFill>
                    <a:srgbClr val="404040"/>
                  </a:solidFill>
                  <a:latin typeface="Trebuchet MS" pitchFamily="34" charset="0"/>
                </a:rPr>
                <a:t> (*)</a:t>
              </a:r>
            </a:p>
          </p:txBody>
        </p:sp>
        <p:sp>
          <p:nvSpPr>
            <p:cNvPr id="189" name="Oval 5"/>
            <p:cNvSpPr>
              <a:spLocks noChangeArrowheads="1"/>
            </p:cNvSpPr>
            <p:nvPr/>
          </p:nvSpPr>
          <p:spPr bwMode="auto">
            <a:xfrm>
              <a:off x="9416568" y="5183377"/>
              <a:ext cx="1587516" cy="1038119"/>
            </a:xfrm>
            <a:prstGeom prst="ellipse">
              <a:avLst/>
            </a:prstGeom>
            <a:solidFill>
              <a:srgbClr val="DED6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2258" tIns="26129" rIns="52258" bIns="26129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rebuchet MS" pitchFamily="34" charset="0"/>
                </a:rPr>
                <a:t>IMS services</a:t>
              </a:r>
              <a:endParaRPr lang="en-US" sz="16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pic>
        <p:nvPicPr>
          <p:cNvPr id="197" name="Picture 2" descr="https://pullquotesandexcerpts.files.wordpress.com/2013/11/silver-apple-logo.png?w=3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373" y="2384864"/>
            <a:ext cx="363398" cy="453239"/>
          </a:xfrm>
          <a:prstGeom prst="rect">
            <a:avLst/>
          </a:prstGeom>
          <a:noFill/>
        </p:spPr>
      </p:pic>
      <p:grpSp>
        <p:nvGrpSpPr>
          <p:cNvPr id="199" name="Group 198"/>
          <p:cNvGrpSpPr/>
          <p:nvPr/>
        </p:nvGrpSpPr>
        <p:grpSpPr>
          <a:xfrm>
            <a:off x="1516592" y="2988103"/>
            <a:ext cx="5723313" cy="1371044"/>
            <a:chOff x="1729047" y="3773978"/>
            <a:chExt cx="7631084" cy="1828059"/>
          </a:xfrm>
        </p:grpSpPr>
        <p:sp>
          <p:nvSpPr>
            <p:cNvPr id="191" name="Freeform 190"/>
            <p:cNvSpPr/>
            <p:nvPr/>
          </p:nvSpPr>
          <p:spPr bwMode="auto">
            <a:xfrm flipV="1">
              <a:off x="8014447" y="5602037"/>
              <a:ext cx="1345684" cy="0"/>
            </a:xfrm>
            <a:custGeom>
              <a:avLst/>
              <a:gdLst>
                <a:gd name="connsiteX0" fmla="*/ 0 w 770965"/>
                <a:gd name="connsiteY0" fmla="*/ 0 h 0"/>
                <a:gd name="connsiteX1" fmla="*/ 717177 w 770965"/>
                <a:gd name="connsiteY1" fmla="*/ 0 h 0"/>
                <a:gd name="connsiteX2" fmla="*/ 717177 w 770965"/>
                <a:gd name="connsiteY2" fmla="*/ 0 h 0"/>
                <a:gd name="connsiteX3" fmla="*/ 770965 w 77096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965">
                  <a:moveTo>
                    <a:pt x="0" y="0"/>
                  </a:moveTo>
                  <a:lnTo>
                    <a:pt x="717177" y="0"/>
                  </a:lnTo>
                  <a:lnTo>
                    <a:pt x="717177" y="0"/>
                  </a:lnTo>
                  <a:lnTo>
                    <a:pt x="770965" y="0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231487" y="4772580"/>
              <a:ext cx="98146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B050"/>
                  </a:solidFill>
                  <a:latin typeface="Trebuchet MS" pitchFamily="34" charset="0"/>
                </a:rPr>
                <a:t>IPsec</a:t>
              </a:r>
              <a:endParaRPr lang="en-US" b="1" dirty="0" smtClean="0">
                <a:solidFill>
                  <a:srgbClr val="00B050"/>
                </a:solidFill>
                <a:latin typeface="Trebuchet MS" pitchFamily="34" charset="0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1729047" y="3773978"/>
              <a:ext cx="5702531" cy="1296786"/>
            </a:xfrm>
            <a:custGeom>
              <a:avLst/>
              <a:gdLst>
                <a:gd name="connsiteX0" fmla="*/ 0 w 5702531"/>
                <a:gd name="connsiteY0" fmla="*/ 0 h 1296786"/>
                <a:gd name="connsiteX1" fmla="*/ 232757 w 5702531"/>
                <a:gd name="connsiteY1" fmla="*/ 199506 h 1296786"/>
                <a:gd name="connsiteX2" fmla="*/ 665018 w 5702531"/>
                <a:gd name="connsiteY2" fmla="*/ 498764 h 1296786"/>
                <a:gd name="connsiteX3" fmla="*/ 831273 w 5702531"/>
                <a:gd name="connsiteY3" fmla="*/ 615142 h 1296786"/>
                <a:gd name="connsiteX4" fmla="*/ 1446415 w 5702531"/>
                <a:gd name="connsiteY4" fmla="*/ 831273 h 1296786"/>
                <a:gd name="connsiteX5" fmla="*/ 2310938 w 5702531"/>
                <a:gd name="connsiteY5" fmla="*/ 897775 h 1296786"/>
                <a:gd name="connsiteX6" fmla="*/ 3790604 w 5702531"/>
                <a:gd name="connsiteY6" fmla="*/ 914400 h 1296786"/>
                <a:gd name="connsiteX7" fmla="*/ 4522124 w 5702531"/>
                <a:gd name="connsiteY7" fmla="*/ 914400 h 1296786"/>
                <a:gd name="connsiteX8" fmla="*/ 5170517 w 5702531"/>
                <a:gd name="connsiteY8" fmla="*/ 964277 h 1296786"/>
                <a:gd name="connsiteX9" fmla="*/ 5702531 w 5702531"/>
                <a:gd name="connsiteY9" fmla="*/ 1296786 h 129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2531" h="1296786">
                  <a:moveTo>
                    <a:pt x="0" y="0"/>
                  </a:moveTo>
                  <a:cubicBezTo>
                    <a:pt x="60960" y="58189"/>
                    <a:pt x="121921" y="116379"/>
                    <a:pt x="232757" y="199506"/>
                  </a:cubicBezTo>
                  <a:cubicBezTo>
                    <a:pt x="343593" y="282633"/>
                    <a:pt x="665018" y="498764"/>
                    <a:pt x="665018" y="498764"/>
                  </a:cubicBezTo>
                  <a:cubicBezTo>
                    <a:pt x="764771" y="568037"/>
                    <a:pt x="701040" y="559724"/>
                    <a:pt x="831273" y="615142"/>
                  </a:cubicBezTo>
                  <a:cubicBezTo>
                    <a:pt x="961506" y="670560"/>
                    <a:pt x="1199804" y="784168"/>
                    <a:pt x="1446415" y="831273"/>
                  </a:cubicBezTo>
                  <a:cubicBezTo>
                    <a:pt x="1693026" y="878378"/>
                    <a:pt x="1920240" y="883921"/>
                    <a:pt x="2310938" y="897775"/>
                  </a:cubicBezTo>
                  <a:cubicBezTo>
                    <a:pt x="2701636" y="911629"/>
                    <a:pt x="3790604" y="914400"/>
                    <a:pt x="3790604" y="914400"/>
                  </a:cubicBezTo>
                  <a:cubicBezTo>
                    <a:pt x="4159135" y="917171"/>
                    <a:pt x="4292138" y="906087"/>
                    <a:pt x="4522124" y="914400"/>
                  </a:cubicBezTo>
                  <a:cubicBezTo>
                    <a:pt x="4752110" y="922713"/>
                    <a:pt x="4973782" y="900546"/>
                    <a:pt x="5170517" y="964277"/>
                  </a:cubicBezTo>
                  <a:cubicBezTo>
                    <a:pt x="5367252" y="1028008"/>
                    <a:pt x="5534891" y="1162397"/>
                    <a:pt x="5702531" y="1296786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340328" y="373563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AP</a:t>
            </a:r>
          </a:p>
        </p:txBody>
      </p:sp>
      <p:pic>
        <p:nvPicPr>
          <p:cNvPr id="60" name="Picture 59" descr="medium 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70" y="3940795"/>
            <a:ext cx="469392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VP4935717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3000"/>
          </a:blip>
          <a:srcRect b="13487"/>
          <a:stretch>
            <a:fillRect/>
          </a:stretch>
        </p:blipFill>
        <p:spPr bwMode="auto">
          <a:xfrm>
            <a:off x="114300" y="0"/>
            <a:ext cx="8915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/>
              <a:t>More available IP addresses</a:t>
            </a:r>
          </a:p>
          <a:p>
            <a:r>
              <a:rPr lang="en-US" smtClean="0"/>
              <a:t>Avoiding NAT44 means:</a:t>
            </a:r>
          </a:p>
          <a:p>
            <a:pPr lvl="1"/>
            <a:r>
              <a:rPr lang="en-US" smtClean="0"/>
              <a:t>less logging/processing/resources </a:t>
            </a:r>
          </a:p>
          <a:p>
            <a:pPr lvl="1"/>
            <a:r>
              <a:rPr lang="en-US" smtClean="0"/>
              <a:t>No fragmentation/reassembly issues</a:t>
            </a:r>
          </a:p>
          <a:p>
            <a:r>
              <a:rPr lang="en-US" smtClean="0"/>
              <a:t>Easy integration</a:t>
            </a:r>
          </a:p>
          <a:p>
            <a:pPr lvl="1"/>
            <a:r>
              <a:rPr lang="en-US" smtClean="0"/>
              <a:t>Offering IPv6 over IPv4 infrastructure is possible</a:t>
            </a:r>
          </a:p>
          <a:p>
            <a:pPr lvl="1"/>
            <a:r>
              <a:rPr lang="en-US" smtClean="0"/>
              <a:t>Hitless introduction of IPv6 Wi-Fi devices (single or dual stack)</a:t>
            </a:r>
          </a:p>
          <a:p>
            <a:pPr lvl="1"/>
            <a:r>
              <a:rPr lang="en-US" smtClean="0"/>
              <a:t>Wi-Fi specific features are operational in IPv6 environment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SUMMARY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What does IPv6 bring to carrier Wi-Fi?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timeline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waves… as noticed by ALU IP Division</a:t>
            </a:r>
          </a:p>
        </p:txBody>
      </p:sp>
      <p:sp>
        <p:nvSpPr>
          <p:cNvPr id="5" name="Striped Right Arrow 4"/>
          <p:cNvSpPr/>
          <p:nvPr/>
        </p:nvSpPr>
        <p:spPr bwMode="auto">
          <a:xfrm>
            <a:off x="306526" y="1262509"/>
            <a:ext cx="1922318" cy="94557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~2000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2473035" y="1262509"/>
            <a:ext cx="1922318" cy="94557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~2005</a:t>
            </a:r>
          </a:p>
        </p:txBody>
      </p:sp>
      <p:sp>
        <p:nvSpPr>
          <p:cNvPr id="7" name="Striped Right Arrow 6"/>
          <p:cNvSpPr/>
          <p:nvPr/>
        </p:nvSpPr>
        <p:spPr bwMode="auto">
          <a:xfrm>
            <a:off x="4701889" y="1262509"/>
            <a:ext cx="1922318" cy="94557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~2010</a:t>
            </a:r>
          </a:p>
        </p:txBody>
      </p:sp>
      <p:sp>
        <p:nvSpPr>
          <p:cNvPr id="8" name="Striped Right Arrow 7"/>
          <p:cNvSpPr/>
          <p:nvPr/>
        </p:nvSpPr>
        <p:spPr bwMode="auto">
          <a:xfrm>
            <a:off x="6878789" y="1262509"/>
            <a:ext cx="1922318" cy="94557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~2015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938" y="2389919"/>
            <a:ext cx="2141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0070C0"/>
              </a:buClr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IPv6 </a:t>
            </a:r>
            <a:r>
              <a:rPr lang="en-US" sz="1500" u="sng" dirty="0">
                <a:solidFill>
                  <a:srgbClr val="404040"/>
                </a:solidFill>
                <a:latin typeface="Trebuchet MS" pitchFamily="34" charset="0"/>
              </a:rPr>
              <a:t>INIT</a:t>
            </a:r>
          </a:p>
          <a:p>
            <a:pPr marL="257175" indent="-257175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IPv6 native routing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0040" y="2389919"/>
            <a:ext cx="2108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0070C0"/>
              </a:buClr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IPv6 </a:t>
            </a:r>
            <a:r>
              <a:rPr lang="en-US" sz="1500" u="sng" dirty="0">
                <a:solidFill>
                  <a:srgbClr val="404040"/>
                </a:solidFill>
                <a:latin typeface="Trebuchet MS" pitchFamily="34" charset="0"/>
              </a:rPr>
              <a:t>infrastructure</a:t>
            </a:r>
          </a:p>
          <a:p>
            <a:pPr marL="257175" indent="-257175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Interconnecting IPv6 clouds (6PE/6VPE)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6175" y="2389919"/>
            <a:ext cx="19903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0070C0"/>
              </a:buClr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IPv6 for </a:t>
            </a:r>
            <a:r>
              <a:rPr lang="en-US" sz="1500" u="sng" dirty="0">
                <a:solidFill>
                  <a:srgbClr val="404040"/>
                </a:solidFill>
                <a:latin typeface="Trebuchet MS" pitchFamily="34" charset="0"/>
              </a:rPr>
              <a:t>services</a:t>
            </a:r>
            <a:endParaRPr lang="en-US" sz="1500" dirty="0">
              <a:solidFill>
                <a:srgbClr val="404040"/>
              </a:solidFill>
              <a:latin typeface="Trebuchet MS" pitchFamily="34" charset="0"/>
            </a:endParaRPr>
          </a:p>
          <a:p>
            <a:pPr marL="257175" indent="-257175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Residential (BNG)</a:t>
            </a:r>
          </a:p>
          <a:p>
            <a:pPr marL="257175" indent="-257175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Business VPN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5669" y="2389919"/>
            <a:ext cx="2016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0070C0"/>
              </a:buClr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IPv6 for </a:t>
            </a:r>
            <a:r>
              <a:rPr lang="en-US" sz="1500" u="sng" dirty="0">
                <a:solidFill>
                  <a:srgbClr val="404040"/>
                </a:solidFill>
                <a:latin typeface="Trebuchet MS" pitchFamily="34" charset="0"/>
              </a:rPr>
              <a:t>Mobile </a:t>
            </a: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access (3GPP)</a:t>
            </a:r>
          </a:p>
          <a:p>
            <a:pPr marL="257175" indent="-257175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500" b="1" u="sng" dirty="0">
                <a:solidFill>
                  <a:srgbClr val="404040"/>
                </a:solidFill>
                <a:latin typeface="Trebuchet MS" pitchFamily="34" charset="0"/>
              </a:rPr>
              <a:t>IPv6 for Carrier Wi-Fi</a:t>
            </a:r>
          </a:p>
        </p:txBody>
      </p:sp>
    </p:spTree>
    <p:extLst>
      <p:ext uri="{BB962C8B-B14F-4D97-AF65-F5344CB8AC3E}">
        <p14:creationId xmlns:p14="http://schemas.microsoft.com/office/powerpoint/2010/main" val="14012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/>
      <p:bldP spid="13" grpId="0" build="allAtOnce"/>
      <p:bldP spid="14" grpId="0" build="allAtOnce"/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430463"/>
            <a:ext cx="1727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584077" y="1064529"/>
            <a:ext cx="80341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Who? </a:t>
            </a:r>
          </a:p>
          <a:p>
            <a:pPr marL="385763" indent="-385763"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  <a:p>
            <a:pPr marL="385763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What?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Community Wi-Fi (residential Wi-Fi, like </a:t>
            </a:r>
            <a:r>
              <a:rPr lang="en-US" sz="1500" dirty="0" err="1">
                <a:solidFill>
                  <a:srgbClr val="404040"/>
                </a:solidFill>
                <a:latin typeface="Trebuchet MS" pitchFamily="34" charset="0"/>
              </a:rPr>
              <a:t>Fon</a:t>
            </a: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/</a:t>
            </a:r>
            <a:r>
              <a:rPr lang="en-US" sz="1500" dirty="0" err="1">
                <a:solidFill>
                  <a:srgbClr val="404040"/>
                </a:solidFill>
                <a:latin typeface="Trebuchet MS" pitchFamily="34" charset="0"/>
              </a:rPr>
              <a:t>Wifree</a:t>
            </a: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/…)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Hotspot aggregation (venues, stadiums, airports, …)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Mobile off-load (connect to mobile network over Wi-Fi)</a:t>
            </a:r>
          </a:p>
          <a:p>
            <a:pPr marL="385763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How?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Offering seamless (and secured) connectivity over Wi-Fi 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Tunneling traffic from access points towards centralized gateway </a:t>
            </a:r>
            <a:r>
              <a:rPr lang="en-US" sz="1500" i="1" dirty="0">
                <a:solidFill>
                  <a:srgbClr val="404040"/>
                </a:solidFill>
                <a:latin typeface="Trebuchet MS" pitchFamily="34" charset="0"/>
              </a:rPr>
              <a:t>(next slide)</a:t>
            </a:r>
          </a:p>
          <a:p>
            <a:pPr marL="385763" indent="-385763"/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  <a:p>
            <a:pPr marL="728663" lvl="1" indent="-385763"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  <a:p>
            <a:pPr marL="728663" lvl="1" indent="-385763"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520" y="1263603"/>
            <a:ext cx="2605056" cy="6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</a:t>
            </a:r>
            <a:r>
              <a:rPr lang="en-US" dirty="0" err="1" smtClean="0"/>
              <a:t>wi-fi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smtClean="0"/>
              <a:t>ho</a:t>
            </a:r>
            <a:r>
              <a:rPr lang="en-US" dirty="0"/>
              <a:t>? What? How?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459" y="1670858"/>
            <a:ext cx="1782514" cy="10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Image result for proximus fon"/>
          <p:cNvSpPr>
            <a:spLocks noChangeAspect="1" noChangeArrowheads="1"/>
          </p:cNvSpPr>
          <p:nvPr/>
        </p:nvSpPr>
        <p:spPr bwMode="auto">
          <a:xfrm>
            <a:off x="2309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proximus fon"/>
          <p:cNvSpPr>
            <a:spLocks noChangeAspect="1" noChangeArrowheads="1"/>
          </p:cNvSpPr>
          <p:nvPr/>
        </p:nvSpPr>
        <p:spPr bwMode="auto">
          <a:xfrm>
            <a:off x="2309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2623" y="177881"/>
            <a:ext cx="2771775" cy="122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970" y="540950"/>
            <a:ext cx="12287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ight Arrow 123"/>
          <p:cNvSpPr/>
          <p:nvPr/>
        </p:nvSpPr>
        <p:spPr bwMode="auto">
          <a:xfrm>
            <a:off x="6736205" y="2473377"/>
            <a:ext cx="910653" cy="66331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00">
              <a:spcBef>
                <a:spcPct val="50000"/>
              </a:spcBef>
            </a:pPr>
            <a:endParaRPr lang="en-US" sz="13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gateway</a:t>
            </a:r>
            <a:endParaRPr lang="en-US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148" name="Freeform 5"/>
          <p:cNvSpPr>
            <a:spLocks/>
          </p:cNvSpPr>
          <p:nvPr/>
        </p:nvSpPr>
        <p:spPr bwMode="auto">
          <a:xfrm>
            <a:off x="2246811" y="998801"/>
            <a:ext cx="1616128" cy="667986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5"/>
          <p:cNvSpPr>
            <a:spLocks/>
          </p:cNvSpPr>
          <p:nvPr/>
        </p:nvSpPr>
        <p:spPr bwMode="auto">
          <a:xfrm>
            <a:off x="4743929" y="2273686"/>
            <a:ext cx="2575473" cy="1593776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5"/>
          <p:cNvSpPr>
            <a:spLocks/>
          </p:cNvSpPr>
          <p:nvPr/>
        </p:nvSpPr>
        <p:spPr bwMode="auto">
          <a:xfrm>
            <a:off x="5257454" y="2192982"/>
            <a:ext cx="1597604" cy="702619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TextBox 195"/>
          <p:cNvSpPr txBox="1">
            <a:spLocks noChangeArrowheads="1"/>
          </p:cNvSpPr>
          <p:nvPr/>
        </p:nvSpPr>
        <p:spPr bwMode="auto">
          <a:xfrm>
            <a:off x="5433166" y="2298680"/>
            <a:ext cx="919748" cy="3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26129" rIns="27000" bIns="26129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Trebuchet MS" pitchFamily="34" charset="0"/>
              </a:rPr>
              <a:t>WIRELESS PACKET  CORE</a:t>
            </a: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5883736" y="3146535"/>
            <a:ext cx="525810" cy="214351"/>
          </a:xfrm>
          <a:prstGeom prst="rect">
            <a:avLst/>
          </a:prstGeom>
          <a:noFill/>
        </p:spPr>
        <p:txBody>
          <a:bodyPr wrap="none" lIns="27000" tIns="26129" rIns="27000" bIns="26129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050" cap="all" dirty="0">
                <a:solidFill>
                  <a:srgbClr val="000000"/>
                </a:solidFill>
                <a:latin typeface="Trebuchet MS" pitchFamily="34" charset="0"/>
              </a:rPr>
              <a:t>IP EDGE</a:t>
            </a:r>
          </a:p>
        </p:txBody>
      </p:sp>
      <p:grpSp>
        <p:nvGrpSpPr>
          <p:cNvPr id="2" name="Group 272"/>
          <p:cNvGrpSpPr/>
          <p:nvPr/>
        </p:nvGrpSpPr>
        <p:grpSpPr>
          <a:xfrm>
            <a:off x="7574308" y="2826264"/>
            <a:ext cx="1080830" cy="952707"/>
            <a:chOff x="9012019" y="3516923"/>
            <a:chExt cx="1441107" cy="1270276"/>
          </a:xfrm>
        </p:grpSpPr>
        <p:sp>
          <p:nvSpPr>
            <p:cNvPr id="160" name="TextBox 142"/>
            <p:cNvSpPr txBox="1">
              <a:spLocks noChangeArrowheads="1"/>
            </p:cNvSpPr>
            <p:nvPr/>
          </p:nvSpPr>
          <p:spPr bwMode="auto">
            <a:xfrm>
              <a:off x="9012019" y="4479423"/>
              <a:ext cx="144110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>
                  <a:solidFill>
                    <a:srgbClr val="404040"/>
                  </a:solidFill>
                  <a:latin typeface="Trebuchet MS" pitchFamily="34" charset="0"/>
                </a:rPr>
                <a:t>Internet</a:t>
              </a:r>
            </a:p>
          </p:txBody>
        </p:sp>
        <p:sp>
          <p:nvSpPr>
            <p:cNvPr id="161" name="Freeform 64"/>
            <p:cNvSpPr>
              <a:spLocks noEditPoints="1"/>
            </p:cNvSpPr>
            <p:nvPr/>
          </p:nvSpPr>
          <p:spPr bwMode="auto">
            <a:xfrm>
              <a:off x="9172137" y="3516923"/>
              <a:ext cx="1139482" cy="942535"/>
            </a:xfrm>
            <a:custGeom>
              <a:avLst/>
              <a:gdLst/>
              <a:ahLst/>
              <a:cxnLst>
                <a:cxn ang="0">
                  <a:pos x="644" y="280"/>
                </a:cxn>
                <a:cxn ang="0">
                  <a:pos x="432" y="217"/>
                </a:cxn>
                <a:cxn ang="0">
                  <a:pos x="353" y="304"/>
                </a:cxn>
                <a:cxn ang="0">
                  <a:pos x="242" y="394"/>
                </a:cxn>
                <a:cxn ang="0">
                  <a:pos x="309" y="631"/>
                </a:cxn>
                <a:cxn ang="0">
                  <a:pos x="475" y="783"/>
                </a:cxn>
                <a:cxn ang="0">
                  <a:pos x="569" y="679"/>
                </a:cxn>
                <a:cxn ang="0">
                  <a:pos x="585" y="672"/>
                </a:cxn>
                <a:cxn ang="0">
                  <a:pos x="600" y="664"/>
                </a:cxn>
                <a:cxn ang="0">
                  <a:pos x="615" y="654"/>
                </a:cxn>
                <a:cxn ang="0">
                  <a:pos x="627" y="645"/>
                </a:cxn>
                <a:cxn ang="0">
                  <a:pos x="920" y="474"/>
                </a:cxn>
                <a:cxn ang="0">
                  <a:pos x="235" y="430"/>
                </a:cxn>
                <a:cxn ang="0">
                  <a:pos x="46" y="513"/>
                </a:cxn>
                <a:cxn ang="0">
                  <a:pos x="631" y="349"/>
                </a:cxn>
                <a:cxn ang="0">
                  <a:pos x="595" y="55"/>
                </a:cxn>
                <a:cxn ang="0">
                  <a:pos x="481" y="205"/>
                </a:cxn>
                <a:cxn ang="0">
                  <a:pos x="601" y="297"/>
                </a:cxn>
                <a:cxn ang="0">
                  <a:pos x="544" y="368"/>
                </a:cxn>
                <a:cxn ang="0">
                  <a:pos x="432" y="369"/>
                </a:cxn>
                <a:cxn ang="0">
                  <a:pos x="414" y="354"/>
                </a:cxn>
                <a:cxn ang="0">
                  <a:pos x="433" y="408"/>
                </a:cxn>
                <a:cxn ang="0">
                  <a:pos x="281" y="449"/>
                </a:cxn>
                <a:cxn ang="0">
                  <a:pos x="344" y="659"/>
                </a:cxn>
                <a:cxn ang="0">
                  <a:pos x="494" y="656"/>
                </a:cxn>
                <a:cxn ang="0">
                  <a:pos x="461" y="554"/>
                </a:cxn>
                <a:cxn ang="0">
                  <a:pos x="539" y="536"/>
                </a:cxn>
                <a:cxn ang="0">
                  <a:pos x="555" y="486"/>
                </a:cxn>
                <a:cxn ang="0">
                  <a:pos x="564" y="637"/>
                </a:cxn>
                <a:cxn ang="0">
                  <a:pos x="566" y="602"/>
                </a:cxn>
                <a:cxn ang="0">
                  <a:pos x="600" y="474"/>
                </a:cxn>
                <a:cxn ang="0">
                  <a:pos x="564" y="637"/>
                </a:cxn>
                <a:cxn ang="0">
                  <a:pos x="696" y="557"/>
                </a:cxn>
                <a:cxn ang="0">
                  <a:pos x="705" y="534"/>
                </a:cxn>
                <a:cxn ang="0">
                  <a:pos x="710" y="518"/>
                </a:cxn>
                <a:cxn ang="0">
                  <a:pos x="715" y="496"/>
                </a:cxn>
                <a:cxn ang="0">
                  <a:pos x="717" y="481"/>
                </a:cxn>
                <a:cxn ang="0">
                  <a:pos x="719" y="455"/>
                </a:cxn>
                <a:cxn ang="0">
                  <a:pos x="718" y="438"/>
                </a:cxn>
                <a:cxn ang="0">
                  <a:pos x="715" y="416"/>
                </a:cxn>
                <a:cxn ang="0">
                  <a:pos x="694" y="560"/>
                </a:cxn>
                <a:cxn ang="0">
                  <a:pos x="284" y="278"/>
                </a:cxn>
              </a:cxnLst>
              <a:rect l="0" t="0" r="r" b="b"/>
              <a:pathLst>
                <a:path w="923" h="905">
                  <a:moveTo>
                    <a:pt x="706" y="378"/>
                  </a:moveTo>
                  <a:cubicBezTo>
                    <a:pt x="705" y="376"/>
                    <a:pt x="705" y="375"/>
                    <a:pt x="704" y="373"/>
                  </a:cubicBezTo>
                  <a:cubicBezTo>
                    <a:pt x="691" y="337"/>
                    <a:pt x="670" y="305"/>
                    <a:pt x="644" y="280"/>
                  </a:cubicBezTo>
                  <a:cubicBezTo>
                    <a:pt x="666" y="145"/>
                    <a:pt x="661" y="33"/>
                    <a:pt x="607" y="17"/>
                  </a:cubicBezTo>
                  <a:cubicBezTo>
                    <a:pt x="549" y="0"/>
                    <a:pt x="487" y="100"/>
                    <a:pt x="445" y="187"/>
                  </a:cubicBezTo>
                  <a:cubicBezTo>
                    <a:pt x="441" y="197"/>
                    <a:pt x="436" y="207"/>
                    <a:pt x="432" y="217"/>
                  </a:cubicBezTo>
                  <a:cubicBezTo>
                    <a:pt x="419" y="219"/>
                    <a:pt x="406" y="223"/>
                    <a:pt x="394" y="227"/>
                  </a:cubicBezTo>
                  <a:cubicBezTo>
                    <a:pt x="373" y="235"/>
                    <a:pt x="353" y="245"/>
                    <a:pt x="336" y="258"/>
                  </a:cubicBezTo>
                  <a:cubicBezTo>
                    <a:pt x="346" y="270"/>
                    <a:pt x="353" y="286"/>
                    <a:pt x="353" y="304"/>
                  </a:cubicBezTo>
                  <a:cubicBezTo>
                    <a:pt x="353" y="344"/>
                    <a:pt x="321" y="377"/>
                    <a:pt x="281" y="377"/>
                  </a:cubicBezTo>
                  <a:cubicBezTo>
                    <a:pt x="270" y="377"/>
                    <a:pt x="259" y="374"/>
                    <a:pt x="250" y="370"/>
                  </a:cubicBezTo>
                  <a:cubicBezTo>
                    <a:pt x="247" y="378"/>
                    <a:pt x="244" y="386"/>
                    <a:pt x="242" y="394"/>
                  </a:cubicBezTo>
                  <a:cubicBezTo>
                    <a:pt x="98" y="422"/>
                    <a:pt x="0" y="468"/>
                    <a:pt x="3" y="517"/>
                  </a:cubicBezTo>
                  <a:cubicBezTo>
                    <a:pt x="5" y="570"/>
                    <a:pt x="128" y="610"/>
                    <a:pt x="299" y="620"/>
                  </a:cubicBezTo>
                  <a:cubicBezTo>
                    <a:pt x="302" y="624"/>
                    <a:pt x="305" y="627"/>
                    <a:pt x="309" y="631"/>
                  </a:cubicBezTo>
                  <a:cubicBezTo>
                    <a:pt x="298" y="700"/>
                    <a:pt x="288" y="797"/>
                    <a:pt x="308" y="853"/>
                  </a:cubicBezTo>
                  <a:cubicBezTo>
                    <a:pt x="316" y="874"/>
                    <a:pt x="328" y="889"/>
                    <a:pt x="346" y="894"/>
                  </a:cubicBezTo>
                  <a:cubicBezTo>
                    <a:pt x="383" y="905"/>
                    <a:pt x="427" y="868"/>
                    <a:pt x="475" y="783"/>
                  </a:cubicBezTo>
                  <a:cubicBezTo>
                    <a:pt x="491" y="757"/>
                    <a:pt x="506" y="726"/>
                    <a:pt x="521" y="694"/>
                  </a:cubicBezTo>
                  <a:cubicBezTo>
                    <a:pt x="533" y="691"/>
                    <a:pt x="546" y="688"/>
                    <a:pt x="558" y="683"/>
                  </a:cubicBezTo>
                  <a:cubicBezTo>
                    <a:pt x="562" y="682"/>
                    <a:pt x="566" y="681"/>
                    <a:pt x="569" y="679"/>
                  </a:cubicBezTo>
                  <a:cubicBezTo>
                    <a:pt x="571" y="679"/>
                    <a:pt x="572" y="678"/>
                    <a:pt x="573" y="677"/>
                  </a:cubicBezTo>
                  <a:cubicBezTo>
                    <a:pt x="576" y="676"/>
                    <a:pt x="578" y="675"/>
                    <a:pt x="580" y="674"/>
                  </a:cubicBezTo>
                  <a:cubicBezTo>
                    <a:pt x="582" y="674"/>
                    <a:pt x="583" y="673"/>
                    <a:pt x="585" y="672"/>
                  </a:cubicBezTo>
                  <a:cubicBezTo>
                    <a:pt x="587" y="671"/>
                    <a:pt x="588" y="670"/>
                    <a:pt x="590" y="669"/>
                  </a:cubicBezTo>
                  <a:cubicBezTo>
                    <a:pt x="592" y="668"/>
                    <a:pt x="594" y="667"/>
                    <a:pt x="595" y="666"/>
                  </a:cubicBezTo>
                  <a:cubicBezTo>
                    <a:pt x="597" y="666"/>
                    <a:pt x="598" y="665"/>
                    <a:pt x="600" y="664"/>
                  </a:cubicBezTo>
                  <a:cubicBezTo>
                    <a:pt x="602" y="663"/>
                    <a:pt x="604" y="662"/>
                    <a:pt x="605" y="661"/>
                  </a:cubicBezTo>
                  <a:cubicBezTo>
                    <a:pt x="607" y="660"/>
                    <a:pt x="608" y="659"/>
                    <a:pt x="610" y="658"/>
                  </a:cubicBezTo>
                  <a:cubicBezTo>
                    <a:pt x="611" y="657"/>
                    <a:pt x="613" y="655"/>
                    <a:pt x="615" y="654"/>
                  </a:cubicBezTo>
                  <a:cubicBezTo>
                    <a:pt x="616" y="653"/>
                    <a:pt x="617" y="652"/>
                    <a:pt x="619" y="652"/>
                  </a:cubicBezTo>
                  <a:cubicBezTo>
                    <a:pt x="620" y="650"/>
                    <a:pt x="622" y="649"/>
                    <a:pt x="624" y="647"/>
                  </a:cubicBezTo>
                  <a:cubicBezTo>
                    <a:pt x="625" y="647"/>
                    <a:pt x="626" y="646"/>
                    <a:pt x="627" y="645"/>
                  </a:cubicBezTo>
                  <a:cubicBezTo>
                    <a:pt x="629" y="644"/>
                    <a:pt x="631" y="642"/>
                    <a:pt x="633" y="640"/>
                  </a:cubicBezTo>
                  <a:cubicBezTo>
                    <a:pt x="648" y="628"/>
                    <a:pt x="661" y="613"/>
                    <a:pt x="672" y="598"/>
                  </a:cubicBezTo>
                  <a:cubicBezTo>
                    <a:pt x="821" y="570"/>
                    <a:pt x="923" y="523"/>
                    <a:pt x="920" y="474"/>
                  </a:cubicBezTo>
                  <a:cubicBezTo>
                    <a:pt x="918" y="429"/>
                    <a:pt x="833" y="394"/>
                    <a:pt x="706" y="378"/>
                  </a:cubicBezTo>
                  <a:close/>
                  <a:moveTo>
                    <a:pt x="46" y="513"/>
                  </a:moveTo>
                  <a:cubicBezTo>
                    <a:pt x="44" y="482"/>
                    <a:pt x="120" y="451"/>
                    <a:pt x="235" y="430"/>
                  </a:cubicBezTo>
                  <a:cubicBezTo>
                    <a:pt x="231" y="465"/>
                    <a:pt x="235" y="502"/>
                    <a:pt x="248" y="538"/>
                  </a:cubicBezTo>
                  <a:cubicBezTo>
                    <a:pt x="254" y="554"/>
                    <a:pt x="262" y="569"/>
                    <a:pt x="270" y="583"/>
                  </a:cubicBezTo>
                  <a:cubicBezTo>
                    <a:pt x="138" y="573"/>
                    <a:pt x="47" y="548"/>
                    <a:pt x="46" y="513"/>
                  </a:cubicBezTo>
                  <a:close/>
                  <a:moveTo>
                    <a:pt x="635" y="331"/>
                  </a:moveTo>
                  <a:cubicBezTo>
                    <a:pt x="636" y="333"/>
                    <a:pt x="638" y="335"/>
                    <a:pt x="639" y="337"/>
                  </a:cubicBezTo>
                  <a:cubicBezTo>
                    <a:pt x="637" y="341"/>
                    <a:pt x="634" y="345"/>
                    <a:pt x="631" y="349"/>
                  </a:cubicBezTo>
                  <a:cubicBezTo>
                    <a:pt x="632" y="343"/>
                    <a:pt x="634" y="337"/>
                    <a:pt x="635" y="331"/>
                  </a:cubicBezTo>
                  <a:close/>
                  <a:moveTo>
                    <a:pt x="481" y="205"/>
                  </a:moveTo>
                  <a:cubicBezTo>
                    <a:pt x="544" y="73"/>
                    <a:pt x="586" y="52"/>
                    <a:pt x="595" y="55"/>
                  </a:cubicBezTo>
                  <a:cubicBezTo>
                    <a:pt x="613" y="60"/>
                    <a:pt x="625" y="130"/>
                    <a:pt x="608" y="252"/>
                  </a:cubicBezTo>
                  <a:cubicBezTo>
                    <a:pt x="569" y="227"/>
                    <a:pt x="524" y="213"/>
                    <a:pt x="477" y="213"/>
                  </a:cubicBezTo>
                  <a:cubicBezTo>
                    <a:pt x="478" y="210"/>
                    <a:pt x="480" y="207"/>
                    <a:pt x="481" y="205"/>
                  </a:cubicBezTo>
                  <a:close/>
                  <a:moveTo>
                    <a:pt x="414" y="354"/>
                  </a:moveTo>
                  <a:cubicBezTo>
                    <a:pt x="417" y="322"/>
                    <a:pt x="425" y="284"/>
                    <a:pt x="442" y="257"/>
                  </a:cubicBezTo>
                  <a:cubicBezTo>
                    <a:pt x="499" y="247"/>
                    <a:pt x="557" y="262"/>
                    <a:pt x="601" y="297"/>
                  </a:cubicBezTo>
                  <a:cubicBezTo>
                    <a:pt x="598" y="311"/>
                    <a:pt x="595" y="325"/>
                    <a:pt x="592" y="340"/>
                  </a:cubicBezTo>
                  <a:cubicBezTo>
                    <a:pt x="584" y="342"/>
                    <a:pt x="586" y="356"/>
                    <a:pt x="567" y="368"/>
                  </a:cubicBezTo>
                  <a:cubicBezTo>
                    <a:pt x="560" y="368"/>
                    <a:pt x="552" y="368"/>
                    <a:pt x="544" y="368"/>
                  </a:cubicBezTo>
                  <a:cubicBezTo>
                    <a:pt x="529" y="359"/>
                    <a:pt x="516" y="340"/>
                    <a:pt x="499" y="341"/>
                  </a:cubicBezTo>
                  <a:cubicBezTo>
                    <a:pt x="482" y="341"/>
                    <a:pt x="455" y="348"/>
                    <a:pt x="458" y="336"/>
                  </a:cubicBezTo>
                  <a:cubicBezTo>
                    <a:pt x="473" y="280"/>
                    <a:pt x="419" y="303"/>
                    <a:pt x="432" y="369"/>
                  </a:cubicBezTo>
                  <a:cubicBezTo>
                    <a:pt x="432" y="369"/>
                    <a:pt x="432" y="370"/>
                    <a:pt x="432" y="371"/>
                  </a:cubicBezTo>
                  <a:cubicBezTo>
                    <a:pt x="408" y="372"/>
                    <a:pt x="384" y="374"/>
                    <a:pt x="361" y="377"/>
                  </a:cubicBezTo>
                  <a:cubicBezTo>
                    <a:pt x="379" y="343"/>
                    <a:pt x="412" y="384"/>
                    <a:pt x="414" y="354"/>
                  </a:cubicBezTo>
                  <a:close/>
                  <a:moveTo>
                    <a:pt x="281" y="449"/>
                  </a:moveTo>
                  <a:cubicBezTo>
                    <a:pt x="281" y="440"/>
                    <a:pt x="281" y="431"/>
                    <a:pt x="282" y="423"/>
                  </a:cubicBezTo>
                  <a:cubicBezTo>
                    <a:pt x="328" y="416"/>
                    <a:pt x="379" y="411"/>
                    <a:pt x="433" y="408"/>
                  </a:cubicBezTo>
                  <a:cubicBezTo>
                    <a:pt x="431" y="428"/>
                    <a:pt x="429" y="447"/>
                    <a:pt x="424" y="454"/>
                  </a:cubicBezTo>
                  <a:cubicBezTo>
                    <a:pt x="407" y="479"/>
                    <a:pt x="379" y="461"/>
                    <a:pt x="354" y="455"/>
                  </a:cubicBezTo>
                  <a:cubicBezTo>
                    <a:pt x="330" y="448"/>
                    <a:pt x="305" y="451"/>
                    <a:pt x="281" y="449"/>
                  </a:cubicBezTo>
                  <a:close/>
                  <a:moveTo>
                    <a:pt x="441" y="763"/>
                  </a:moveTo>
                  <a:cubicBezTo>
                    <a:pt x="394" y="846"/>
                    <a:pt x="364" y="858"/>
                    <a:pt x="357" y="856"/>
                  </a:cubicBezTo>
                  <a:cubicBezTo>
                    <a:pt x="343" y="852"/>
                    <a:pt x="325" y="798"/>
                    <a:pt x="344" y="659"/>
                  </a:cubicBezTo>
                  <a:cubicBezTo>
                    <a:pt x="383" y="684"/>
                    <a:pt x="428" y="698"/>
                    <a:pt x="475" y="698"/>
                  </a:cubicBezTo>
                  <a:cubicBezTo>
                    <a:pt x="464" y="722"/>
                    <a:pt x="453" y="744"/>
                    <a:pt x="441" y="763"/>
                  </a:cubicBezTo>
                  <a:close/>
                  <a:moveTo>
                    <a:pt x="494" y="656"/>
                  </a:moveTo>
                  <a:cubicBezTo>
                    <a:pt x="451" y="660"/>
                    <a:pt x="408" y="650"/>
                    <a:pt x="372" y="628"/>
                  </a:cubicBezTo>
                  <a:cubicBezTo>
                    <a:pt x="376" y="610"/>
                    <a:pt x="409" y="605"/>
                    <a:pt x="422" y="597"/>
                  </a:cubicBezTo>
                  <a:cubicBezTo>
                    <a:pt x="442" y="586"/>
                    <a:pt x="461" y="576"/>
                    <a:pt x="461" y="554"/>
                  </a:cubicBezTo>
                  <a:cubicBezTo>
                    <a:pt x="461" y="530"/>
                    <a:pt x="428" y="513"/>
                    <a:pt x="473" y="489"/>
                  </a:cubicBezTo>
                  <a:cubicBezTo>
                    <a:pt x="493" y="479"/>
                    <a:pt x="517" y="503"/>
                    <a:pt x="527" y="513"/>
                  </a:cubicBezTo>
                  <a:cubicBezTo>
                    <a:pt x="535" y="521"/>
                    <a:pt x="538" y="529"/>
                    <a:pt x="539" y="536"/>
                  </a:cubicBezTo>
                  <a:cubicBezTo>
                    <a:pt x="525" y="578"/>
                    <a:pt x="510" y="619"/>
                    <a:pt x="494" y="656"/>
                  </a:cubicBezTo>
                  <a:close/>
                  <a:moveTo>
                    <a:pt x="535" y="497"/>
                  </a:moveTo>
                  <a:cubicBezTo>
                    <a:pt x="534" y="487"/>
                    <a:pt x="544" y="488"/>
                    <a:pt x="555" y="486"/>
                  </a:cubicBezTo>
                  <a:cubicBezTo>
                    <a:pt x="552" y="495"/>
                    <a:pt x="549" y="504"/>
                    <a:pt x="547" y="513"/>
                  </a:cubicBezTo>
                  <a:cubicBezTo>
                    <a:pt x="541" y="510"/>
                    <a:pt x="536" y="507"/>
                    <a:pt x="535" y="497"/>
                  </a:cubicBezTo>
                  <a:close/>
                  <a:moveTo>
                    <a:pt x="564" y="637"/>
                  </a:moveTo>
                  <a:cubicBezTo>
                    <a:pt x="562" y="630"/>
                    <a:pt x="558" y="623"/>
                    <a:pt x="552" y="617"/>
                  </a:cubicBezTo>
                  <a:cubicBezTo>
                    <a:pt x="554" y="612"/>
                    <a:pt x="556" y="607"/>
                    <a:pt x="558" y="602"/>
                  </a:cubicBezTo>
                  <a:cubicBezTo>
                    <a:pt x="560" y="603"/>
                    <a:pt x="563" y="603"/>
                    <a:pt x="566" y="602"/>
                  </a:cubicBezTo>
                  <a:cubicBezTo>
                    <a:pt x="585" y="594"/>
                    <a:pt x="580" y="563"/>
                    <a:pt x="577" y="549"/>
                  </a:cubicBezTo>
                  <a:cubicBezTo>
                    <a:pt x="583" y="530"/>
                    <a:pt x="589" y="510"/>
                    <a:pt x="595" y="491"/>
                  </a:cubicBezTo>
                  <a:cubicBezTo>
                    <a:pt x="597" y="485"/>
                    <a:pt x="598" y="479"/>
                    <a:pt x="600" y="474"/>
                  </a:cubicBezTo>
                  <a:cubicBezTo>
                    <a:pt x="612" y="479"/>
                    <a:pt x="629" y="489"/>
                    <a:pt x="652" y="509"/>
                  </a:cubicBezTo>
                  <a:cubicBezTo>
                    <a:pt x="657" y="513"/>
                    <a:pt x="662" y="517"/>
                    <a:pt x="666" y="522"/>
                  </a:cubicBezTo>
                  <a:cubicBezTo>
                    <a:pt x="649" y="571"/>
                    <a:pt x="613" y="613"/>
                    <a:pt x="564" y="637"/>
                  </a:cubicBezTo>
                  <a:close/>
                  <a:moveTo>
                    <a:pt x="694" y="560"/>
                  </a:moveTo>
                  <a:cubicBezTo>
                    <a:pt x="695" y="559"/>
                    <a:pt x="696" y="558"/>
                    <a:pt x="696" y="557"/>
                  </a:cubicBezTo>
                  <a:cubicBezTo>
                    <a:pt x="696" y="557"/>
                    <a:pt x="696" y="557"/>
                    <a:pt x="696" y="557"/>
                  </a:cubicBezTo>
                  <a:cubicBezTo>
                    <a:pt x="698" y="553"/>
                    <a:pt x="700" y="549"/>
                    <a:pt x="701" y="545"/>
                  </a:cubicBezTo>
                  <a:cubicBezTo>
                    <a:pt x="701" y="545"/>
                    <a:pt x="702" y="544"/>
                    <a:pt x="702" y="543"/>
                  </a:cubicBezTo>
                  <a:cubicBezTo>
                    <a:pt x="703" y="540"/>
                    <a:pt x="704" y="537"/>
                    <a:pt x="705" y="534"/>
                  </a:cubicBezTo>
                  <a:cubicBezTo>
                    <a:pt x="706" y="533"/>
                    <a:pt x="706" y="532"/>
                    <a:pt x="706" y="531"/>
                  </a:cubicBezTo>
                  <a:cubicBezTo>
                    <a:pt x="707" y="528"/>
                    <a:pt x="708" y="525"/>
                    <a:pt x="709" y="522"/>
                  </a:cubicBezTo>
                  <a:cubicBezTo>
                    <a:pt x="710" y="520"/>
                    <a:pt x="710" y="519"/>
                    <a:pt x="710" y="518"/>
                  </a:cubicBezTo>
                  <a:cubicBezTo>
                    <a:pt x="711" y="515"/>
                    <a:pt x="712" y="512"/>
                    <a:pt x="712" y="509"/>
                  </a:cubicBezTo>
                  <a:cubicBezTo>
                    <a:pt x="713" y="508"/>
                    <a:pt x="713" y="507"/>
                    <a:pt x="713" y="506"/>
                  </a:cubicBezTo>
                  <a:cubicBezTo>
                    <a:pt x="714" y="503"/>
                    <a:pt x="714" y="499"/>
                    <a:pt x="715" y="496"/>
                  </a:cubicBezTo>
                  <a:cubicBezTo>
                    <a:pt x="715" y="495"/>
                    <a:pt x="715" y="494"/>
                    <a:pt x="716" y="493"/>
                  </a:cubicBezTo>
                  <a:cubicBezTo>
                    <a:pt x="716" y="489"/>
                    <a:pt x="717" y="485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8" y="476"/>
                    <a:pt x="718" y="472"/>
                    <a:pt x="718" y="468"/>
                  </a:cubicBezTo>
                  <a:cubicBezTo>
                    <a:pt x="718" y="467"/>
                    <a:pt x="718" y="467"/>
                    <a:pt x="718" y="466"/>
                  </a:cubicBezTo>
                  <a:cubicBezTo>
                    <a:pt x="718" y="463"/>
                    <a:pt x="719" y="459"/>
                    <a:pt x="719" y="455"/>
                  </a:cubicBezTo>
                  <a:cubicBezTo>
                    <a:pt x="718" y="454"/>
                    <a:pt x="718" y="452"/>
                    <a:pt x="718" y="451"/>
                  </a:cubicBezTo>
                  <a:cubicBezTo>
                    <a:pt x="718" y="448"/>
                    <a:pt x="718" y="445"/>
                    <a:pt x="718" y="442"/>
                  </a:cubicBezTo>
                  <a:cubicBezTo>
                    <a:pt x="718" y="441"/>
                    <a:pt x="718" y="439"/>
                    <a:pt x="718" y="438"/>
                  </a:cubicBezTo>
                  <a:cubicBezTo>
                    <a:pt x="718" y="435"/>
                    <a:pt x="717" y="432"/>
                    <a:pt x="717" y="429"/>
                  </a:cubicBezTo>
                  <a:cubicBezTo>
                    <a:pt x="717" y="428"/>
                    <a:pt x="717" y="426"/>
                    <a:pt x="717" y="424"/>
                  </a:cubicBezTo>
                  <a:cubicBezTo>
                    <a:pt x="716" y="422"/>
                    <a:pt x="716" y="419"/>
                    <a:pt x="715" y="416"/>
                  </a:cubicBezTo>
                  <a:cubicBezTo>
                    <a:pt x="715" y="416"/>
                    <a:pt x="715" y="416"/>
                    <a:pt x="715" y="416"/>
                  </a:cubicBezTo>
                  <a:cubicBezTo>
                    <a:pt x="810" y="428"/>
                    <a:pt x="872" y="451"/>
                    <a:pt x="874" y="479"/>
                  </a:cubicBezTo>
                  <a:cubicBezTo>
                    <a:pt x="875" y="510"/>
                    <a:pt x="804" y="540"/>
                    <a:pt x="694" y="560"/>
                  </a:cubicBezTo>
                  <a:close/>
                  <a:moveTo>
                    <a:pt x="284" y="333"/>
                  </a:moveTo>
                  <a:cubicBezTo>
                    <a:pt x="300" y="333"/>
                    <a:pt x="312" y="321"/>
                    <a:pt x="312" y="306"/>
                  </a:cubicBezTo>
                  <a:cubicBezTo>
                    <a:pt x="312" y="291"/>
                    <a:pt x="300" y="278"/>
                    <a:pt x="284" y="278"/>
                  </a:cubicBezTo>
                  <a:cubicBezTo>
                    <a:pt x="269" y="278"/>
                    <a:pt x="257" y="291"/>
                    <a:pt x="257" y="306"/>
                  </a:cubicBezTo>
                  <a:cubicBezTo>
                    <a:pt x="257" y="321"/>
                    <a:pt x="269" y="333"/>
                    <a:pt x="284" y="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</p:grpSp>
      <p:sp>
        <p:nvSpPr>
          <p:cNvPr id="162" name="Freeform 5"/>
          <p:cNvSpPr>
            <a:spLocks/>
          </p:cNvSpPr>
          <p:nvPr/>
        </p:nvSpPr>
        <p:spPr bwMode="auto">
          <a:xfrm>
            <a:off x="2246811" y="1766243"/>
            <a:ext cx="1616128" cy="667986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2"/>
          <p:cNvGrpSpPr/>
          <p:nvPr/>
        </p:nvGrpSpPr>
        <p:grpSpPr>
          <a:xfrm>
            <a:off x="735618" y="2631471"/>
            <a:ext cx="583034" cy="679497"/>
            <a:chOff x="649288" y="3158301"/>
            <a:chExt cx="840813" cy="880043"/>
          </a:xfrm>
        </p:grpSpPr>
        <p:grpSp>
          <p:nvGrpSpPr>
            <p:cNvPr id="4" name="Group 294"/>
            <p:cNvGrpSpPr>
              <a:grpSpLocks/>
            </p:cNvGrpSpPr>
            <p:nvPr/>
          </p:nvGrpSpPr>
          <p:grpSpPr bwMode="auto">
            <a:xfrm>
              <a:off x="1177446" y="3641789"/>
              <a:ext cx="312655" cy="396555"/>
              <a:chOff x="1220495" y="4175092"/>
              <a:chExt cx="312615" cy="396479"/>
            </a:xfrm>
          </p:grpSpPr>
          <p:sp>
            <p:nvSpPr>
              <p:cNvPr id="181" name="Freeform 301"/>
              <p:cNvSpPr>
                <a:spLocks noEditPoints="1"/>
              </p:cNvSpPr>
              <p:nvPr/>
            </p:nvSpPr>
            <p:spPr bwMode="auto">
              <a:xfrm>
                <a:off x="1220495" y="4175092"/>
                <a:ext cx="312615" cy="396479"/>
              </a:xfrm>
              <a:custGeom>
                <a:avLst/>
                <a:gdLst>
                  <a:gd name="T0" fmla="*/ 73 w 82"/>
                  <a:gd name="T1" fmla="*/ 0 h 104"/>
                  <a:gd name="T2" fmla="*/ 21 w 82"/>
                  <a:gd name="T3" fmla="*/ 0 h 104"/>
                  <a:gd name="T4" fmla="*/ 22 w 82"/>
                  <a:gd name="T5" fmla="*/ 6 h 104"/>
                  <a:gd name="T6" fmla="*/ 8 w 82"/>
                  <a:gd name="T7" fmla="*/ 20 h 104"/>
                  <a:gd name="T8" fmla="*/ 0 w 82"/>
                  <a:gd name="T9" fmla="*/ 18 h 104"/>
                  <a:gd name="T10" fmla="*/ 0 w 82"/>
                  <a:gd name="T11" fmla="*/ 94 h 104"/>
                  <a:gd name="T12" fmla="*/ 9 w 82"/>
                  <a:gd name="T13" fmla="*/ 104 h 104"/>
                  <a:gd name="T14" fmla="*/ 73 w 82"/>
                  <a:gd name="T15" fmla="*/ 104 h 104"/>
                  <a:gd name="T16" fmla="*/ 82 w 82"/>
                  <a:gd name="T17" fmla="*/ 94 h 104"/>
                  <a:gd name="T18" fmla="*/ 82 w 82"/>
                  <a:gd name="T19" fmla="*/ 10 h 104"/>
                  <a:gd name="T20" fmla="*/ 73 w 82"/>
                  <a:gd name="T21" fmla="*/ 0 h 104"/>
                  <a:gd name="T22" fmla="*/ 7 w 82"/>
                  <a:gd name="T23" fmla="*/ 11 h 104"/>
                  <a:gd name="T24" fmla="*/ 13 w 82"/>
                  <a:gd name="T25" fmla="*/ 6 h 104"/>
                  <a:gd name="T26" fmla="*/ 7 w 82"/>
                  <a:gd name="T27" fmla="*/ 0 h 104"/>
                  <a:gd name="T28" fmla="*/ 2 w 82"/>
                  <a:gd name="T29" fmla="*/ 6 h 104"/>
                  <a:gd name="T30" fmla="*/ 7 w 82"/>
                  <a:gd name="T31" fmla="*/ 11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2"/>
                  <a:gd name="T49" fmla="*/ 0 h 104"/>
                  <a:gd name="T50" fmla="*/ 82 w 82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2" h="104">
                    <a:moveTo>
                      <a:pt x="7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2" y="3"/>
                      <a:pt x="22" y="6"/>
                    </a:cubicBezTo>
                    <a:cubicBezTo>
                      <a:pt x="22" y="14"/>
                      <a:pt x="15" y="20"/>
                      <a:pt x="8" y="20"/>
                    </a:cubicBezTo>
                    <a:cubicBezTo>
                      <a:pt x="5" y="20"/>
                      <a:pt x="2" y="19"/>
                      <a:pt x="0" y="1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9"/>
                      <a:pt x="4" y="104"/>
                      <a:pt x="9" y="104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8" y="104"/>
                      <a:pt x="82" y="99"/>
                      <a:pt x="82" y="94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4"/>
                      <a:pt x="78" y="0"/>
                      <a:pt x="73" y="0"/>
                    </a:cubicBezTo>
                    <a:moveTo>
                      <a:pt x="7" y="11"/>
                    </a:moveTo>
                    <a:cubicBezTo>
                      <a:pt x="10" y="11"/>
                      <a:pt x="13" y="9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4" y="0"/>
                      <a:pt x="2" y="3"/>
                      <a:pt x="2" y="6"/>
                    </a:cubicBezTo>
                    <a:cubicBezTo>
                      <a:pt x="2" y="9"/>
                      <a:pt x="4" y="11"/>
                      <a:pt x="7" y="11"/>
                    </a:cubicBezTo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182" name="Rectangle 302"/>
              <p:cNvSpPr>
                <a:spLocks noChangeArrowheads="1"/>
              </p:cNvSpPr>
              <p:nvPr/>
            </p:nvSpPr>
            <p:spPr bwMode="auto">
              <a:xfrm>
                <a:off x="1297426" y="4244147"/>
                <a:ext cx="163635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303"/>
              <p:cNvSpPr>
                <a:spLocks noChangeArrowheads="1"/>
              </p:cNvSpPr>
              <p:nvPr/>
            </p:nvSpPr>
            <p:spPr bwMode="auto">
              <a:xfrm>
                <a:off x="1342610" y="4529897"/>
                <a:ext cx="72048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293"/>
            <p:cNvGrpSpPr>
              <a:grpSpLocks/>
            </p:cNvGrpSpPr>
            <p:nvPr/>
          </p:nvGrpSpPr>
          <p:grpSpPr bwMode="auto">
            <a:xfrm>
              <a:off x="1216528" y="3158301"/>
              <a:ext cx="232049" cy="400127"/>
              <a:chOff x="1259572" y="3691697"/>
              <a:chExt cx="232019" cy="400050"/>
            </a:xfrm>
          </p:grpSpPr>
          <p:sp>
            <p:nvSpPr>
              <p:cNvPr id="178" name="Freeform 304"/>
              <p:cNvSpPr>
                <a:spLocks noEditPoints="1"/>
              </p:cNvSpPr>
              <p:nvPr/>
            </p:nvSpPr>
            <p:spPr bwMode="auto">
              <a:xfrm>
                <a:off x="1259572" y="3691697"/>
                <a:ext cx="232019" cy="400050"/>
              </a:xfrm>
              <a:custGeom>
                <a:avLst/>
                <a:gdLst>
                  <a:gd name="T0" fmla="*/ 52 w 61"/>
                  <a:gd name="T1" fmla="*/ 0 h 105"/>
                  <a:gd name="T2" fmla="*/ 21 w 61"/>
                  <a:gd name="T3" fmla="*/ 0 h 105"/>
                  <a:gd name="T4" fmla="*/ 22 w 61"/>
                  <a:gd name="T5" fmla="*/ 6 h 105"/>
                  <a:gd name="T6" fmla="*/ 8 w 61"/>
                  <a:gd name="T7" fmla="*/ 20 h 105"/>
                  <a:gd name="T8" fmla="*/ 0 w 61"/>
                  <a:gd name="T9" fmla="*/ 18 h 105"/>
                  <a:gd name="T10" fmla="*/ 0 w 61"/>
                  <a:gd name="T11" fmla="*/ 95 h 105"/>
                  <a:gd name="T12" fmla="*/ 8 w 61"/>
                  <a:gd name="T13" fmla="*/ 105 h 105"/>
                  <a:gd name="T14" fmla="*/ 52 w 61"/>
                  <a:gd name="T15" fmla="*/ 105 h 105"/>
                  <a:gd name="T16" fmla="*/ 61 w 61"/>
                  <a:gd name="T17" fmla="*/ 95 h 105"/>
                  <a:gd name="T18" fmla="*/ 61 w 61"/>
                  <a:gd name="T19" fmla="*/ 10 h 105"/>
                  <a:gd name="T20" fmla="*/ 52 w 61"/>
                  <a:gd name="T21" fmla="*/ 0 h 105"/>
                  <a:gd name="T22" fmla="*/ 7 w 61"/>
                  <a:gd name="T23" fmla="*/ 11 h 105"/>
                  <a:gd name="T24" fmla="*/ 13 w 61"/>
                  <a:gd name="T25" fmla="*/ 6 h 105"/>
                  <a:gd name="T26" fmla="*/ 7 w 61"/>
                  <a:gd name="T27" fmla="*/ 0 h 105"/>
                  <a:gd name="T28" fmla="*/ 2 w 61"/>
                  <a:gd name="T29" fmla="*/ 6 h 105"/>
                  <a:gd name="T30" fmla="*/ 7 w 61"/>
                  <a:gd name="T31" fmla="*/ 11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"/>
                  <a:gd name="T49" fmla="*/ 0 h 105"/>
                  <a:gd name="T50" fmla="*/ 61 w 61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" h="105">
                    <a:moveTo>
                      <a:pt x="5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2" y="3"/>
                      <a:pt x="22" y="6"/>
                    </a:cubicBezTo>
                    <a:cubicBezTo>
                      <a:pt x="22" y="13"/>
                      <a:pt x="15" y="20"/>
                      <a:pt x="8" y="20"/>
                    </a:cubicBezTo>
                    <a:cubicBezTo>
                      <a:pt x="5" y="20"/>
                      <a:pt x="2" y="19"/>
                      <a:pt x="0" y="1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0"/>
                      <a:pt x="4" y="105"/>
                      <a:pt x="8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7" y="105"/>
                      <a:pt x="61" y="100"/>
                      <a:pt x="61" y="9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4"/>
                      <a:pt x="57" y="0"/>
                      <a:pt x="52" y="0"/>
                    </a:cubicBezTo>
                    <a:moveTo>
                      <a:pt x="7" y="11"/>
                    </a:moveTo>
                    <a:cubicBezTo>
                      <a:pt x="10" y="11"/>
                      <a:pt x="13" y="9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4" y="0"/>
                      <a:pt x="2" y="3"/>
                      <a:pt x="2" y="6"/>
                    </a:cubicBezTo>
                    <a:cubicBezTo>
                      <a:pt x="2" y="9"/>
                      <a:pt x="4" y="11"/>
                      <a:pt x="7" y="11"/>
                    </a:cubicBezTo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179" name="Rectangle 305"/>
              <p:cNvSpPr>
                <a:spLocks noChangeArrowheads="1"/>
              </p:cNvSpPr>
              <p:nvPr/>
            </p:nvSpPr>
            <p:spPr bwMode="auto">
              <a:xfrm>
                <a:off x="1308418" y="3776232"/>
                <a:ext cx="129442" cy="1940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Oval 306"/>
              <p:cNvSpPr>
                <a:spLocks noChangeArrowheads="1"/>
              </p:cNvSpPr>
              <p:nvPr/>
            </p:nvSpPr>
            <p:spPr bwMode="auto">
              <a:xfrm>
                <a:off x="1353600" y="4000071"/>
                <a:ext cx="46404" cy="4167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93"/>
            <p:cNvGrpSpPr/>
            <p:nvPr/>
          </p:nvGrpSpPr>
          <p:grpSpPr bwMode="auto">
            <a:xfrm>
              <a:off x="649288" y="3259978"/>
              <a:ext cx="378886" cy="770536"/>
              <a:chOff x="4046538" y="2962276"/>
              <a:chExt cx="473075" cy="962025"/>
            </a:xfrm>
            <a:solidFill>
              <a:srgbClr val="939598"/>
            </a:solidFill>
          </p:grpSpPr>
          <p:sp>
            <p:nvSpPr>
              <p:cNvPr id="173" name="Freeform 64"/>
              <p:cNvSpPr>
                <a:spLocks/>
              </p:cNvSpPr>
              <p:nvPr/>
            </p:nvSpPr>
            <p:spPr bwMode="auto">
              <a:xfrm>
                <a:off x="4167188" y="2962276"/>
                <a:ext cx="195263" cy="20320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98" y="216"/>
                  </a:cxn>
                  <a:cxn ang="0">
                    <a:pos x="206" y="108"/>
                  </a:cxn>
                  <a:cxn ang="0">
                    <a:pos x="98" y="0"/>
                  </a:cxn>
                  <a:cxn ang="0">
                    <a:pos x="3" y="57"/>
                  </a:cxn>
                  <a:cxn ang="0">
                    <a:pos x="22" y="110"/>
                  </a:cxn>
                  <a:cxn ang="0">
                    <a:pos x="0" y="153"/>
                  </a:cxn>
                </a:cxnLst>
                <a:rect l="0" t="0" r="r" b="b"/>
                <a:pathLst>
                  <a:path w="206" h="216">
                    <a:moveTo>
                      <a:pt x="0" y="153"/>
                    </a:moveTo>
                    <a:cubicBezTo>
                      <a:pt x="17" y="190"/>
                      <a:pt x="52" y="216"/>
                      <a:pt x="98" y="216"/>
                    </a:cubicBezTo>
                    <a:cubicBezTo>
                      <a:pt x="157" y="216"/>
                      <a:pt x="206" y="168"/>
                      <a:pt x="206" y="108"/>
                    </a:cubicBezTo>
                    <a:cubicBezTo>
                      <a:pt x="206" y="48"/>
                      <a:pt x="157" y="0"/>
                      <a:pt x="98" y="0"/>
                    </a:cubicBezTo>
                    <a:cubicBezTo>
                      <a:pt x="58" y="0"/>
                      <a:pt x="20" y="23"/>
                      <a:pt x="3" y="57"/>
                    </a:cubicBezTo>
                    <a:cubicBezTo>
                      <a:pt x="9" y="70"/>
                      <a:pt x="19" y="98"/>
                      <a:pt x="22" y="110"/>
                    </a:cubicBezTo>
                    <a:cubicBezTo>
                      <a:pt x="24" y="121"/>
                      <a:pt x="26" y="174"/>
                      <a:pt x="0" y="153"/>
                    </a:cubicBez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74" name="Freeform 65"/>
              <p:cNvSpPr>
                <a:spLocks/>
              </p:cNvSpPr>
              <p:nvPr/>
            </p:nvSpPr>
            <p:spPr bwMode="auto">
              <a:xfrm>
                <a:off x="4046538" y="3186113"/>
                <a:ext cx="473075" cy="738188"/>
              </a:xfrm>
              <a:custGeom>
                <a:avLst/>
                <a:gdLst/>
                <a:ahLst/>
                <a:cxnLst>
                  <a:cxn ang="0">
                    <a:pos x="500" y="723"/>
                  </a:cxn>
                  <a:cxn ang="0">
                    <a:pos x="326" y="360"/>
                  </a:cxn>
                  <a:cxn ang="0">
                    <a:pos x="326" y="332"/>
                  </a:cxn>
                  <a:cxn ang="0">
                    <a:pos x="326" y="332"/>
                  </a:cxn>
                  <a:cxn ang="0">
                    <a:pos x="326" y="64"/>
                  </a:cxn>
                  <a:cxn ang="0">
                    <a:pos x="260" y="0"/>
                  </a:cxn>
                  <a:cxn ang="0">
                    <a:pos x="216" y="0"/>
                  </a:cxn>
                  <a:cxn ang="0">
                    <a:pos x="187" y="4"/>
                  </a:cxn>
                  <a:cxn ang="0">
                    <a:pos x="204" y="49"/>
                  </a:cxn>
                  <a:cxn ang="0">
                    <a:pos x="131" y="122"/>
                  </a:cxn>
                  <a:cxn ang="0">
                    <a:pos x="96" y="112"/>
                  </a:cxn>
                  <a:cxn ang="0">
                    <a:pos x="95" y="121"/>
                  </a:cxn>
                  <a:cxn ang="0">
                    <a:pos x="95" y="296"/>
                  </a:cxn>
                  <a:cxn ang="0">
                    <a:pos x="150" y="397"/>
                  </a:cxn>
                  <a:cxn ang="0">
                    <a:pos x="4" y="709"/>
                  </a:cxn>
                  <a:cxn ang="0">
                    <a:pos x="10" y="730"/>
                  </a:cxn>
                  <a:cxn ang="0">
                    <a:pos x="98" y="775"/>
                  </a:cxn>
                  <a:cxn ang="0">
                    <a:pos x="105" y="777"/>
                  </a:cxn>
                  <a:cxn ang="0">
                    <a:pos x="110" y="776"/>
                  </a:cxn>
                  <a:cxn ang="0">
                    <a:pos x="119" y="769"/>
                  </a:cxn>
                  <a:cxn ang="0">
                    <a:pos x="238" y="513"/>
                  </a:cxn>
                  <a:cxn ang="0">
                    <a:pos x="378" y="776"/>
                  </a:cxn>
                  <a:cxn ang="0">
                    <a:pos x="387" y="784"/>
                  </a:cxn>
                  <a:cxn ang="0">
                    <a:pos x="392" y="785"/>
                  </a:cxn>
                  <a:cxn ang="0">
                    <a:pos x="399" y="783"/>
                  </a:cxn>
                  <a:cxn ang="0">
                    <a:pos x="493" y="742"/>
                  </a:cxn>
                  <a:cxn ang="0">
                    <a:pos x="500" y="734"/>
                  </a:cxn>
                  <a:cxn ang="0">
                    <a:pos x="500" y="723"/>
                  </a:cxn>
                </a:cxnLst>
                <a:rect l="0" t="0" r="r" b="b"/>
                <a:pathLst>
                  <a:path w="502" h="785">
                    <a:moveTo>
                      <a:pt x="500" y="723"/>
                    </a:moveTo>
                    <a:cubicBezTo>
                      <a:pt x="326" y="360"/>
                      <a:pt x="326" y="360"/>
                      <a:pt x="326" y="360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5" y="29"/>
                      <a:pt x="296" y="0"/>
                      <a:pt x="260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06" y="0"/>
                      <a:pt x="197" y="1"/>
                      <a:pt x="187" y="4"/>
                    </a:cubicBezTo>
                    <a:cubicBezTo>
                      <a:pt x="197" y="16"/>
                      <a:pt x="204" y="32"/>
                      <a:pt x="204" y="49"/>
                    </a:cubicBezTo>
                    <a:cubicBezTo>
                      <a:pt x="204" y="89"/>
                      <a:pt x="171" y="122"/>
                      <a:pt x="131" y="122"/>
                    </a:cubicBezTo>
                    <a:cubicBezTo>
                      <a:pt x="118" y="122"/>
                      <a:pt x="106" y="118"/>
                      <a:pt x="96" y="112"/>
                    </a:cubicBezTo>
                    <a:cubicBezTo>
                      <a:pt x="95" y="115"/>
                      <a:pt x="95" y="118"/>
                      <a:pt x="95" y="121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95" y="338"/>
                      <a:pt x="115" y="375"/>
                      <a:pt x="150" y="397"/>
                    </a:cubicBezTo>
                    <a:cubicBezTo>
                      <a:pt x="4" y="709"/>
                      <a:pt x="4" y="709"/>
                      <a:pt x="4" y="709"/>
                    </a:cubicBezTo>
                    <a:cubicBezTo>
                      <a:pt x="0" y="717"/>
                      <a:pt x="3" y="726"/>
                      <a:pt x="10" y="730"/>
                    </a:cubicBezTo>
                    <a:cubicBezTo>
                      <a:pt x="98" y="775"/>
                      <a:pt x="98" y="775"/>
                      <a:pt x="98" y="775"/>
                    </a:cubicBezTo>
                    <a:cubicBezTo>
                      <a:pt x="101" y="777"/>
                      <a:pt x="103" y="777"/>
                      <a:pt x="105" y="777"/>
                    </a:cubicBezTo>
                    <a:cubicBezTo>
                      <a:pt x="107" y="777"/>
                      <a:pt x="108" y="777"/>
                      <a:pt x="110" y="776"/>
                    </a:cubicBezTo>
                    <a:cubicBezTo>
                      <a:pt x="114" y="775"/>
                      <a:pt x="117" y="773"/>
                      <a:pt x="119" y="769"/>
                    </a:cubicBezTo>
                    <a:cubicBezTo>
                      <a:pt x="238" y="513"/>
                      <a:pt x="238" y="513"/>
                      <a:pt x="238" y="513"/>
                    </a:cubicBezTo>
                    <a:cubicBezTo>
                      <a:pt x="378" y="776"/>
                      <a:pt x="378" y="776"/>
                      <a:pt x="378" y="776"/>
                    </a:cubicBezTo>
                    <a:cubicBezTo>
                      <a:pt x="380" y="780"/>
                      <a:pt x="383" y="783"/>
                      <a:pt x="387" y="784"/>
                    </a:cubicBezTo>
                    <a:cubicBezTo>
                      <a:pt x="389" y="784"/>
                      <a:pt x="390" y="785"/>
                      <a:pt x="392" y="785"/>
                    </a:cubicBezTo>
                    <a:cubicBezTo>
                      <a:pt x="394" y="785"/>
                      <a:pt x="397" y="784"/>
                      <a:pt x="399" y="783"/>
                    </a:cubicBezTo>
                    <a:cubicBezTo>
                      <a:pt x="493" y="742"/>
                      <a:pt x="493" y="742"/>
                      <a:pt x="493" y="742"/>
                    </a:cubicBezTo>
                    <a:cubicBezTo>
                      <a:pt x="493" y="742"/>
                      <a:pt x="498" y="740"/>
                      <a:pt x="500" y="734"/>
                    </a:cubicBezTo>
                    <a:cubicBezTo>
                      <a:pt x="502" y="728"/>
                      <a:pt x="500" y="723"/>
                      <a:pt x="500" y="723"/>
                    </a:cubicBez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75" name="Freeform 66"/>
              <p:cNvSpPr>
                <a:spLocks/>
              </p:cNvSpPr>
              <p:nvPr/>
            </p:nvSpPr>
            <p:spPr bwMode="auto">
              <a:xfrm>
                <a:off x="4119563" y="3022601"/>
                <a:ext cx="57150" cy="74613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28" y="62"/>
                  </a:cxn>
                  <a:cxn ang="0">
                    <a:pos x="41" y="74"/>
                  </a:cxn>
                  <a:cxn ang="0">
                    <a:pos x="53" y="79"/>
                  </a:cxn>
                  <a:cxn ang="0">
                    <a:pos x="60" y="61"/>
                  </a:cxn>
                  <a:cxn ang="0">
                    <a:pos x="58" y="48"/>
                  </a:cxn>
                  <a:cxn ang="0">
                    <a:pos x="47" y="19"/>
                  </a:cxn>
                  <a:cxn ang="0">
                    <a:pos x="43" y="10"/>
                  </a:cxn>
                  <a:cxn ang="0">
                    <a:pos x="30" y="2"/>
                  </a:cxn>
                  <a:cxn ang="0">
                    <a:pos x="29" y="3"/>
                  </a:cxn>
                  <a:cxn ang="0">
                    <a:pos x="11" y="10"/>
                  </a:cxn>
                  <a:cxn ang="0">
                    <a:pos x="5" y="25"/>
                  </a:cxn>
                  <a:cxn ang="0">
                    <a:pos x="6" y="26"/>
                  </a:cxn>
                </a:cxnLst>
                <a:rect l="0" t="0" r="r" b="b"/>
                <a:pathLst>
                  <a:path w="61" h="79">
                    <a:moveTo>
                      <a:pt x="6" y="26"/>
                    </a:moveTo>
                    <a:cubicBezTo>
                      <a:pt x="11" y="36"/>
                      <a:pt x="22" y="54"/>
                      <a:pt x="28" y="62"/>
                    </a:cubicBezTo>
                    <a:cubicBezTo>
                      <a:pt x="30" y="64"/>
                      <a:pt x="35" y="70"/>
                      <a:pt x="41" y="74"/>
                    </a:cubicBezTo>
                    <a:cubicBezTo>
                      <a:pt x="46" y="78"/>
                      <a:pt x="50" y="79"/>
                      <a:pt x="53" y="79"/>
                    </a:cubicBezTo>
                    <a:cubicBezTo>
                      <a:pt x="58" y="79"/>
                      <a:pt x="61" y="74"/>
                      <a:pt x="60" y="61"/>
                    </a:cubicBezTo>
                    <a:cubicBezTo>
                      <a:pt x="60" y="56"/>
                      <a:pt x="59" y="50"/>
                      <a:pt x="58" y="48"/>
                    </a:cubicBezTo>
                    <a:cubicBezTo>
                      <a:pt x="57" y="41"/>
                      <a:pt x="51" y="28"/>
                      <a:pt x="47" y="1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1" y="0"/>
                      <a:pt x="30" y="2"/>
                    </a:cubicBezTo>
                    <a:cubicBezTo>
                      <a:pt x="30" y="2"/>
                      <a:pt x="29" y="2"/>
                      <a:pt x="29" y="3"/>
                    </a:cubicBezTo>
                    <a:cubicBezTo>
                      <a:pt x="25" y="3"/>
                      <a:pt x="21" y="5"/>
                      <a:pt x="11" y="10"/>
                    </a:cubicBezTo>
                    <a:cubicBezTo>
                      <a:pt x="0" y="16"/>
                      <a:pt x="4" y="23"/>
                      <a:pt x="5" y="25"/>
                    </a:cubicBezTo>
                    <a:cubicBezTo>
                      <a:pt x="6" y="25"/>
                      <a:pt x="6" y="25"/>
                      <a:pt x="6" y="26"/>
                    </a:cubicBez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76" name="Oval 67"/>
              <p:cNvSpPr>
                <a:spLocks noChangeArrowheads="1"/>
              </p:cNvSpPr>
              <p:nvPr/>
            </p:nvSpPr>
            <p:spPr bwMode="auto">
              <a:xfrm>
                <a:off x="4144963" y="3205163"/>
                <a:ext cx="52388" cy="50800"/>
              </a:xfrm>
              <a:prstGeom prst="ellipse">
                <a:avLst/>
              </a:pr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77" name="Freeform 68"/>
              <p:cNvSpPr>
                <a:spLocks noEditPoints="1"/>
              </p:cNvSpPr>
              <p:nvPr/>
            </p:nvSpPr>
            <p:spPr bwMode="auto">
              <a:xfrm>
                <a:off x="4376738" y="3330576"/>
                <a:ext cx="138113" cy="185738"/>
              </a:xfrm>
              <a:custGeom>
                <a:avLst/>
                <a:gdLst/>
                <a:ahLst/>
                <a:cxnLst>
                  <a:cxn ang="0">
                    <a:pos x="145" y="136"/>
                  </a:cxn>
                  <a:cxn ang="0">
                    <a:pos x="113" y="151"/>
                  </a:cxn>
                  <a:cxn ang="0">
                    <a:pos x="62" y="197"/>
                  </a:cxn>
                  <a:cxn ang="0">
                    <a:pos x="0" y="164"/>
                  </a:cxn>
                  <a:cxn ang="0">
                    <a:pos x="57" y="78"/>
                  </a:cxn>
                  <a:cxn ang="0">
                    <a:pos x="57" y="15"/>
                  </a:cxn>
                  <a:cxn ang="0">
                    <a:pos x="87" y="0"/>
                  </a:cxn>
                  <a:cxn ang="0">
                    <a:pos x="133" y="0"/>
                  </a:cxn>
                  <a:cxn ang="0">
                    <a:pos x="129" y="21"/>
                  </a:cxn>
                  <a:cxn ang="0">
                    <a:pos x="73" y="75"/>
                  </a:cxn>
                  <a:cxn ang="0">
                    <a:pos x="129" y="21"/>
                  </a:cxn>
                  <a:cxn ang="0">
                    <a:pos x="73" y="122"/>
                  </a:cxn>
                  <a:cxn ang="0">
                    <a:pos x="88" y="133"/>
                  </a:cxn>
                  <a:cxn ang="0">
                    <a:pos x="108" y="122"/>
                  </a:cxn>
                  <a:cxn ang="0">
                    <a:pos x="93" y="133"/>
                  </a:cxn>
                  <a:cxn ang="0">
                    <a:pos x="108" y="122"/>
                  </a:cxn>
                  <a:cxn ang="0">
                    <a:pos x="113" y="122"/>
                  </a:cxn>
                  <a:cxn ang="0">
                    <a:pos x="128" y="133"/>
                  </a:cxn>
                  <a:cxn ang="0">
                    <a:pos x="88" y="107"/>
                  </a:cxn>
                  <a:cxn ang="0">
                    <a:pos x="73" y="118"/>
                  </a:cxn>
                  <a:cxn ang="0">
                    <a:pos x="88" y="107"/>
                  </a:cxn>
                  <a:cxn ang="0">
                    <a:pos x="93" y="107"/>
                  </a:cxn>
                  <a:cxn ang="0">
                    <a:pos x="108" y="118"/>
                  </a:cxn>
                  <a:cxn ang="0">
                    <a:pos x="128" y="107"/>
                  </a:cxn>
                  <a:cxn ang="0">
                    <a:pos x="113" y="118"/>
                  </a:cxn>
                  <a:cxn ang="0">
                    <a:pos x="128" y="107"/>
                  </a:cxn>
                  <a:cxn ang="0">
                    <a:pos x="73" y="91"/>
                  </a:cxn>
                  <a:cxn ang="0">
                    <a:pos x="88" y="102"/>
                  </a:cxn>
                  <a:cxn ang="0">
                    <a:pos x="108" y="91"/>
                  </a:cxn>
                  <a:cxn ang="0">
                    <a:pos x="93" y="102"/>
                  </a:cxn>
                  <a:cxn ang="0">
                    <a:pos x="108" y="91"/>
                  </a:cxn>
                  <a:cxn ang="0">
                    <a:pos x="113" y="91"/>
                  </a:cxn>
                  <a:cxn ang="0">
                    <a:pos x="128" y="102"/>
                  </a:cxn>
                </a:cxnLst>
                <a:rect l="0" t="0" r="r" b="b"/>
                <a:pathLst>
                  <a:path w="145" h="197">
                    <a:moveTo>
                      <a:pt x="145" y="15"/>
                    </a:move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45"/>
                      <a:pt x="140" y="151"/>
                      <a:pt x="133" y="151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60"/>
                      <a:pt x="109" y="169"/>
                      <a:pt x="104" y="176"/>
                    </a:cubicBezTo>
                    <a:cubicBezTo>
                      <a:pt x="94" y="190"/>
                      <a:pt x="78" y="197"/>
                      <a:pt x="62" y="197"/>
                    </a:cubicBezTo>
                    <a:cubicBezTo>
                      <a:pt x="52" y="197"/>
                      <a:pt x="41" y="194"/>
                      <a:pt x="32" y="18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7"/>
                      <a:pt x="63" y="0"/>
                      <a:pt x="7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0" y="0"/>
                      <a:pt x="145" y="7"/>
                      <a:pt x="145" y="15"/>
                    </a:cubicBezTo>
                    <a:close/>
                    <a:moveTo>
                      <a:pt x="129" y="21"/>
                    </a:move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129" y="75"/>
                      <a:pt x="129" y="75"/>
                      <a:pt x="129" y="75"/>
                    </a:cubicBezTo>
                    <a:lnTo>
                      <a:pt x="129" y="21"/>
                    </a:lnTo>
                    <a:close/>
                    <a:moveTo>
                      <a:pt x="88" y="122"/>
                    </a:moveTo>
                    <a:cubicBezTo>
                      <a:pt x="73" y="122"/>
                      <a:pt x="73" y="122"/>
                      <a:pt x="73" y="122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88" y="133"/>
                      <a:pt x="88" y="133"/>
                      <a:pt x="88" y="133"/>
                    </a:cubicBezTo>
                    <a:lnTo>
                      <a:pt x="88" y="122"/>
                    </a:lnTo>
                    <a:close/>
                    <a:moveTo>
                      <a:pt x="108" y="122"/>
                    </a:move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lnTo>
                      <a:pt x="108" y="122"/>
                    </a:lnTo>
                    <a:close/>
                    <a:moveTo>
                      <a:pt x="128" y="122"/>
                    </a:move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lnTo>
                      <a:pt x="128" y="122"/>
                    </a:lnTo>
                    <a:close/>
                    <a:moveTo>
                      <a:pt x="88" y="107"/>
                    </a:move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88" y="118"/>
                      <a:pt x="88" y="118"/>
                      <a:pt x="88" y="118"/>
                    </a:cubicBezTo>
                    <a:lnTo>
                      <a:pt x="88" y="107"/>
                    </a:lnTo>
                    <a:close/>
                    <a:moveTo>
                      <a:pt x="108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lnTo>
                      <a:pt x="108" y="107"/>
                    </a:lnTo>
                    <a:close/>
                    <a:moveTo>
                      <a:pt x="128" y="107"/>
                    </a:move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28" y="118"/>
                      <a:pt x="128" y="118"/>
                      <a:pt x="128" y="118"/>
                    </a:cubicBezTo>
                    <a:lnTo>
                      <a:pt x="128" y="107"/>
                    </a:lnTo>
                    <a:close/>
                    <a:moveTo>
                      <a:pt x="88" y="91"/>
                    </a:move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88" y="102"/>
                      <a:pt x="88" y="102"/>
                      <a:pt x="88" y="102"/>
                    </a:cubicBezTo>
                    <a:lnTo>
                      <a:pt x="88" y="91"/>
                    </a:lnTo>
                    <a:close/>
                    <a:moveTo>
                      <a:pt x="108" y="91"/>
                    </a:move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lnTo>
                      <a:pt x="108" y="91"/>
                    </a:lnTo>
                    <a:close/>
                    <a:moveTo>
                      <a:pt x="128" y="91"/>
                    </a:move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lnTo>
                      <a:pt x="128" y="91"/>
                    </a:lnTo>
                    <a:close/>
                  </a:path>
                </a:pathLst>
              </a:custGeom>
              <a:solidFill>
                <a:srgbClr val="6D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</p:grpSp>
      </p:grpSp>
      <p:pic>
        <p:nvPicPr>
          <p:cNvPr id="184" name="Picture 10" descr="https://apps.education.ucsb.edu/w/images/thumb/3/32/Wi-Fi_Logo.svg/120px-Wi-Fi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62" y="2276185"/>
            <a:ext cx="303452" cy="2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TextBox 263"/>
          <p:cNvSpPr txBox="1">
            <a:spLocks noChangeArrowheads="1"/>
          </p:cNvSpPr>
          <p:nvPr/>
        </p:nvSpPr>
        <p:spPr bwMode="auto">
          <a:xfrm>
            <a:off x="1299221" y="3432983"/>
            <a:ext cx="902437" cy="2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258" tIns="26129" rIns="52258" bIns="26129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Trebuchet MS" pitchFamily="34" charset="0"/>
              </a:rPr>
              <a:t>Enterprise</a:t>
            </a:r>
          </a:p>
        </p:txBody>
      </p:sp>
      <p:pic>
        <p:nvPicPr>
          <p:cNvPr id="186" name="Picture 61" descr="wif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2863" y="2285165"/>
            <a:ext cx="295807" cy="2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Freeform 5"/>
          <p:cNvSpPr>
            <a:spLocks/>
          </p:cNvSpPr>
          <p:nvPr/>
        </p:nvSpPr>
        <p:spPr bwMode="auto">
          <a:xfrm>
            <a:off x="2246811" y="2518843"/>
            <a:ext cx="1616128" cy="667986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5"/>
          <p:cNvSpPr>
            <a:spLocks/>
          </p:cNvSpPr>
          <p:nvPr/>
        </p:nvSpPr>
        <p:spPr bwMode="auto">
          <a:xfrm>
            <a:off x="2246811" y="3292223"/>
            <a:ext cx="1616128" cy="667986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5"/>
          <p:cNvSpPr>
            <a:spLocks/>
          </p:cNvSpPr>
          <p:nvPr/>
        </p:nvSpPr>
        <p:spPr bwMode="auto">
          <a:xfrm>
            <a:off x="2246811" y="4083416"/>
            <a:ext cx="1616128" cy="667986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0" name="Picture 65" descr="Ho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0671" y="1202721"/>
            <a:ext cx="360600" cy="28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64" descr="Buildin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8519" y="3357913"/>
            <a:ext cx="320634" cy="6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Freeform 7"/>
          <p:cNvSpPr>
            <a:spLocks noEditPoints="1"/>
          </p:cNvSpPr>
          <p:nvPr/>
        </p:nvSpPr>
        <p:spPr bwMode="auto">
          <a:xfrm>
            <a:off x="2121835" y="4418707"/>
            <a:ext cx="292964" cy="243899"/>
          </a:xfrm>
          <a:custGeom>
            <a:avLst/>
            <a:gdLst/>
            <a:ahLst/>
            <a:cxnLst>
              <a:cxn ang="0">
                <a:pos x="105" y="587"/>
              </a:cxn>
              <a:cxn ang="0">
                <a:pos x="413" y="587"/>
              </a:cxn>
              <a:cxn ang="0">
                <a:pos x="517" y="482"/>
              </a:cxn>
              <a:cxn ang="0">
                <a:pos x="517" y="108"/>
              </a:cxn>
              <a:cxn ang="0">
                <a:pos x="413" y="3"/>
              </a:cxn>
              <a:cxn ang="0">
                <a:pos x="391" y="3"/>
              </a:cxn>
              <a:cxn ang="0">
                <a:pos x="377" y="3"/>
              </a:cxn>
              <a:cxn ang="0">
                <a:pos x="110" y="3"/>
              </a:cxn>
              <a:cxn ang="0">
                <a:pos x="113" y="21"/>
              </a:cxn>
              <a:cxn ang="0">
                <a:pos x="41" y="92"/>
              </a:cxn>
              <a:cxn ang="0">
                <a:pos x="4" y="81"/>
              </a:cxn>
              <a:cxn ang="0">
                <a:pos x="0" y="108"/>
              </a:cxn>
              <a:cxn ang="0">
                <a:pos x="0" y="482"/>
              </a:cxn>
              <a:cxn ang="0">
                <a:pos x="105" y="587"/>
              </a:cxn>
              <a:cxn ang="0">
                <a:pos x="88" y="470"/>
              </a:cxn>
              <a:cxn ang="0">
                <a:pos x="45" y="426"/>
              </a:cxn>
              <a:cxn ang="0">
                <a:pos x="88" y="383"/>
              </a:cxn>
              <a:cxn ang="0">
                <a:pos x="132" y="426"/>
              </a:cxn>
              <a:cxn ang="0">
                <a:pos x="88" y="470"/>
              </a:cxn>
              <a:cxn ang="0">
                <a:pos x="429" y="470"/>
              </a:cxn>
              <a:cxn ang="0">
                <a:pos x="385" y="426"/>
              </a:cxn>
              <a:cxn ang="0">
                <a:pos x="429" y="383"/>
              </a:cxn>
              <a:cxn ang="0">
                <a:pos x="472" y="426"/>
              </a:cxn>
              <a:cxn ang="0">
                <a:pos x="429" y="470"/>
              </a:cxn>
              <a:cxn ang="0">
                <a:pos x="39" y="150"/>
              </a:cxn>
              <a:cxn ang="0">
                <a:pos x="81" y="108"/>
              </a:cxn>
              <a:cxn ang="0">
                <a:pos x="339" y="108"/>
              </a:cxn>
              <a:cxn ang="0">
                <a:pos x="360" y="108"/>
              </a:cxn>
              <a:cxn ang="0">
                <a:pos x="436" y="108"/>
              </a:cxn>
              <a:cxn ang="0">
                <a:pos x="478" y="150"/>
              </a:cxn>
              <a:cxn ang="0">
                <a:pos x="478" y="237"/>
              </a:cxn>
              <a:cxn ang="0">
                <a:pos x="436" y="279"/>
              </a:cxn>
              <a:cxn ang="0">
                <a:pos x="313" y="279"/>
              </a:cxn>
              <a:cxn ang="0">
                <a:pos x="271" y="237"/>
              </a:cxn>
              <a:cxn ang="0">
                <a:pos x="271" y="150"/>
              </a:cxn>
              <a:cxn ang="0">
                <a:pos x="273" y="138"/>
              </a:cxn>
              <a:cxn ang="0">
                <a:pos x="259" y="139"/>
              </a:cxn>
              <a:cxn ang="0">
                <a:pos x="244" y="138"/>
              </a:cxn>
              <a:cxn ang="0">
                <a:pos x="246" y="150"/>
              </a:cxn>
              <a:cxn ang="0">
                <a:pos x="246" y="237"/>
              </a:cxn>
              <a:cxn ang="0">
                <a:pos x="204" y="279"/>
              </a:cxn>
              <a:cxn ang="0">
                <a:pos x="81" y="279"/>
              </a:cxn>
              <a:cxn ang="0">
                <a:pos x="39" y="237"/>
              </a:cxn>
              <a:cxn ang="0">
                <a:pos x="39" y="150"/>
              </a:cxn>
              <a:cxn ang="0">
                <a:pos x="44" y="55"/>
              </a:cxn>
              <a:cxn ang="0">
                <a:pos x="72" y="27"/>
              </a:cxn>
              <a:cxn ang="0">
                <a:pos x="44" y="0"/>
              </a:cxn>
              <a:cxn ang="0">
                <a:pos x="17" y="27"/>
              </a:cxn>
              <a:cxn ang="0">
                <a:pos x="44" y="55"/>
              </a:cxn>
            </a:cxnLst>
            <a:rect l="0" t="0" r="r" b="b"/>
            <a:pathLst>
              <a:path w="517" h="587">
                <a:moveTo>
                  <a:pt x="105" y="587"/>
                </a:moveTo>
                <a:cubicBezTo>
                  <a:pt x="413" y="587"/>
                  <a:pt x="413" y="587"/>
                  <a:pt x="413" y="587"/>
                </a:cubicBezTo>
                <a:cubicBezTo>
                  <a:pt x="471" y="587"/>
                  <a:pt x="517" y="540"/>
                  <a:pt x="517" y="482"/>
                </a:cubicBezTo>
                <a:cubicBezTo>
                  <a:pt x="517" y="108"/>
                  <a:pt x="517" y="108"/>
                  <a:pt x="517" y="108"/>
                </a:cubicBezTo>
                <a:cubicBezTo>
                  <a:pt x="517" y="50"/>
                  <a:pt x="471" y="3"/>
                  <a:pt x="413" y="3"/>
                </a:cubicBezTo>
                <a:cubicBezTo>
                  <a:pt x="391" y="3"/>
                  <a:pt x="391" y="3"/>
                  <a:pt x="391" y="3"/>
                </a:cubicBezTo>
                <a:cubicBezTo>
                  <a:pt x="377" y="3"/>
                  <a:pt x="377" y="3"/>
                  <a:pt x="377" y="3"/>
                </a:cubicBezTo>
                <a:cubicBezTo>
                  <a:pt x="110" y="3"/>
                  <a:pt x="110" y="3"/>
                  <a:pt x="110" y="3"/>
                </a:cubicBezTo>
                <a:cubicBezTo>
                  <a:pt x="112" y="9"/>
                  <a:pt x="113" y="15"/>
                  <a:pt x="113" y="21"/>
                </a:cubicBezTo>
                <a:cubicBezTo>
                  <a:pt x="113" y="60"/>
                  <a:pt x="81" y="92"/>
                  <a:pt x="41" y="92"/>
                </a:cubicBezTo>
                <a:cubicBezTo>
                  <a:pt x="28" y="92"/>
                  <a:pt x="15" y="88"/>
                  <a:pt x="4" y="81"/>
                </a:cubicBezTo>
                <a:cubicBezTo>
                  <a:pt x="2" y="90"/>
                  <a:pt x="0" y="99"/>
                  <a:pt x="0" y="108"/>
                </a:cubicBezTo>
                <a:cubicBezTo>
                  <a:pt x="0" y="482"/>
                  <a:pt x="0" y="482"/>
                  <a:pt x="0" y="482"/>
                </a:cubicBezTo>
                <a:cubicBezTo>
                  <a:pt x="0" y="540"/>
                  <a:pt x="47" y="587"/>
                  <a:pt x="105" y="587"/>
                </a:cubicBezTo>
                <a:close/>
                <a:moveTo>
                  <a:pt x="88" y="470"/>
                </a:moveTo>
                <a:cubicBezTo>
                  <a:pt x="64" y="470"/>
                  <a:pt x="45" y="450"/>
                  <a:pt x="45" y="426"/>
                </a:cubicBezTo>
                <a:cubicBezTo>
                  <a:pt x="45" y="402"/>
                  <a:pt x="64" y="383"/>
                  <a:pt x="88" y="383"/>
                </a:cubicBezTo>
                <a:cubicBezTo>
                  <a:pt x="112" y="383"/>
                  <a:pt x="132" y="402"/>
                  <a:pt x="132" y="426"/>
                </a:cubicBezTo>
                <a:cubicBezTo>
                  <a:pt x="132" y="450"/>
                  <a:pt x="112" y="470"/>
                  <a:pt x="88" y="470"/>
                </a:cubicBezTo>
                <a:close/>
                <a:moveTo>
                  <a:pt x="429" y="470"/>
                </a:moveTo>
                <a:cubicBezTo>
                  <a:pt x="405" y="470"/>
                  <a:pt x="385" y="450"/>
                  <a:pt x="385" y="426"/>
                </a:cubicBezTo>
                <a:cubicBezTo>
                  <a:pt x="385" y="402"/>
                  <a:pt x="405" y="383"/>
                  <a:pt x="429" y="383"/>
                </a:cubicBezTo>
                <a:cubicBezTo>
                  <a:pt x="453" y="383"/>
                  <a:pt x="472" y="402"/>
                  <a:pt x="472" y="426"/>
                </a:cubicBezTo>
                <a:cubicBezTo>
                  <a:pt x="472" y="450"/>
                  <a:pt x="453" y="470"/>
                  <a:pt x="429" y="470"/>
                </a:cubicBezTo>
                <a:close/>
                <a:moveTo>
                  <a:pt x="39" y="150"/>
                </a:moveTo>
                <a:cubicBezTo>
                  <a:pt x="39" y="127"/>
                  <a:pt x="57" y="108"/>
                  <a:pt x="81" y="108"/>
                </a:cubicBezTo>
                <a:cubicBezTo>
                  <a:pt x="339" y="108"/>
                  <a:pt x="339" y="108"/>
                  <a:pt x="339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436" y="108"/>
                  <a:pt x="436" y="108"/>
                  <a:pt x="436" y="108"/>
                </a:cubicBezTo>
                <a:cubicBezTo>
                  <a:pt x="460" y="108"/>
                  <a:pt x="478" y="127"/>
                  <a:pt x="478" y="150"/>
                </a:cubicBezTo>
                <a:cubicBezTo>
                  <a:pt x="478" y="237"/>
                  <a:pt x="478" y="237"/>
                  <a:pt x="478" y="237"/>
                </a:cubicBezTo>
                <a:cubicBezTo>
                  <a:pt x="478" y="260"/>
                  <a:pt x="460" y="279"/>
                  <a:pt x="436" y="279"/>
                </a:cubicBezTo>
                <a:cubicBezTo>
                  <a:pt x="313" y="279"/>
                  <a:pt x="313" y="279"/>
                  <a:pt x="313" y="279"/>
                </a:cubicBezTo>
                <a:cubicBezTo>
                  <a:pt x="290" y="279"/>
                  <a:pt x="271" y="260"/>
                  <a:pt x="271" y="237"/>
                </a:cubicBezTo>
                <a:cubicBezTo>
                  <a:pt x="271" y="150"/>
                  <a:pt x="271" y="150"/>
                  <a:pt x="271" y="150"/>
                </a:cubicBezTo>
                <a:cubicBezTo>
                  <a:pt x="271" y="145"/>
                  <a:pt x="272" y="142"/>
                  <a:pt x="273" y="138"/>
                </a:cubicBezTo>
                <a:cubicBezTo>
                  <a:pt x="269" y="138"/>
                  <a:pt x="264" y="139"/>
                  <a:pt x="259" y="139"/>
                </a:cubicBezTo>
                <a:cubicBezTo>
                  <a:pt x="253" y="139"/>
                  <a:pt x="248" y="138"/>
                  <a:pt x="244" y="138"/>
                </a:cubicBezTo>
                <a:cubicBezTo>
                  <a:pt x="245" y="142"/>
                  <a:pt x="246" y="145"/>
                  <a:pt x="246" y="150"/>
                </a:cubicBezTo>
                <a:cubicBezTo>
                  <a:pt x="246" y="237"/>
                  <a:pt x="246" y="237"/>
                  <a:pt x="246" y="237"/>
                </a:cubicBezTo>
                <a:cubicBezTo>
                  <a:pt x="246" y="260"/>
                  <a:pt x="227" y="279"/>
                  <a:pt x="204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57" y="279"/>
                  <a:pt x="39" y="260"/>
                  <a:pt x="39" y="237"/>
                </a:cubicBezTo>
                <a:lnTo>
                  <a:pt x="39" y="150"/>
                </a:lnTo>
                <a:close/>
                <a:moveTo>
                  <a:pt x="44" y="55"/>
                </a:moveTo>
                <a:cubicBezTo>
                  <a:pt x="59" y="55"/>
                  <a:pt x="72" y="42"/>
                  <a:pt x="72" y="27"/>
                </a:cubicBezTo>
                <a:cubicBezTo>
                  <a:pt x="72" y="12"/>
                  <a:pt x="59" y="0"/>
                  <a:pt x="44" y="0"/>
                </a:cubicBezTo>
                <a:cubicBezTo>
                  <a:pt x="29" y="0"/>
                  <a:pt x="17" y="12"/>
                  <a:pt x="17" y="27"/>
                </a:cubicBezTo>
                <a:cubicBezTo>
                  <a:pt x="17" y="42"/>
                  <a:pt x="29" y="55"/>
                  <a:pt x="44" y="55"/>
                </a:cubicBezTo>
                <a:close/>
              </a:path>
            </a:pathLst>
          </a:custGeom>
          <a:solidFill>
            <a:srgbClr val="6D6D6D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pic>
        <p:nvPicPr>
          <p:cNvPr id="193" name="Picture 5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5689" y="2114401"/>
            <a:ext cx="551725" cy="2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43" descr="3G Wide ban CDM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0911" y="2727913"/>
            <a:ext cx="292894" cy="41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69" descr="Airpor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5958" y="1669500"/>
            <a:ext cx="314325" cy="3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51" descr="Sho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8419" y="1909953"/>
            <a:ext cx="560600" cy="23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40"/>
          <p:cNvGrpSpPr/>
          <p:nvPr/>
        </p:nvGrpSpPr>
        <p:grpSpPr>
          <a:xfrm>
            <a:off x="2901281" y="1829754"/>
            <a:ext cx="325280" cy="495127"/>
            <a:chOff x="1918314" y="1075901"/>
            <a:chExt cx="433706" cy="660169"/>
          </a:xfrm>
        </p:grpSpPr>
        <p:grpSp>
          <p:nvGrpSpPr>
            <p:cNvPr id="8" name="Group 272"/>
            <p:cNvGrpSpPr>
              <a:grpSpLocks/>
            </p:cNvGrpSpPr>
            <p:nvPr/>
          </p:nvGrpSpPr>
          <p:grpSpPr bwMode="auto">
            <a:xfrm>
              <a:off x="1918314" y="1340647"/>
              <a:ext cx="433706" cy="395423"/>
              <a:chOff x="4224493" y="3222064"/>
              <a:chExt cx="456712" cy="456010"/>
            </a:xfrm>
          </p:grpSpPr>
          <p:sp>
            <p:nvSpPr>
              <p:cNvPr id="200" name="Oval 401"/>
              <p:cNvSpPr>
                <a:spLocks noChangeArrowheads="1"/>
              </p:cNvSpPr>
              <p:nvPr/>
            </p:nvSpPr>
            <p:spPr bwMode="auto">
              <a:xfrm>
                <a:off x="4224493" y="3222064"/>
                <a:ext cx="456712" cy="4560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402"/>
              <p:cNvSpPr>
                <a:spLocks/>
              </p:cNvSpPr>
              <p:nvPr/>
            </p:nvSpPr>
            <p:spPr bwMode="auto">
              <a:xfrm>
                <a:off x="4377137" y="3355415"/>
                <a:ext cx="37856" cy="90488"/>
              </a:xfrm>
              <a:custGeom>
                <a:avLst/>
                <a:gdLst>
                  <a:gd name="T0" fmla="*/ 8 w 10"/>
                  <a:gd name="T1" fmla="*/ 24 h 24"/>
                  <a:gd name="T2" fmla="*/ 7 w 10"/>
                  <a:gd name="T3" fmla="*/ 24 h 24"/>
                  <a:gd name="T4" fmla="*/ 7 w 10"/>
                  <a:gd name="T5" fmla="*/ 0 h 24"/>
                  <a:gd name="T6" fmla="*/ 8 w 10"/>
                  <a:gd name="T7" fmla="*/ 0 h 24"/>
                  <a:gd name="T8" fmla="*/ 8 w 10"/>
                  <a:gd name="T9" fmla="*/ 2 h 24"/>
                  <a:gd name="T10" fmla="*/ 9 w 10"/>
                  <a:gd name="T11" fmla="*/ 22 h 24"/>
                  <a:gd name="T12" fmla="*/ 9 w 10"/>
                  <a:gd name="T13" fmla="*/ 24 h 24"/>
                  <a:gd name="T14" fmla="*/ 8 w 10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4"/>
                  <a:gd name="T26" fmla="*/ 10 w 1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4">
                    <a:moveTo>
                      <a:pt x="8" y="24"/>
                    </a:moveTo>
                    <a:cubicBezTo>
                      <a:pt x="8" y="24"/>
                      <a:pt x="8" y="24"/>
                      <a:pt x="7" y="24"/>
                    </a:cubicBezTo>
                    <a:cubicBezTo>
                      <a:pt x="1" y="18"/>
                      <a:pt x="0" y="7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3" y="8"/>
                      <a:pt x="3" y="17"/>
                      <a:pt x="9" y="22"/>
                    </a:cubicBezTo>
                    <a:cubicBezTo>
                      <a:pt x="10" y="23"/>
                      <a:pt x="10" y="23"/>
                      <a:pt x="9" y="24"/>
                    </a:cubicBezTo>
                    <a:cubicBezTo>
                      <a:pt x="9" y="24"/>
                      <a:pt x="9" y="24"/>
                      <a:pt x="8" y="2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02" name="Freeform 403"/>
              <p:cNvSpPr>
                <a:spLocks/>
              </p:cNvSpPr>
              <p:nvPr/>
            </p:nvSpPr>
            <p:spPr bwMode="auto">
              <a:xfrm>
                <a:off x="4353936" y="3320885"/>
                <a:ext cx="45183" cy="163116"/>
              </a:xfrm>
              <a:custGeom>
                <a:avLst/>
                <a:gdLst>
                  <a:gd name="T0" fmla="*/ 10 w 12"/>
                  <a:gd name="T1" fmla="*/ 43 h 43"/>
                  <a:gd name="T2" fmla="*/ 10 w 12"/>
                  <a:gd name="T3" fmla="*/ 42 h 43"/>
                  <a:gd name="T4" fmla="*/ 0 w 12"/>
                  <a:gd name="T5" fmla="*/ 21 h 43"/>
                  <a:gd name="T6" fmla="*/ 8 w 12"/>
                  <a:gd name="T7" fmla="*/ 0 h 43"/>
                  <a:gd name="T8" fmla="*/ 10 w 12"/>
                  <a:gd name="T9" fmla="*/ 0 h 43"/>
                  <a:gd name="T10" fmla="*/ 10 w 12"/>
                  <a:gd name="T11" fmla="*/ 2 h 43"/>
                  <a:gd name="T12" fmla="*/ 3 w 12"/>
                  <a:gd name="T13" fmla="*/ 21 h 43"/>
                  <a:gd name="T14" fmla="*/ 11 w 12"/>
                  <a:gd name="T15" fmla="*/ 40 h 43"/>
                  <a:gd name="T16" fmla="*/ 11 w 12"/>
                  <a:gd name="T17" fmla="*/ 42 h 43"/>
                  <a:gd name="T18" fmla="*/ 10 w 12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3"/>
                  <a:gd name="T32" fmla="*/ 12 w 1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3">
                    <a:moveTo>
                      <a:pt x="10" y="43"/>
                    </a:moveTo>
                    <a:cubicBezTo>
                      <a:pt x="10" y="43"/>
                      <a:pt x="10" y="43"/>
                      <a:pt x="10" y="42"/>
                    </a:cubicBezTo>
                    <a:cubicBezTo>
                      <a:pt x="4" y="37"/>
                      <a:pt x="0" y="29"/>
                      <a:pt x="0" y="21"/>
                    </a:cubicBezTo>
                    <a:cubicBezTo>
                      <a:pt x="0" y="14"/>
                      <a:pt x="3" y="6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7"/>
                      <a:pt x="2" y="14"/>
                      <a:pt x="3" y="21"/>
                    </a:cubicBezTo>
                    <a:cubicBezTo>
                      <a:pt x="3" y="29"/>
                      <a:pt x="6" y="35"/>
                      <a:pt x="11" y="40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2"/>
                      <a:pt x="11" y="43"/>
                      <a:pt x="10" y="4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03" name="Freeform 404"/>
              <p:cNvSpPr>
                <a:spLocks/>
              </p:cNvSpPr>
              <p:nvPr/>
            </p:nvSpPr>
            <p:spPr bwMode="auto">
              <a:xfrm>
                <a:off x="4303868" y="3289931"/>
                <a:ext cx="76933" cy="221456"/>
              </a:xfrm>
              <a:custGeom>
                <a:avLst/>
                <a:gdLst>
                  <a:gd name="T0" fmla="*/ 18 w 20"/>
                  <a:gd name="T1" fmla="*/ 58 h 58"/>
                  <a:gd name="T2" fmla="*/ 17 w 20"/>
                  <a:gd name="T3" fmla="*/ 58 h 58"/>
                  <a:gd name="T4" fmla="*/ 15 w 20"/>
                  <a:gd name="T5" fmla="*/ 1 h 58"/>
                  <a:gd name="T6" fmla="*/ 17 w 20"/>
                  <a:gd name="T7" fmla="*/ 1 h 58"/>
                  <a:gd name="T8" fmla="*/ 17 w 20"/>
                  <a:gd name="T9" fmla="*/ 3 h 58"/>
                  <a:gd name="T10" fmla="*/ 19 w 20"/>
                  <a:gd name="T11" fmla="*/ 56 h 58"/>
                  <a:gd name="T12" fmla="*/ 19 w 20"/>
                  <a:gd name="T13" fmla="*/ 58 h 58"/>
                  <a:gd name="T14" fmla="*/ 18 w 20"/>
                  <a:gd name="T15" fmla="*/ 58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8"/>
                  <a:gd name="T26" fmla="*/ 20 w 2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8">
                    <a:moveTo>
                      <a:pt x="18" y="58"/>
                    </a:moveTo>
                    <a:cubicBezTo>
                      <a:pt x="18" y="58"/>
                      <a:pt x="18" y="58"/>
                      <a:pt x="17" y="58"/>
                    </a:cubicBezTo>
                    <a:cubicBezTo>
                      <a:pt x="1" y="42"/>
                      <a:pt x="0" y="17"/>
                      <a:pt x="15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8" y="2"/>
                      <a:pt x="17" y="3"/>
                    </a:cubicBezTo>
                    <a:cubicBezTo>
                      <a:pt x="3" y="17"/>
                      <a:pt x="4" y="41"/>
                      <a:pt x="19" y="56"/>
                    </a:cubicBezTo>
                    <a:cubicBezTo>
                      <a:pt x="20" y="57"/>
                      <a:pt x="20" y="57"/>
                      <a:pt x="19" y="58"/>
                    </a:cubicBezTo>
                    <a:cubicBezTo>
                      <a:pt x="19" y="58"/>
                      <a:pt x="19" y="58"/>
                      <a:pt x="18" y="5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04" name="Oval 405"/>
              <p:cNvSpPr>
                <a:spLocks noChangeArrowheads="1"/>
              </p:cNvSpPr>
              <p:nvPr/>
            </p:nvSpPr>
            <p:spPr bwMode="auto">
              <a:xfrm>
                <a:off x="4452849" y="3274453"/>
                <a:ext cx="26865" cy="3095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407"/>
              <p:cNvSpPr>
                <a:spLocks/>
              </p:cNvSpPr>
              <p:nvPr/>
            </p:nvSpPr>
            <p:spPr bwMode="auto">
              <a:xfrm>
                <a:off x="4441858" y="3312552"/>
                <a:ext cx="48846" cy="304800"/>
              </a:xfrm>
              <a:custGeom>
                <a:avLst/>
                <a:gdLst>
                  <a:gd name="T0" fmla="*/ 0 w 13"/>
                  <a:gd name="T1" fmla="*/ 73 h 80"/>
                  <a:gd name="T2" fmla="*/ 0 w 13"/>
                  <a:gd name="T3" fmla="*/ 73 h 80"/>
                  <a:gd name="T4" fmla="*/ 6 w 13"/>
                  <a:gd name="T5" fmla="*/ 80 h 80"/>
                  <a:gd name="T6" fmla="*/ 11 w 13"/>
                  <a:gd name="T7" fmla="*/ 78 h 80"/>
                  <a:gd name="T8" fmla="*/ 13 w 13"/>
                  <a:gd name="T9" fmla="*/ 73 h 80"/>
                  <a:gd name="T10" fmla="*/ 13 w 13"/>
                  <a:gd name="T11" fmla="*/ 0 h 80"/>
                  <a:gd name="T12" fmla="*/ 6 w 13"/>
                  <a:gd name="T13" fmla="*/ 4 h 80"/>
                  <a:gd name="T14" fmla="*/ 0 w 13"/>
                  <a:gd name="T15" fmla="*/ 0 h 80"/>
                  <a:gd name="T16" fmla="*/ 0 w 13"/>
                  <a:gd name="T17" fmla="*/ 73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0"/>
                  <a:gd name="T29" fmla="*/ 13 w 13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8" y="80"/>
                      <a:pt x="10" y="79"/>
                      <a:pt x="11" y="78"/>
                    </a:cubicBezTo>
                    <a:cubicBezTo>
                      <a:pt x="12" y="77"/>
                      <a:pt x="13" y="75"/>
                      <a:pt x="13" y="7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"/>
                      <a:pt x="9" y="4"/>
                      <a:pt x="6" y="4"/>
                    </a:cubicBezTo>
                    <a:cubicBezTo>
                      <a:pt x="4" y="4"/>
                      <a:pt x="1" y="2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</p:grpSp>
        <p:pic>
          <p:nvPicPr>
            <p:cNvPr id="199" name="Picture 61" descr="wifi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5225" y="1075901"/>
              <a:ext cx="345974" cy="250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" name="Picture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4130" y="4410265"/>
            <a:ext cx="625730" cy="1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65" descr="Ho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7902" y="1045559"/>
            <a:ext cx="360600" cy="28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65" descr="Ho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059" y="1374171"/>
            <a:ext cx="360600" cy="28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52"/>
          <p:cNvGrpSpPr/>
          <p:nvPr/>
        </p:nvGrpSpPr>
        <p:grpSpPr>
          <a:xfrm>
            <a:off x="2822700" y="1058229"/>
            <a:ext cx="325280" cy="495127"/>
            <a:chOff x="1918314" y="1075901"/>
            <a:chExt cx="433706" cy="660169"/>
          </a:xfrm>
        </p:grpSpPr>
        <p:grpSp>
          <p:nvGrpSpPr>
            <p:cNvPr id="10" name="Group 272"/>
            <p:cNvGrpSpPr>
              <a:grpSpLocks/>
            </p:cNvGrpSpPr>
            <p:nvPr/>
          </p:nvGrpSpPr>
          <p:grpSpPr bwMode="auto">
            <a:xfrm>
              <a:off x="1918314" y="1340647"/>
              <a:ext cx="433706" cy="395423"/>
              <a:chOff x="4224493" y="3222064"/>
              <a:chExt cx="456712" cy="456010"/>
            </a:xfrm>
          </p:grpSpPr>
          <p:sp>
            <p:nvSpPr>
              <p:cNvPr id="212" name="Oval 401"/>
              <p:cNvSpPr>
                <a:spLocks noChangeArrowheads="1"/>
              </p:cNvSpPr>
              <p:nvPr/>
            </p:nvSpPr>
            <p:spPr bwMode="auto">
              <a:xfrm>
                <a:off x="4224493" y="3222064"/>
                <a:ext cx="456712" cy="4560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402"/>
              <p:cNvSpPr>
                <a:spLocks/>
              </p:cNvSpPr>
              <p:nvPr/>
            </p:nvSpPr>
            <p:spPr bwMode="auto">
              <a:xfrm>
                <a:off x="4377137" y="3355415"/>
                <a:ext cx="37856" cy="90488"/>
              </a:xfrm>
              <a:custGeom>
                <a:avLst/>
                <a:gdLst>
                  <a:gd name="T0" fmla="*/ 8 w 10"/>
                  <a:gd name="T1" fmla="*/ 24 h 24"/>
                  <a:gd name="T2" fmla="*/ 7 w 10"/>
                  <a:gd name="T3" fmla="*/ 24 h 24"/>
                  <a:gd name="T4" fmla="*/ 7 w 10"/>
                  <a:gd name="T5" fmla="*/ 0 h 24"/>
                  <a:gd name="T6" fmla="*/ 8 w 10"/>
                  <a:gd name="T7" fmla="*/ 0 h 24"/>
                  <a:gd name="T8" fmla="*/ 8 w 10"/>
                  <a:gd name="T9" fmla="*/ 2 h 24"/>
                  <a:gd name="T10" fmla="*/ 9 w 10"/>
                  <a:gd name="T11" fmla="*/ 22 h 24"/>
                  <a:gd name="T12" fmla="*/ 9 w 10"/>
                  <a:gd name="T13" fmla="*/ 24 h 24"/>
                  <a:gd name="T14" fmla="*/ 8 w 10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4"/>
                  <a:gd name="T26" fmla="*/ 10 w 1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4">
                    <a:moveTo>
                      <a:pt x="8" y="24"/>
                    </a:moveTo>
                    <a:cubicBezTo>
                      <a:pt x="8" y="24"/>
                      <a:pt x="8" y="24"/>
                      <a:pt x="7" y="24"/>
                    </a:cubicBezTo>
                    <a:cubicBezTo>
                      <a:pt x="1" y="18"/>
                      <a:pt x="0" y="7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3" y="8"/>
                      <a:pt x="3" y="17"/>
                      <a:pt x="9" y="22"/>
                    </a:cubicBezTo>
                    <a:cubicBezTo>
                      <a:pt x="10" y="23"/>
                      <a:pt x="10" y="23"/>
                      <a:pt x="9" y="24"/>
                    </a:cubicBezTo>
                    <a:cubicBezTo>
                      <a:pt x="9" y="24"/>
                      <a:pt x="9" y="24"/>
                      <a:pt x="8" y="2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14" name="Freeform 403"/>
              <p:cNvSpPr>
                <a:spLocks/>
              </p:cNvSpPr>
              <p:nvPr/>
            </p:nvSpPr>
            <p:spPr bwMode="auto">
              <a:xfrm>
                <a:off x="4353936" y="3320885"/>
                <a:ext cx="45183" cy="163116"/>
              </a:xfrm>
              <a:custGeom>
                <a:avLst/>
                <a:gdLst>
                  <a:gd name="T0" fmla="*/ 10 w 12"/>
                  <a:gd name="T1" fmla="*/ 43 h 43"/>
                  <a:gd name="T2" fmla="*/ 10 w 12"/>
                  <a:gd name="T3" fmla="*/ 42 h 43"/>
                  <a:gd name="T4" fmla="*/ 0 w 12"/>
                  <a:gd name="T5" fmla="*/ 21 h 43"/>
                  <a:gd name="T6" fmla="*/ 8 w 12"/>
                  <a:gd name="T7" fmla="*/ 0 h 43"/>
                  <a:gd name="T8" fmla="*/ 10 w 12"/>
                  <a:gd name="T9" fmla="*/ 0 h 43"/>
                  <a:gd name="T10" fmla="*/ 10 w 12"/>
                  <a:gd name="T11" fmla="*/ 2 h 43"/>
                  <a:gd name="T12" fmla="*/ 3 w 12"/>
                  <a:gd name="T13" fmla="*/ 21 h 43"/>
                  <a:gd name="T14" fmla="*/ 11 w 12"/>
                  <a:gd name="T15" fmla="*/ 40 h 43"/>
                  <a:gd name="T16" fmla="*/ 11 w 12"/>
                  <a:gd name="T17" fmla="*/ 42 h 43"/>
                  <a:gd name="T18" fmla="*/ 10 w 12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3"/>
                  <a:gd name="T32" fmla="*/ 12 w 1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3">
                    <a:moveTo>
                      <a:pt x="10" y="43"/>
                    </a:moveTo>
                    <a:cubicBezTo>
                      <a:pt x="10" y="43"/>
                      <a:pt x="10" y="43"/>
                      <a:pt x="10" y="42"/>
                    </a:cubicBezTo>
                    <a:cubicBezTo>
                      <a:pt x="4" y="37"/>
                      <a:pt x="0" y="29"/>
                      <a:pt x="0" y="21"/>
                    </a:cubicBezTo>
                    <a:cubicBezTo>
                      <a:pt x="0" y="14"/>
                      <a:pt x="3" y="6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7"/>
                      <a:pt x="2" y="14"/>
                      <a:pt x="3" y="21"/>
                    </a:cubicBezTo>
                    <a:cubicBezTo>
                      <a:pt x="3" y="29"/>
                      <a:pt x="6" y="35"/>
                      <a:pt x="11" y="40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2"/>
                      <a:pt x="11" y="43"/>
                      <a:pt x="10" y="4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15" name="Freeform 404"/>
              <p:cNvSpPr>
                <a:spLocks/>
              </p:cNvSpPr>
              <p:nvPr/>
            </p:nvSpPr>
            <p:spPr bwMode="auto">
              <a:xfrm>
                <a:off x="4303868" y="3289931"/>
                <a:ext cx="76933" cy="221456"/>
              </a:xfrm>
              <a:custGeom>
                <a:avLst/>
                <a:gdLst>
                  <a:gd name="T0" fmla="*/ 18 w 20"/>
                  <a:gd name="T1" fmla="*/ 58 h 58"/>
                  <a:gd name="T2" fmla="*/ 17 w 20"/>
                  <a:gd name="T3" fmla="*/ 58 h 58"/>
                  <a:gd name="T4" fmla="*/ 15 w 20"/>
                  <a:gd name="T5" fmla="*/ 1 h 58"/>
                  <a:gd name="T6" fmla="*/ 17 w 20"/>
                  <a:gd name="T7" fmla="*/ 1 h 58"/>
                  <a:gd name="T8" fmla="*/ 17 w 20"/>
                  <a:gd name="T9" fmla="*/ 3 h 58"/>
                  <a:gd name="T10" fmla="*/ 19 w 20"/>
                  <a:gd name="T11" fmla="*/ 56 h 58"/>
                  <a:gd name="T12" fmla="*/ 19 w 20"/>
                  <a:gd name="T13" fmla="*/ 58 h 58"/>
                  <a:gd name="T14" fmla="*/ 18 w 20"/>
                  <a:gd name="T15" fmla="*/ 58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8"/>
                  <a:gd name="T26" fmla="*/ 20 w 2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8">
                    <a:moveTo>
                      <a:pt x="18" y="58"/>
                    </a:moveTo>
                    <a:cubicBezTo>
                      <a:pt x="18" y="58"/>
                      <a:pt x="18" y="58"/>
                      <a:pt x="17" y="58"/>
                    </a:cubicBezTo>
                    <a:cubicBezTo>
                      <a:pt x="1" y="42"/>
                      <a:pt x="0" y="17"/>
                      <a:pt x="15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8" y="2"/>
                      <a:pt x="17" y="3"/>
                    </a:cubicBezTo>
                    <a:cubicBezTo>
                      <a:pt x="3" y="17"/>
                      <a:pt x="4" y="41"/>
                      <a:pt x="19" y="56"/>
                    </a:cubicBezTo>
                    <a:cubicBezTo>
                      <a:pt x="20" y="57"/>
                      <a:pt x="20" y="57"/>
                      <a:pt x="19" y="58"/>
                    </a:cubicBezTo>
                    <a:cubicBezTo>
                      <a:pt x="19" y="58"/>
                      <a:pt x="19" y="58"/>
                      <a:pt x="18" y="5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16" name="Oval 405"/>
              <p:cNvSpPr>
                <a:spLocks noChangeArrowheads="1"/>
              </p:cNvSpPr>
              <p:nvPr/>
            </p:nvSpPr>
            <p:spPr bwMode="auto">
              <a:xfrm>
                <a:off x="4452849" y="3274453"/>
                <a:ext cx="26865" cy="3095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407"/>
              <p:cNvSpPr>
                <a:spLocks/>
              </p:cNvSpPr>
              <p:nvPr/>
            </p:nvSpPr>
            <p:spPr bwMode="auto">
              <a:xfrm>
                <a:off x="4441858" y="3312552"/>
                <a:ext cx="48846" cy="304800"/>
              </a:xfrm>
              <a:custGeom>
                <a:avLst/>
                <a:gdLst>
                  <a:gd name="T0" fmla="*/ 0 w 13"/>
                  <a:gd name="T1" fmla="*/ 73 h 80"/>
                  <a:gd name="T2" fmla="*/ 0 w 13"/>
                  <a:gd name="T3" fmla="*/ 73 h 80"/>
                  <a:gd name="T4" fmla="*/ 6 w 13"/>
                  <a:gd name="T5" fmla="*/ 80 h 80"/>
                  <a:gd name="T6" fmla="*/ 11 w 13"/>
                  <a:gd name="T7" fmla="*/ 78 h 80"/>
                  <a:gd name="T8" fmla="*/ 13 w 13"/>
                  <a:gd name="T9" fmla="*/ 73 h 80"/>
                  <a:gd name="T10" fmla="*/ 13 w 13"/>
                  <a:gd name="T11" fmla="*/ 0 h 80"/>
                  <a:gd name="T12" fmla="*/ 6 w 13"/>
                  <a:gd name="T13" fmla="*/ 4 h 80"/>
                  <a:gd name="T14" fmla="*/ 0 w 13"/>
                  <a:gd name="T15" fmla="*/ 0 h 80"/>
                  <a:gd name="T16" fmla="*/ 0 w 13"/>
                  <a:gd name="T17" fmla="*/ 73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0"/>
                  <a:gd name="T29" fmla="*/ 13 w 13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8" y="80"/>
                      <a:pt x="10" y="79"/>
                      <a:pt x="11" y="78"/>
                    </a:cubicBezTo>
                    <a:cubicBezTo>
                      <a:pt x="12" y="77"/>
                      <a:pt x="13" y="75"/>
                      <a:pt x="13" y="7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"/>
                      <a:pt x="9" y="4"/>
                      <a:pt x="6" y="4"/>
                    </a:cubicBezTo>
                    <a:cubicBezTo>
                      <a:pt x="4" y="4"/>
                      <a:pt x="1" y="2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</p:grpSp>
        <p:pic>
          <p:nvPicPr>
            <p:cNvPr id="211" name="Picture 61" descr="wifi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5225" y="1075901"/>
              <a:ext cx="345974" cy="250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8" name="Picture 43" descr="3G Wide ban CDM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2155" y="2462606"/>
            <a:ext cx="292894" cy="41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43" descr="3G Wide ban CDM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8317" y="2512940"/>
            <a:ext cx="292894" cy="41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63"/>
          <p:cNvGrpSpPr/>
          <p:nvPr/>
        </p:nvGrpSpPr>
        <p:grpSpPr>
          <a:xfrm>
            <a:off x="2875741" y="2558417"/>
            <a:ext cx="400826" cy="495127"/>
            <a:chOff x="1817585" y="1075901"/>
            <a:chExt cx="534435" cy="660169"/>
          </a:xfrm>
        </p:grpSpPr>
        <p:grpSp>
          <p:nvGrpSpPr>
            <p:cNvPr id="12" name="Group 272"/>
            <p:cNvGrpSpPr>
              <a:grpSpLocks/>
            </p:cNvGrpSpPr>
            <p:nvPr/>
          </p:nvGrpSpPr>
          <p:grpSpPr bwMode="auto">
            <a:xfrm>
              <a:off x="1918314" y="1340647"/>
              <a:ext cx="433706" cy="395423"/>
              <a:chOff x="4224493" y="3222064"/>
              <a:chExt cx="456712" cy="456010"/>
            </a:xfrm>
          </p:grpSpPr>
          <p:sp>
            <p:nvSpPr>
              <p:cNvPr id="223" name="Oval 401"/>
              <p:cNvSpPr>
                <a:spLocks noChangeArrowheads="1"/>
              </p:cNvSpPr>
              <p:nvPr/>
            </p:nvSpPr>
            <p:spPr bwMode="auto">
              <a:xfrm>
                <a:off x="4224493" y="3222064"/>
                <a:ext cx="456712" cy="4560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402"/>
              <p:cNvSpPr>
                <a:spLocks/>
              </p:cNvSpPr>
              <p:nvPr/>
            </p:nvSpPr>
            <p:spPr bwMode="auto">
              <a:xfrm>
                <a:off x="4377137" y="3355415"/>
                <a:ext cx="37856" cy="90488"/>
              </a:xfrm>
              <a:custGeom>
                <a:avLst/>
                <a:gdLst>
                  <a:gd name="T0" fmla="*/ 8 w 10"/>
                  <a:gd name="T1" fmla="*/ 24 h 24"/>
                  <a:gd name="T2" fmla="*/ 7 w 10"/>
                  <a:gd name="T3" fmla="*/ 24 h 24"/>
                  <a:gd name="T4" fmla="*/ 7 w 10"/>
                  <a:gd name="T5" fmla="*/ 0 h 24"/>
                  <a:gd name="T6" fmla="*/ 8 w 10"/>
                  <a:gd name="T7" fmla="*/ 0 h 24"/>
                  <a:gd name="T8" fmla="*/ 8 w 10"/>
                  <a:gd name="T9" fmla="*/ 2 h 24"/>
                  <a:gd name="T10" fmla="*/ 9 w 10"/>
                  <a:gd name="T11" fmla="*/ 22 h 24"/>
                  <a:gd name="T12" fmla="*/ 9 w 10"/>
                  <a:gd name="T13" fmla="*/ 24 h 24"/>
                  <a:gd name="T14" fmla="*/ 8 w 10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4"/>
                  <a:gd name="T26" fmla="*/ 10 w 1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4">
                    <a:moveTo>
                      <a:pt x="8" y="24"/>
                    </a:moveTo>
                    <a:cubicBezTo>
                      <a:pt x="8" y="24"/>
                      <a:pt x="8" y="24"/>
                      <a:pt x="7" y="24"/>
                    </a:cubicBezTo>
                    <a:cubicBezTo>
                      <a:pt x="1" y="18"/>
                      <a:pt x="0" y="7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3" y="8"/>
                      <a:pt x="3" y="17"/>
                      <a:pt x="9" y="22"/>
                    </a:cubicBezTo>
                    <a:cubicBezTo>
                      <a:pt x="10" y="23"/>
                      <a:pt x="10" y="23"/>
                      <a:pt x="9" y="24"/>
                    </a:cubicBezTo>
                    <a:cubicBezTo>
                      <a:pt x="9" y="24"/>
                      <a:pt x="9" y="24"/>
                      <a:pt x="8" y="2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25" name="Freeform 403"/>
              <p:cNvSpPr>
                <a:spLocks/>
              </p:cNvSpPr>
              <p:nvPr/>
            </p:nvSpPr>
            <p:spPr bwMode="auto">
              <a:xfrm>
                <a:off x="4353936" y="3320885"/>
                <a:ext cx="45183" cy="163116"/>
              </a:xfrm>
              <a:custGeom>
                <a:avLst/>
                <a:gdLst>
                  <a:gd name="T0" fmla="*/ 10 w 12"/>
                  <a:gd name="T1" fmla="*/ 43 h 43"/>
                  <a:gd name="T2" fmla="*/ 10 w 12"/>
                  <a:gd name="T3" fmla="*/ 42 h 43"/>
                  <a:gd name="T4" fmla="*/ 0 w 12"/>
                  <a:gd name="T5" fmla="*/ 21 h 43"/>
                  <a:gd name="T6" fmla="*/ 8 w 12"/>
                  <a:gd name="T7" fmla="*/ 0 h 43"/>
                  <a:gd name="T8" fmla="*/ 10 w 12"/>
                  <a:gd name="T9" fmla="*/ 0 h 43"/>
                  <a:gd name="T10" fmla="*/ 10 w 12"/>
                  <a:gd name="T11" fmla="*/ 2 h 43"/>
                  <a:gd name="T12" fmla="*/ 3 w 12"/>
                  <a:gd name="T13" fmla="*/ 21 h 43"/>
                  <a:gd name="T14" fmla="*/ 11 w 12"/>
                  <a:gd name="T15" fmla="*/ 40 h 43"/>
                  <a:gd name="T16" fmla="*/ 11 w 12"/>
                  <a:gd name="T17" fmla="*/ 42 h 43"/>
                  <a:gd name="T18" fmla="*/ 10 w 12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3"/>
                  <a:gd name="T32" fmla="*/ 12 w 1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3">
                    <a:moveTo>
                      <a:pt x="10" y="43"/>
                    </a:moveTo>
                    <a:cubicBezTo>
                      <a:pt x="10" y="43"/>
                      <a:pt x="10" y="43"/>
                      <a:pt x="10" y="42"/>
                    </a:cubicBezTo>
                    <a:cubicBezTo>
                      <a:pt x="4" y="37"/>
                      <a:pt x="0" y="29"/>
                      <a:pt x="0" y="21"/>
                    </a:cubicBezTo>
                    <a:cubicBezTo>
                      <a:pt x="0" y="14"/>
                      <a:pt x="3" y="6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7"/>
                      <a:pt x="2" y="14"/>
                      <a:pt x="3" y="21"/>
                    </a:cubicBezTo>
                    <a:cubicBezTo>
                      <a:pt x="3" y="29"/>
                      <a:pt x="6" y="35"/>
                      <a:pt x="11" y="40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2"/>
                      <a:pt x="11" y="43"/>
                      <a:pt x="10" y="4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26" name="Freeform 404"/>
              <p:cNvSpPr>
                <a:spLocks/>
              </p:cNvSpPr>
              <p:nvPr/>
            </p:nvSpPr>
            <p:spPr bwMode="auto">
              <a:xfrm>
                <a:off x="4303868" y="3289931"/>
                <a:ext cx="76933" cy="221456"/>
              </a:xfrm>
              <a:custGeom>
                <a:avLst/>
                <a:gdLst>
                  <a:gd name="T0" fmla="*/ 18 w 20"/>
                  <a:gd name="T1" fmla="*/ 58 h 58"/>
                  <a:gd name="T2" fmla="*/ 17 w 20"/>
                  <a:gd name="T3" fmla="*/ 58 h 58"/>
                  <a:gd name="T4" fmla="*/ 15 w 20"/>
                  <a:gd name="T5" fmla="*/ 1 h 58"/>
                  <a:gd name="T6" fmla="*/ 17 w 20"/>
                  <a:gd name="T7" fmla="*/ 1 h 58"/>
                  <a:gd name="T8" fmla="*/ 17 w 20"/>
                  <a:gd name="T9" fmla="*/ 3 h 58"/>
                  <a:gd name="T10" fmla="*/ 19 w 20"/>
                  <a:gd name="T11" fmla="*/ 56 h 58"/>
                  <a:gd name="T12" fmla="*/ 19 w 20"/>
                  <a:gd name="T13" fmla="*/ 58 h 58"/>
                  <a:gd name="T14" fmla="*/ 18 w 20"/>
                  <a:gd name="T15" fmla="*/ 58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8"/>
                  <a:gd name="T26" fmla="*/ 20 w 2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8">
                    <a:moveTo>
                      <a:pt x="18" y="58"/>
                    </a:moveTo>
                    <a:cubicBezTo>
                      <a:pt x="18" y="58"/>
                      <a:pt x="18" y="58"/>
                      <a:pt x="17" y="58"/>
                    </a:cubicBezTo>
                    <a:cubicBezTo>
                      <a:pt x="1" y="42"/>
                      <a:pt x="0" y="17"/>
                      <a:pt x="15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8" y="2"/>
                      <a:pt x="17" y="3"/>
                    </a:cubicBezTo>
                    <a:cubicBezTo>
                      <a:pt x="3" y="17"/>
                      <a:pt x="4" y="41"/>
                      <a:pt x="19" y="56"/>
                    </a:cubicBezTo>
                    <a:cubicBezTo>
                      <a:pt x="20" y="57"/>
                      <a:pt x="20" y="57"/>
                      <a:pt x="19" y="58"/>
                    </a:cubicBezTo>
                    <a:cubicBezTo>
                      <a:pt x="19" y="58"/>
                      <a:pt x="19" y="58"/>
                      <a:pt x="18" y="5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27" name="Oval 405"/>
              <p:cNvSpPr>
                <a:spLocks noChangeArrowheads="1"/>
              </p:cNvSpPr>
              <p:nvPr/>
            </p:nvSpPr>
            <p:spPr bwMode="auto">
              <a:xfrm>
                <a:off x="4452849" y="3274453"/>
                <a:ext cx="26865" cy="3095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407"/>
              <p:cNvSpPr>
                <a:spLocks/>
              </p:cNvSpPr>
              <p:nvPr/>
            </p:nvSpPr>
            <p:spPr bwMode="auto">
              <a:xfrm>
                <a:off x="4441858" y="3312552"/>
                <a:ext cx="48846" cy="304800"/>
              </a:xfrm>
              <a:custGeom>
                <a:avLst/>
                <a:gdLst>
                  <a:gd name="T0" fmla="*/ 0 w 13"/>
                  <a:gd name="T1" fmla="*/ 73 h 80"/>
                  <a:gd name="T2" fmla="*/ 0 w 13"/>
                  <a:gd name="T3" fmla="*/ 73 h 80"/>
                  <a:gd name="T4" fmla="*/ 6 w 13"/>
                  <a:gd name="T5" fmla="*/ 80 h 80"/>
                  <a:gd name="T6" fmla="*/ 11 w 13"/>
                  <a:gd name="T7" fmla="*/ 78 h 80"/>
                  <a:gd name="T8" fmla="*/ 13 w 13"/>
                  <a:gd name="T9" fmla="*/ 73 h 80"/>
                  <a:gd name="T10" fmla="*/ 13 w 13"/>
                  <a:gd name="T11" fmla="*/ 0 h 80"/>
                  <a:gd name="T12" fmla="*/ 6 w 13"/>
                  <a:gd name="T13" fmla="*/ 4 h 80"/>
                  <a:gd name="T14" fmla="*/ 0 w 13"/>
                  <a:gd name="T15" fmla="*/ 0 h 80"/>
                  <a:gd name="T16" fmla="*/ 0 w 13"/>
                  <a:gd name="T17" fmla="*/ 73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0"/>
                  <a:gd name="T29" fmla="*/ 13 w 13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8" y="80"/>
                      <a:pt x="10" y="79"/>
                      <a:pt x="11" y="78"/>
                    </a:cubicBezTo>
                    <a:cubicBezTo>
                      <a:pt x="12" y="77"/>
                      <a:pt x="13" y="75"/>
                      <a:pt x="13" y="7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"/>
                      <a:pt x="9" y="4"/>
                      <a:pt x="6" y="4"/>
                    </a:cubicBezTo>
                    <a:cubicBezTo>
                      <a:pt x="4" y="4"/>
                      <a:pt x="1" y="2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</p:grpSp>
        <p:pic>
          <p:nvPicPr>
            <p:cNvPr id="222" name="Picture 61" descr="wifi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7585" y="1075901"/>
              <a:ext cx="345974" cy="250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9" name="Picture 65" descr="Buildings 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5094" y="3380677"/>
            <a:ext cx="423863" cy="2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65236" y="3231546"/>
            <a:ext cx="35972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5"/>
          <p:cNvGrpSpPr/>
          <p:nvPr/>
        </p:nvGrpSpPr>
        <p:grpSpPr>
          <a:xfrm>
            <a:off x="2915569" y="3408523"/>
            <a:ext cx="325280" cy="495127"/>
            <a:chOff x="1918314" y="1075901"/>
            <a:chExt cx="433706" cy="660169"/>
          </a:xfrm>
        </p:grpSpPr>
        <p:grpSp>
          <p:nvGrpSpPr>
            <p:cNvPr id="14" name="Group 272"/>
            <p:cNvGrpSpPr>
              <a:grpSpLocks/>
            </p:cNvGrpSpPr>
            <p:nvPr/>
          </p:nvGrpSpPr>
          <p:grpSpPr bwMode="auto">
            <a:xfrm>
              <a:off x="1918314" y="1340647"/>
              <a:ext cx="433706" cy="395423"/>
              <a:chOff x="4224493" y="3222064"/>
              <a:chExt cx="456712" cy="456010"/>
            </a:xfrm>
          </p:grpSpPr>
          <p:sp>
            <p:nvSpPr>
              <p:cNvPr id="234" name="Oval 401"/>
              <p:cNvSpPr>
                <a:spLocks noChangeArrowheads="1"/>
              </p:cNvSpPr>
              <p:nvPr/>
            </p:nvSpPr>
            <p:spPr bwMode="auto">
              <a:xfrm>
                <a:off x="4224493" y="3222064"/>
                <a:ext cx="456712" cy="4560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402"/>
              <p:cNvSpPr>
                <a:spLocks/>
              </p:cNvSpPr>
              <p:nvPr/>
            </p:nvSpPr>
            <p:spPr bwMode="auto">
              <a:xfrm>
                <a:off x="4377137" y="3355415"/>
                <a:ext cx="37856" cy="90488"/>
              </a:xfrm>
              <a:custGeom>
                <a:avLst/>
                <a:gdLst>
                  <a:gd name="T0" fmla="*/ 8 w 10"/>
                  <a:gd name="T1" fmla="*/ 24 h 24"/>
                  <a:gd name="T2" fmla="*/ 7 w 10"/>
                  <a:gd name="T3" fmla="*/ 24 h 24"/>
                  <a:gd name="T4" fmla="*/ 7 w 10"/>
                  <a:gd name="T5" fmla="*/ 0 h 24"/>
                  <a:gd name="T6" fmla="*/ 8 w 10"/>
                  <a:gd name="T7" fmla="*/ 0 h 24"/>
                  <a:gd name="T8" fmla="*/ 8 w 10"/>
                  <a:gd name="T9" fmla="*/ 2 h 24"/>
                  <a:gd name="T10" fmla="*/ 9 w 10"/>
                  <a:gd name="T11" fmla="*/ 22 h 24"/>
                  <a:gd name="T12" fmla="*/ 9 w 10"/>
                  <a:gd name="T13" fmla="*/ 24 h 24"/>
                  <a:gd name="T14" fmla="*/ 8 w 10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4"/>
                  <a:gd name="T26" fmla="*/ 10 w 1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4">
                    <a:moveTo>
                      <a:pt x="8" y="24"/>
                    </a:moveTo>
                    <a:cubicBezTo>
                      <a:pt x="8" y="24"/>
                      <a:pt x="8" y="24"/>
                      <a:pt x="7" y="24"/>
                    </a:cubicBezTo>
                    <a:cubicBezTo>
                      <a:pt x="1" y="18"/>
                      <a:pt x="0" y="7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3" y="8"/>
                      <a:pt x="3" y="17"/>
                      <a:pt x="9" y="22"/>
                    </a:cubicBezTo>
                    <a:cubicBezTo>
                      <a:pt x="10" y="23"/>
                      <a:pt x="10" y="23"/>
                      <a:pt x="9" y="24"/>
                    </a:cubicBezTo>
                    <a:cubicBezTo>
                      <a:pt x="9" y="24"/>
                      <a:pt x="9" y="24"/>
                      <a:pt x="8" y="2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36" name="Freeform 403"/>
              <p:cNvSpPr>
                <a:spLocks/>
              </p:cNvSpPr>
              <p:nvPr/>
            </p:nvSpPr>
            <p:spPr bwMode="auto">
              <a:xfrm>
                <a:off x="4353936" y="3320885"/>
                <a:ext cx="45183" cy="163116"/>
              </a:xfrm>
              <a:custGeom>
                <a:avLst/>
                <a:gdLst>
                  <a:gd name="T0" fmla="*/ 10 w 12"/>
                  <a:gd name="T1" fmla="*/ 43 h 43"/>
                  <a:gd name="T2" fmla="*/ 10 w 12"/>
                  <a:gd name="T3" fmla="*/ 42 h 43"/>
                  <a:gd name="T4" fmla="*/ 0 w 12"/>
                  <a:gd name="T5" fmla="*/ 21 h 43"/>
                  <a:gd name="T6" fmla="*/ 8 w 12"/>
                  <a:gd name="T7" fmla="*/ 0 h 43"/>
                  <a:gd name="T8" fmla="*/ 10 w 12"/>
                  <a:gd name="T9" fmla="*/ 0 h 43"/>
                  <a:gd name="T10" fmla="*/ 10 w 12"/>
                  <a:gd name="T11" fmla="*/ 2 h 43"/>
                  <a:gd name="T12" fmla="*/ 3 w 12"/>
                  <a:gd name="T13" fmla="*/ 21 h 43"/>
                  <a:gd name="T14" fmla="*/ 11 w 12"/>
                  <a:gd name="T15" fmla="*/ 40 h 43"/>
                  <a:gd name="T16" fmla="*/ 11 w 12"/>
                  <a:gd name="T17" fmla="*/ 42 h 43"/>
                  <a:gd name="T18" fmla="*/ 10 w 12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3"/>
                  <a:gd name="T32" fmla="*/ 12 w 1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3">
                    <a:moveTo>
                      <a:pt x="10" y="43"/>
                    </a:moveTo>
                    <a:cubicBezTo>
                      <a:pt x="10" y="43"/>
                      <a:pt x="10" y="43"/>
                      <a:pt x="10" y="42"/>
                    </a:cubicBezTo>
                    <a:cubicBezTo>
                      <a:pt x="4" y="37"/>
                      <a:pt x="0" y="29"/>
                      <a:pt x="0" y="21"/>
                    </a:cubicBezTo>
                    <a:cubicBezTo>
                      <a:pt x="0" y="14"/>
                      <a:pt x="3" y="6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7"/>
                      <a:pt x="2" y="14"/>
                      <a:pt x="3" y="21"/>
                    </a:cubicBezTo>
                    <a:cubicBezTo>
                      <a:pt x="3" y="29"/>
                      <a:pt x="6" y="35"/>
                      <a:pt x="11" y="40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2"/>
                      <a:pt x="11" y="43"/>
                      <a:pt x="10" y="4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37" name="Freeform 404"/>
              <p:cNvSpPr>
                <a:spLocks/>
              </p:cNvSpPr>
              <p:nvPr/>
            </p:nvSpPr>
            <p:spPr bwMode="auto">
              <a:xfrm>
                <a:off x="4303868" y="3289931"/>
                <a:ext cx="76933" cy="221456"/>
              </a:xfrm>
              <a:custGeom>
                <a:avLst/>
                <a:gdLst>
                  <a:gd name="T0" fmla="*/ 18 w 20"/>
                  <a:gd name="T1" fmla="*/ 58 h 58"/>
                  <a:gd name="T2" fmla="*/ 17 w 20"/>
                  <a:gd name="T3" fmla="*/ 58 h 58"/>
                  <a:gd name="T4" fmla="*/ 15 w 20"/>
                  <a:gd name="T5" fmla="*/ 1 h 58"/>
                  <a:gd name="T6" fmla="*/ 17 w 20"/>
                  <a:gd name="T7" fmla="*/ 1 h 58"/>
                  <a:gd name="T8" fmla="*/ 17 w 20"/>
                  <a:gd name="T9" fmla="*/ 3 h 58"/>
                  <a:gd name="T10" fmla="*/ 19 w 20"/>
                  <a:gd name="T11" fmla="*/ 56 h 58"/>
                  <a:gd name="T12" fmla="*/ 19 w 20"/>
                  <a:gd name="T13" fmla="*/ 58 h 58"/>
                  <a:gd name="T14" fmla="*/ 18 w 20"/>
                  <a:gd name="T15" fmla="*/ 58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8"/>
                  <a:gd name="T26" fmla="*/ 20 w 2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8">
                    <a:moveTo>
                      <a:pt x="18" y="58"/>
                    </a:moveTo>
                    <a:cubicBezTo>
                      <a:pt x="18" y="58"/>
                      <a:pt x="18" y="58"/>
                      <a:pt x="17" y="58"/>
                    </a:cubicBezTo>
                    <a:cubicBezTo>
                      <a:pt x="1" y="42"/>
                      <a:pt x="0" y="17"/>
                      <a:pt x="15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8" y="2"/>
                      <a:pt x="17" y="3"/>
                    </a:cubicBezTo>
                    <a:cubicBezTo>
                      <a:pt x="3" y="17"/>
                      <a:pt x="4" y="41"/>
                      <a:pt x="19" y="56"/>
                    </a:cubicBezTo>
                    <a:cubicBezTo>
                      <a:pt x="20" y="57"/>
                      <a:pt x="20" y="57"/>
                      <a:pt x="19" y="58"/>
                    </a:cubicBezTo>
                    <a:cubicBezTo>
                      <a:pt x="19" y="58"/>
                      <a:pt x="19" y="58"/>
                      <a:pt x="18" y="5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38" name="Oval 405"/>
              <p:cNvSpPr>
                <a:spLocks noChangeArrowheads="1"/>
              </p:cNvSpPr>
              <p:nvPr/>
            </p:nvSpPr>
            <p:spPr bwMode="auto">
              <a:xfrm>
                <a:off x="4452849" y="3274453"/>
                <a:ext cx="26865" cy="3095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407"/>
              <p:cNvSpPr>
                <a:spLocks/>
              </p:cNvSpPr>
              <p:nvPr/>
            </p:nvSpPr>
            <p:spPr bwMode="auto">
              <a:xfrm>
                <a:off x="4441858" y="3312552"/>
                <a:ext cx="48846" cy="304800"/>
              </a:xfrm>
              <a:custGeom>
                <a:avLst/>
                <a:gdLst>
                  <a:gd name="T0" fmla="*/ 0 w 13"/>
                  <a:gd name="T1" fmla="*/ 73 h 80"/>
                  <a:gd name="T2" fmla="*/ 0 w 13"/>
                  <a:gd name="T3" fmla="*/ 73 h 80"/>
                  <a:gd name="T4" fmla="*/ 6 w 13"/>
                  <a:gd name="T5" fmla="*/ 80 h 80"/>
                  <a:gd name="T6" fmla="*/ 11 w 13"/>
                  <a:gd name="T7" fmla="*/ 78 h 80"/>
                  <a:gd name="T8" fmla="*/ 13 w 13"/>
                  <a:gd name="T9" fmla="*/ 73 h 80"/>
                  <a:gd name="T10" fmla="*/ 13 w 13"/>
                  <a:gd name="T11" fmla="*/ 0 h 80"/>
                  <a:gd name="T12" fmla="*/ 6 w 13"/>
                  <a:gd name="T13" fmla="*/ 4 h 80"/>
                  <a:gd name="T14" fmla="*/ 0 w 13"/>
                  <a:gd name="T15" fmla="*/ 0 h 80"/>
                  <a:gd name="T16" fmla="*/ 0 w 13"/>
                  <a:gd name="T17" fmla="*/ 73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0"/>
                  <a:gd name="T29" fmla="*/ 13 w 13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8" y="80"/>
                      <a:pt x="10" y="79"/>
                      <a:pt x="11" y="78"/>
                    </a:cubicBezTo>
                    <a:cubicBezTo>
                      <a:pt x="12" y="77"/>
                      <a:pt x="13" y="75"/>
                      <a:pt x="13" y="7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"/>
                      <a:pt x="9" y="4"/>
                      <a:pt x="6" y="4"/>
                    </a:cubicBezTo>
                    <a:cubicBezTo>
                      <a:pt x="4" y="4"/>
                      <a:pt x="1" y="2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</p:grpSp>
        <p:pic>
          <p:nvPicPr>
            <p:cNvPr id="233" name="Picture 61" descr="wifi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5225" y="1075901"/>
              <a:ext cx="345974" cy="250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87"/>
          <p:cNvGrpSpPr/>
          <p:nvPr/>
        </p:nvGrpSpPr>
        <p:grpSpPr>
          <a:xfrm>
            <a:off x="2901281" y="4108611"/>
            <a:ext cx="325280" cy="495127"/>
            <a:chOff x="1918314" y="1075901"/>
            <a:chExt cx="433706" cy="660169"/>
          </a:xfrm>
        </p:grpSpPr>
        <p:grpSp>
          <p:nvGrpSpPr>
            <p:cNvPr id="16" name="Group 272"/>
            <p:cNvGrpSpPr>
              <a:grpSpLocks/>
            </p:cNvGrpSpPr>
            <p:nvPr/>
          </p:nvGrpSpPr>
          <p:grpSpPr bwMode="auto">
            <a:xfrm>
              <a:off x="1918314" y="1340647"/>
              <a:ext cx="433706" cy="395423"/>
              <a:chOff x="4224493" y="3222064"/>
              <a:chExt cx="456712" cy="456010"/>
            </a:xfrm>
          </p:grpSpPr>
          <p:sp>
            <p:nvSpPr>
              <p:cNvPr id="243" name="Oval 401"/>
              <p:cNvSpPr>
                <a:spLocks noChangeArrowheads="1"/>
              </p:cNvSpPr>
              <p:nvPr/>
            </p:nvSpPr>
            <p:spPr bwMode="auto">
              <a:xfrm>
                <a:off x="4224493" y="3222064"/>
                <a:ext cx="456712" cy="4560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402"/>
              <p:cNvSpPr>
                <a:spLocks/>
              </p:cNvSpPr>
              <p:nvPr/>
            </p:nvSpPr>
            <p:spPr bwMode="auto">
              <a:xfrm>
                <a:off x="4377137" y="3355415"/>
                <a:ext cx="37856" cy="90488"/>
              </a:xfrm>
              <a:custGeom>
                <a:avLst/>
                <a:gdLst>
                  <a:gd name="T0" fmla="*/ 8 w 10"/>
                  <a:gd name="T1" fmla="*/ 24 h 24"/>
                  <a:gd name="T2" fmla="*/ 7 w 10"/>
                  <a:gd name="T3" fmla="*/ 24 h 24"/>
                  <a:gd name="T4" fmla="*/ 7 w 10"/>
                  <a:gd name="T5" fmla="*/ 0 h 24"/>
                  <a:gd name="T6" fmla="*/ 8 w 10"/>
                  <a:gd name="T7" fmla="*/ 0 h 24"/>
                  <a:gd name="T8" fmla="*/ 8 w 10"/>
                  <a:gd name="T9" fmla="*/ 2 h 24"/>
                  <a:gd name="T10" fmla="*/ 9 w 10"/>
                  <a:gd name="T11" fmla="*/ 22 h 24"/>
                  <a:gd name="T12" fmla="*/ 9 w 10"/>
                  <a:gd name="T13" fmla="*/ 24 h 24"/>
                  <a:gd name="T14" fmla="*/ 8 w 10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4"/>
                  <a:gd name="T26" fmla="*/ 10 w 1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4">
                    <a:moveTo>
                      <a:pt x="8" y="24"/>
                    </a:moveTo>
                    <a:cubicBezTo>
                      <a:pt x="8" y="24"/>
                      <a:pt x="8" y="24"/>
                      <a:pt x="7" y="24"/>
                    </a:cubicBezTo>
                    <a:cubicBezTo>
                      <a:pt x="1" y="18"/>
                      <a:pt x="0" y="7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3" y="8"/>
                      <a:pt x="3" y="17"/>
                      <a:pt x="9" y="22"/>
                    </a:cubicBezTo>
                    <a:cubicBezTo>
                      <a:pt x="10" y="23"/>
                      <a:pt x="10" y="23"/>
                      <a:pt x="9" y="24"/>
                    </a:cubicBezTo>
                    <a:cubicBezTo>
                      <a:pt x="9" y="24"/>
                      <a:pt x="9" y="24"/>
                      <a:pt x="8" y="2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45" name="Freeform 403"/>
              <p:cNvSpPr>
                <a:spLocks/>
              </p:cNvSpPr>
              <p:nvPr/>
            </p:nvSpPr>
            <p:spPr bwMode="auto">
              <a:xfrm>
                <a:off x="4353936" y="3320885"/>
                <a:ext cx="45183" cy="163116"/>
              </a:xfrm>
              <a:custGeom>
                <a:avLst/>
                <a:gdLst>
                  <a:gd name="T0" fmla="*/ 10 w 12"/>
                  <a:gd name="T1" fmla="*/ 43 h 43"/>
                  <a:gd name="T2" fmla="*/ 10 w 12"/>
                  <a:gd name="T3" fmla="*/ 42 h 43"/>
                  <a:gd name="T4" fmla="*/ 0 w 12"/>
                  <a:gd name="T5" fmla="*/ 21 h 43"/>
                  <a:gd name="T6" fmla="*/ 8 w 12"/>
                  <a:gd name="T7" fmla="*/ 0 h 43"/>
                  <a:gd name="T8" fmla="*/ 10 w 12"/>
                  <a:gd name="T9" fmla="*/ 0 h 43"/>
                  <a:gd name="T10" fmla="*/ 10 w 12"/>
                  <a:gd name="T11" fmla="*/ 2 h 43"/>
                  <a:gd name="T12" fmla="*/ 3 w 12"/>
                  <a:gd name="T13" fmla="*/ 21 h 43"/>
                  <a:gd name="T14" fmla="*/ 11 w 12"/>
                  <a:gd name="T15" fmla="*/ 40 h 43"/>
                  <a:gd name="T16" fmla="*/ 11 w 12"/>
                  <a:gd name="T17" fmla="*/ 42 h 43"/>
                  <a:gd name="T18" fmla="*/ 10 w 12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3"/>
                  <a:gd name="T32" fmla="*/ 12 w 12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3">
                    <a:moveTo>
                      <a:pt x="10" y="43"/>
                    </a:moveTo>
                    <a:cubicBezTo>
                      <a:pt x="10" y="43"/>
                      <a:pt x="10" y="43"/>
                      <a:pt x="10" y="42"/>
                    </a:cubicBezTo>
                    <a:cubicBezTo>
                      <a:pt x="4" y="37"/>
                      <a:pt x="0" y="29"/>
                      <a:pt x="0" y="21"/>
                    </a:cubicBezTo>
                    <a:cubicBezTo>
                      <a:pt x="0" y="14"/>
                      <a:pt x="3" y="6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7"/>
                      <a:pt x="2" y="14"/>
                      <a:pt x="3" y="21"/>
                    </a:cubicBezTo>
                    <a:cubicBezTo>
                      <a:pt x="3" y="29"/>
                      <a:pt x="6" y="35"/>
                      <a:pt x="11" y="40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2"/>
                      <a:pt x="11" y="43"/>
                      <a:pt x="10" y="4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46" name="Freeform 404"/>
              <p:cNvSpPr>
                <a:spLocks/>
              </p:cNvSpPr>
              <p:nvPr/>
            </p:nvSpPr>
            <p:spPr bwMode="auto">
              <a:xfrm>
                <a:off x="4303868" y="3289931"/>
                <a:ext cx="76933" cy="221456"/>
              </a:xfrm>
              <a:custGeom>
                <a:avLst/>
                <a:gdLst>
                  <a:gd name="T0" fmla="*/ 18 w 20"/>
                  <a:gd name="T1" fmla="*/ 58 h 58"/>
                  <a:gd name="T2" fmla="*/ 17 w 20"/>
                  <a:gd name="T3" fmla="*/ 58 h 58"/>
                  <a:gd name="T4" fmla="*/ 15 w 20"/>
                  <a:gd name="T5" fmla="*/ 1 h 58"/>
                  <a:gd name="T6" fmla="*/ 17 w 20"/>
                  <a:gd name="T7" fmla="*/ 1 h 58"/>
                  <a:gd name="T8" fmla="*/ 17 w 20"/>
                  <a:gd name="T9" fmla="*/ 3 h 58"/>
                  <a:gd name="T10" fmla="*/ 19 w 20"/>
                  <a:gd name="T11" fmla="*/ 56 h 58"/>
                  <a:gd name="T12" fmla="*/ 19 w 20"/>
                  <a:gd name="T13" fmla="*/ 58 h 58"/>
                  <a:gd name="T14" fmla="*/ 18 w 20"/>
                  <a:gd name="T15" fmla="*/ 58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8"/>
                  <a:gd name="T26" fmla="*/ 20 w 2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8">
                    <a:moveTo>
                      <a:pt x="18" y="58"/>
                    </a:moveTo>
                    <a:cubicBezTo>
                      <a:pt x="18" y="58"/>
                      <a:pt x="18" y="58"/>
                      <a:pt x="17" y="58"/>
                    </a:cubicBezTo>
                    <a:cubicBezTo>
                      <a:pt x="1" y="42"/>
                      <a:pt x="0" y="17"/>
                      <a:pt x="15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8" y="2"/>
                      <a:pt x="17" y="3"/>
                    </a:cubicBezTo>
                    <a:cubicBezTo>
                      <a:pt x="3" y="17"/>
                      <a:pt x="4" y="41"/>
                      <a:pt x="19" y="56"/>
                    </a:cubicBezTo>
                    <a:cubicBezTo>
                      <a:pt x="20" y="57"/>
                      <a:pt x="20" y="57"/>
                      <a:pt x="19" y="58"/>
                    </a:cubicBezTo>
                    <a:cubicBezTo>
                      <a:pt x="19" y="58"/>
                      <a:pt x="19" y="58"/>
                      <a:pt x="18" y="5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  <p:sp>
            <p:nvSpPr>
              <p:cNvPr id="247" name="Oval 405"/>
              <p:cNvSpPr>
                <a:spLocks noChangeArrowheads="1"/>
              </p:cNvSpPr>
              <p:nvPr/>
            </p:nvSpPr>
            <p:spPr bwMode="auto">
              <a:xfrm>
                <a:off x="4452849" y="3274453"/>
                <a:ext cx="26865" cy="3095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07"/>
              <p:cNvSpPr>
                <a:spLocks/>
              </p:cNvSpPr>
              <p:nvPr/>
            </p:nvSpPr>
            <p:spPr bwMode="auto">
              <a:xfrm>
                <a:off x="4441858" y="3312552"/>
                <a:ext cx="48846" cy="304800"/>
              </a:xfrm>
              <a:custGeom>
                <a:avLst/>
                <a:gdLst>
                  <a:gd name="T0" fmla="*/ 0 w 13"/>
                  <a:gd name="T1" fmla="*/ 73 h 80"/>
                  <a:gd name="T2" fmla="*/ 0 w 13"/>
                  <a:gd name="T3" fmla="*/ 73 h 80"/>
                  <a:gd name="T4" fmla="*/ 6 w 13"/>
                  <a:gd name="T5" fmla="*/ 80 h 80"/>
                  <a:gd name="T6" fmla="*/ 11 w 13"/>
                  <a:gd name="T7" fmla="*/ 78 h 80"/>
                  <a:gd name="T8" fmla="*/ 13 w 13"/>
                  <a:gd name="T9" fmla="*/ 73 h 80"/>
                  <a:gd name="T10" fmla="*/ 13 w 13"/>
                  <a:gd name="T11" fmla="*/ 0 h 80"/>
                  <a:gd name="T12" fmla="*/ 6 w 13"/>
                  <a:gd name="T13" fmla="*/ 4 h 80"/>
                  <a:gd name="T14" fmla="*/ 0 w 13"/>
                  <a:gd name="T15" fmla="*/ 0 h 80"/>
                  <a:gd name="T16" fmla="*/ 0 w 13"/>
                  <a:gd name="T17" fmla="*/ 73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0"/>
                  <a:gd name="T29" fmla="*/ 13 w 13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8" y="80"/>
                      <a:pt x="10" y="79"/>
                      <a:pt x="11" y="78"/>
                    </a:cubicBezTo>
                    <a:cubicBezTo>
                      <a:pt x="12" y="77"/>
                      <a:pt x="13" y="75"/>
                      <a:pt x="13" y="7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"/>
                      <a:pt x="9" y="4"/>
                      <a:pt x="6" y="4"/>
                    </a:cubicBezTo>
                    <a:cubicBezTo>
                      <a:pt x="4" y="4"/>
                      <a:pt x="1" y="2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2258" tIns="26129" rIns="52258" bIns="26129"/>
              <a:lstStyle/>
              <a:p>
                <a:endParaRPr lang="en-US"/>
              </a:p>
            </p:txBody>
          </p:sp>
        </p:grpSp>
        <p:pic>
          <p:nvPicPr>
            <p:cNvPr id="242" name="Picture 61" descr="wifi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5225" y="1075901"/>
              <a:ext cx="345974" cy="250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9" name="Picture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78295" y="4144939"/>
            <a:ext cx="540544" cy="20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" name="TextBox 263"/>
          <p:cNvSpPr txBox="1">
            <a:spLocks noChangeArrowheads="1"/>
          </p:cNvSpPr>
          <p:nvPr/>
        </p:nvSpPr>
        <p:spPr bwMode="auto">
          <a:xfrm>
            <a:off x="1421827" y="2773124"/>
            <a:ext cx="657224" cy="3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2258" tIns="26129" rIns="52258" bIns="26129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Trebuchet MS" pitchFamily="34" charset="0"/>
              </a:rPr>
              <a:t>Small Cell</a:t>
            </a:r>
          </a:p>
        </p:txBody>
      </p:sp>
      <p:sp>
        <p:nvSpPr>
          <p:cNvPr id="251" name="TextBox 263"/>
          <p:cNvSpPr txBox="1">
            <a:spLocks noChangeArrowheads="1"/>
          </p:cNvSpPr>
          <p:nvPr/>
        </p:nvSpPr>
        <p:spPr bwMode="auto">
          <a:xfrm>
            <a:off x="1299221" y="1797064"/>
            <a:ext cx="902437" cy="2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258" tIns="26129" rIns="52258" bIns="26129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Trebuchet MS" pitchFamily="34" charset="0"/>
              </a:rPr>
              <a:t>Hotspot</a:t>
            </a:r>
          </a:p>
        </p:txBody>
      </p:sp>
      <p:sp>
        <p:nvSpPr>
          <p:cNvPr id="252" name="TextBox 263"/>
          <p:cNvSpPr txBox="1">
            <a:spLocks noChangeArrowheads="1"/>
          </p:cNvSpPr>
          <p:nvPr/>
        </p:nvSpPr>
        <p:spPr bwMode="auto">
          <a:xfrm>
            <a:off x="1299221" y="1246995"/>
            <a:ext cx="902437" cy="2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258" tIns="26129" rIns="52258" bIns="26129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Trebuchet MS" pitchFamily="34" charset="0"/>
              </a:rPr>
              <a:t>Homespot</a:t>
            </a:r>
          </a:p>
        </p:txBody>
      </p:sp>
      <p:sp>
        <p:nvSpPr>
          <p:cNvPr id="253" name="TextBox 263"/>
          <p:cNvSpPr txBox="1">
            <a:spLocks noChangeArrowheads="1"/>
          </p:cNvSpPr>
          <p:nvPr/>
        </p:nvSpPr>
        <p:spPr bwMode="auto">
          <a:xfrm>
            <a:off x="1299221" y="4211651"/>
            <a:ext cx="902437" cy="3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258" tIns="26129" rIns="52258" bIns="26129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Trebuchet MS" pitchFamily="34" charset="0"/>
              </a:rPr>
              <a:t>Mobile Wi-Fi Hotspot</a:t>
            </a:r>
          </a:p>
        </p:txBody>
      </p:sp>
      <p:grpSp>
        <p:nvGrpSpPr>
          <p:cNvPr id="17" name="Group 208"/>
          <p:cNvGrpSpPr/>
          <p:nvPr/>
        </p:nvGrpSpPr>
        <p:grpSpPr>
          <a:xfrm>
            <a:off x="5184436" y="1315387"/>
            <a:ext cx="2245064" cy="798227"/>
            <a:chOff x="6305550" y="2171701"/>
            <a:chExt cx="2417223" cy="855642"/>
          </a:xfrm>
        </p:grpSpPr>
        <p:sp>
          <p:nvSpPr>
            <p:cNvPr id="255" name="Freeform 5"/>
            <p:cNvSpPr>
              <a:spLocks/>
            </p:cNvSpPr>
            <p:nvPr/>
          </p:nvSpPr>
          <p:spPr bwMode="auto">
            <a:xfrm>
              <a:off x="6305550" y="2171701"/>
              <a:ext cx="2417223" cy="855642"/>
            </a:xfrm>
            <a:custGeom>
              <a:avLst/>
              <a:gdLst/>
              <a:ahLst/>
              <a:cxnLst>
                <a:cxn ang="0">
                  <a:pos x="868" y="243"/>
                </a:cxn>
                <a:cxn ang="0">
                  <a:pos x="736" y="147"/>
                </a:cxn>
                <a:cxn ang="0">
                  <a:pos x="588" y="0"/>
                </a:cxn>
                <a:cxn ang="0">
                  <a:pos x="453" y="87"/>
                </a:cxn>
                <a:cxn ang="0">
                  <a:pos x="169" y="277"/>
                </a:cxn>
                <a:cxn ang="0">
                  <a:pos x="0" y="424"/>
                </a:cxn>
                <a:cxn ang="0">
                  <a:pos x="263" y="581"/>
                </a:cxn>
                <a:cxn ang="0">
                  <a:pos x="430" y="545"/>
                </a:cxn>
                <a:cxn ang="0">
                  <a:pos x="591" y="635"/>
                </a:cxn>
                <a:cxn ang="0">
                  <a:pos x="758" y="534"/>
                </a:cxn>
                <a:cxn ang="0">
                  <a:pos x="776" y="535"/>
                </a:cxn>
                <a:cxn ang="0">
                  <a:pos x="810" y="533"/>
                </a:cxn>
                <a:cxn ang="0">
                  <a:pos x="844" y="535"/>
                </a:cxn>
                <a:cxn ang="0">
                  <a:pos x="1088" y="388"/>
                </a:cxn>
                <a:cxn ang="0">
                  <a:pos x="868" y="243"/>
                </a:cxn>
              </a:cxnLst>
              <a:rect l="0" t="0" r="r" b="b"/>
              <a:pathLst>
                <a:path w="1088" h="635">
                  <a:moveTo>
                    <a:pt x="868" y="243"/>
                  </a:moveTo>
                  <a:cubicBezTo>
                    <a:pt x="848" y="189"/>
                    <a:pt x="797" y="150"/>
                    <a:pt x="736" y="147"/>
                  </a:cubicBezTo>
                  <a:cubicBezTo>
                    <a:pt x="735" y="66"/>
                    <a:pt x="669" y="0"/>
                    <a:pt x="588" y="0"/>
                  </a:cubicBezTo>
                  <a:cubicBezTo>
                    <a:pt x="528" y="0"/>
                    <a:pt x="476" y="36"/>
                    <a:pt x="453" y="87"/>
                  </a:cubicBezTo>
                  <a:cubicBezTo>
                    <a:pt x="420" y="61"/>
                    <a:pt x="177" y="0"/>
                    <a:pt x="169" y="277"/>
                  </a:cubicBezTo>
                  <a:cubicBezTo>
                    <a:pt x="70" y="299"/>
                    <a:pt x="0" y="356"/>
                    <a:pt x="0" y="424"/>
                  </a:cubicBezTo>
                  <a:cubicBezTo>
                    <a:pt x="0" y="510"/>
                    <a:pt x="118" y="581"/>
                    <a:pt x="263" y="581"/>
                  </a:cubicBezTo>
                  <a:cubicBezTo>
                    <a:pt x="327" y="581"/>
                    <a:pt x="385" y="567"/>
                    <a:pt x="430" y="545"/>
                  </a:cubicBezTo>
                  <a:cubicBezTo>
                    <a:pt x="460" y="598"/>
                    <a:pt x="521" y="635"/>
                    <a:pt x="591" y="635"/>
                  </a:cubicBezTo>
                  <a:cubicBezTo>
                    <a:pt x="667" y="635"/>
                    <a:pt x="731" y="593"/>
                    <a:pt x="758" y="534"/>
                  </a:cubicBezTo>
                  <a:cubicBezTo>
                    <a:pt x="764" y="534"/>
                    <a:pt x="770" y="535"/>
                    <a:pt x="776" y="535"/>
                  </a:cubicBezTo>
                  <a:cubicBezTo>
                    <a:pt x="787" y="535"/>
                    <a:pt x="799" y="534"/>
                    <a:pt x="810" y="533"/>
                  </a:cubicBezTo>
                  <a:cubicBezTo>
                    <a:pt x="821" y="534"/>
                    <a:pt x="833" y="535"/>
                    <a:pt x="844" y="535"/>
                  </a:cubicBezTo>
                  <a:cubicBezTo>
                    <a:pt x="979" y="535"/>
                    <a:pt x="1088" y="469"/>
                    <a:pt x="1088" y="388"/>
                  </a:cubicBezTo>
                  <a:cubicBezTo>
                    <a:pt x="1088" y="312"/>
                    <a:pt x="991" y="250"/>
                    <a:pt x="868" y="24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6" name="TextBox 195"/>
            <p:cNvSpPr txBox="1">
              <a:spLocks noChangeArrowheads="1"/>
            </p:cNvSpPr>
            <p:nvPr/>
          </p:nvSpPr>
          <p:spPr bwMode="auto">
            <a:xfrm>
              <a:off x="6806887" y="2547210"/>
              <a:ext cx="1544677" cy="40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000" tIns="26129" rIns="27000" bIns="26129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Trebuchet MS" pitchFamily="34" charset="0"/>
                </a:rPr>
                <a:t>POLICY &amp; SUBSCRIBER MANAGEMENT</a:t>
              </a:r>
            </a:p>
          </p:txBody>
        </p:sp>
      </p:grpSp>
      <p:cxnSp>
        <p:nvCxnSpPr>
          <p:cNvPr id="257" name="Straight Connector 256"/>
          <p:cNvCxnSpPr/>
          <p:nvPr/>
        </p:nvCxnSpPr>
        <p:spPr bwMode="auto">
          <a:xfrm>
            <a:off x="3854683" y="1452752"/>
            <a:ext cx="705932" cy="1567082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3840395" y="2224277"/>
            <a:ext cx="720220" cy="795557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>
            <a:off x="3847538" y="2952940"/>
            <a:ext cx="713076" cy="6689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 flipV="1">
            <a:off x="3868970" y="3019834"/>
            <a:ext cx="691645" cy="69034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V="1">
            <a:off x="3718951" y="3019834"/>
            <a:ext cx="841664" cy="1340425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 flipH="1">
            <a:off x="4976252" y="2046514"/>
            <a:ext cx="323168" cy="642107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66" name="TextBox 265"/>
          <p:cNvSpPr txBox="1"/>
          <p:nvPr/>
        </p:nvSpPr>
        <p:spPr bwMode="auto">
          <a:xfrm>
            <a:off x="4385177" y="3330199"/>
            <a:ext cx="728827" cy="37593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lIns="27000" tIns="26129" rIns="27000" bIns="26129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050" b="1" cap="all" dirty="0">
                <a:latin typeface="Trebuchet MS" pitchFamily="34" charset="0"/>
              </a:rPr>
              <a:t>Wlan gateway</a:t>
            </a:r>
          </a:p>
        </p:txBody>
      </p:sp>
      <p:pic>
        <p:nvPicPr>
          <p:cNvPr id="269" name="Picture 81" descr="MME PCR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35041" y="2344572"/>
            <a:ext cx="222465" cy="29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51" descr="Cellular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59561" y="2529925"/>
            <a:ext cx="247640" cy="1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Box 115"/>
          <p:cNvSpPr txBox="1"/>
          <p:nvPr/>
        </p:nvSpPr>
        <p:spPr>
          <a:xfrm>
            <a:off x="4487402" y="1297832"/>
            <a:ext cx="915340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Captive Portal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&amp; Analytics</a:t>
            </a:r>
          </a:p>
        </p:txBody>
      </p:sp>
      <p:grpSp>
        <p:nvGrpSpPr>
          <p:cNvPr id="18" name="Group 73"/>
          <p:cNvGrpSpPr>
            <a:grpSpLocks noChangeAspect="1"/>
          </p:cNvGrpSpPr>
          <p:nvPr/>
        </p:nvGrpSpPr>
        <p:grpSpPr bwMode="auto">
          <a:xfrm>
            <a:off x="5453282" y="1324716"/>
            <a:ext cx="412857" cy="356206"/>
            <a:chOff x="3211513" y="4816475"/>
            <a:chExt cx="822325" cy="7096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8" name="Freeform 5"/>
            <p:cNvSpPr>
              <a:spLocks noEditPoints="1"/>
            </p:cNvSpPr>
            <p:nvPr/>
          </p:nvSpPr>
          <p:spPr bwMode="auto">
            <a:xfrm>
              <a:off x="3733800" y="4916488"/>
              <a:ext cx="292100" cy="304800"/>
            </a:xfrm>
            <a:custGeom>
              <a:avLst/>
              <a:gdLst/>
              <a:ahLst/>
              <a:cxnLst>
                <a:cxn ang="0">
                  <a:pos x="44" y="218"/>
                </a:cxn>
                <a:cxn ang="0">
                  <a:pos x="10" y="216"/>
                </a:cxn>
                <a:cxn ang="0">
                  <a:pos x="34" y="192"/>
                </a:cxn>
                <a:cxn ang="0">
                  <a:pos x="37" y="172"/>
                </a:cxn>
                <a:cxn ang="0">
                  <a:pos x="10" y="162"/>
                </a:cxn>
                <a:cxn ang="0">
                  <a:pos x="12" y="139"/>
                </a:cxn>
                <a:cxn ang="0">
                  <a:pos x="39" y="132"/>
                </a:cxn>
                <a:cxn ang="0">
                  <a:pos x="39" y="113"/>
                </a:cxn>
                <a:cxn ang="0">
                  <a:pos x="17" y="85"/>
                </a:cxn>
                <a:cxn ang="0">
                  <a:pos x="52" y="88"/>
                </a:cxn>
                <a:cxn ang="0">
                  <a:pos x="67" y="77"/>
                </a:cxn>
                <a:cxn ang="0">
                  <a:pos x="57" y="49"/>
                </a:cxn>
                <a:cxn ang="0">
                  <a:pos x="74" y="35"/>
                </a:cxn>
                <a:cxn ang="0">
                  <a:pos x="97" y="52"/>
                </a:cxn>
                <a:cxn ang="0">
                  <a:pos x="111" y="39"/>
                </a:cxn>
                <a:cxn ang="0">
                  <a:pos x="116" y="4"/>
                </a:cxn>
                <a:cxn ang="0">
                  <a:pos x="138" y="32"/>
                </a:cxn>
                <a:cxn ang="0">
                  <a:pos x="156" y="37"/>
                </a:cxn>
                <a:cxn ang="0">
                  <a:pos x="169" y="11"/>
                </a:cxn>
                <a:cxn ang="0">
                  <a:pos x="190" y="15"/>
                </a:cxn>
                <a:cxn ang="0">
                  <a:pos x="195" y="44"/>
                </a:cxn>
                <a:cxn ang="0">
                  <a:pos x="213" y="46"/>
                </a:cxn>
                <a:cxn ang="0">
                  <a:pos x="242" y="27"/>
                </a:cxn>
                <a:cxn ang="0">
                  <a:pos x="236" y="62"/>
                </a:cxn>
                <a:cxn ang="0">
                  <a:pos x="245" y="79"/>
                </a:cxn>
                <a:cxn ang="0">
                  <a:pos x="272" y="72"/>
                </a:cxn>
                <a:cxn ang="0">
                  <a:pos x="284" y="91"/>
                </a:cxn>
                <a:cxn ang="0">
                  <a:pos x="266" y="113"/>
                </a:cxn>
                <a:cxn ang="0">
                  <a:pos x="277" y="129"/>
                </a:cxn>
                <a:cxn ang="0">
                  <a:pos x="310" y="139"/>
                </a:cxn>
                <a:cxn ang="0">
                  <a:pos x="281" y="157"/>
                </a:cxn>
                <a:cxn ang="0">
                  <a:pos x="275" y="176"/>
                </a:cxn>
                <a:cxn ang="0">
                  <a:pos x="298" y="192"/>
                </a:cxn>
                <a:cxn ang="0">
                  <a:pos x="293" y="214"/>
                </a:cxn>
                <a:cxn ang="0">
                  <a:pos x="265" y="215"/>
                </a:cxn>
                <a:cxn ang="0">
                  <a:pos x="261" y="233"/>
                </a:cxn>
                <a:cxn ang="0">
                  <a:pos x="276" y="265"/>
                </a:cxn>
                <a:cxn ang="0">
                  <a:pos x="243" y="255"/>
                </a:cxn>
                <a:cxn ang="0">
                  <a:pos x="226" y="262"/>
                </a:cxn>
                <a:cxn ang="0">
                  <a:pos x="231" y="291"/>
                </a:cxn>
                <a:cxn ang="0">
                  <a:pos x="211" y="301"/>
                </a:cxn>
                <a:cxn ang="0">
                  <a:pos x="191" y="280"/>
                </a:cxn>
                <a:cxn ang="0">
                  <a:pos x="181" y="283"/>
                </a:cxn>
                <a:cxn ang="0">
                  <a:pos x="174" y="311"/>
                </a:cxn>
                <a:cxn ang="0">
                  <a:pos x="151" y="312"/>
                </a:cxn>
                <a:cxn ang="0">
                  <a:pos x="142" y="284"/>
                </a:cxn>
                <a:cxn ang="0">
                  <a:pos x="123" y="286"/>
                </a:cxn>
                <a:cxn ang="0">
                  <a:pos x="99" y="311"/>
                </a:cxn>
                <a:cxn ang="0">
                  <a:pos x="98" y="275"/>
                </a:cxn>
                <a:cxn ang="0">
                  <a:pos x="85" y="261"/>
                </a:cxn>
                <a:cxn ang="0">
                  <a:pos x="60" y="274"/>
                </a:cxn>
                <a:cxn ang="0">
                  <a:pos x="45" y="257"/>
                </a:cxn>
                <a:cxn ang="0">
                  <a:pos x="58" y="231"/>
                </a:cxn>
                <a:cxn ang="0">
                  <a:pos x="126" y="170"/>
                </a:cxn>
                <a:cxn ang="0">
                  <a:pos x="186" y="160"/>
                </a:cxn>
                <a:cxn ang="0">
                  <a:pos x="126" y="170"/>
                </a:cxn>
              </a:cxnLst>
              <a:rect l="0" t="0" r="r" b="b"/>
              <a:pathLst>
                <a:path w="311" h="323">
                  <a:moveTo>
                    <a:pt x="52" y="222"/>
                  </a:moveTo>
                  <a:cubicBezTo>
                    <a:pt x="50" y="219"/>
                    <a:pt x="47" y="218"/>
                    <a:pt x="44" y="218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18" y="225"/>
                    <a:pt x="12" y="222"/>
                    <a:pt x="10" y="216"/>
                  </a:cubicBezTo>
                  <a:cubicBezTo>
                    <a:pt x="8" y="210"/>
                    <a:pt x="10" y="204"/>
                    <a:pt x="16" y="201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7" y="190"/>
                    <a:pt x="38" y="187"/>
                    <a:pt x="38" y="183"/>
                  </a:cubicBezTo>
                  <a:cubicBezTo>
                    <a:pt x="38" y="180"/>
                    <a:pt x="37" y="176"/>
                    <a:pt x="37" y="172"/>
                  </a:cubicBezTo>
                  <a:cubicBezTo>
                    <a:pt x="36" y="169"/>
                    <a:pt x="34" y="167"/>
                    <a:pt x="31" y="166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4" y="161"/>
                    <a:pt x="0" y="156"/>
                    <a:pt x="0" y="149"/>
                  </a:cubicBezTo>
                  <a:cubicBezTo>
                    <a:pt x="0" y="143"/>
                    <a:pt x="6" y="138"/>
                    <a:pt x="12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5" y="137"/>
                    <a:pt x="38" y="135"/>
                    <a:pt x="39" y="132"/>
                  </a:cubicBezTo>
                  <a:cubicBezTo>
                    <a:pt x="40" y="128"/>
                    <a:pt x="41" y="125"/>
                    <a:pt x="42" y="121"/>
                  </a:cubicBezTo>
                  <a:cubicBezTo>
                    <a:pt x="42" y="118"/>
                    <a:pt x="41" y="115"/>
                    <a:pt x="39" y="11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7" y="97"/>
                    <a:pt x="14" y="90"/>
                    <a:pt x="17" y="85"/>
                  </a:cubicBezTo>
                  <a:cubicBezTo>
                    <a:pt x="20" y="79"/>
                    <a:pt x="27" y="77"/>
                    <a:pt x="32" y="8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5" y="88"/>
                    <a:pt x="58" y="87"/>
                    <a:pt x="60" y="85"/>
                  </a:cubicBezTo>
                  <a:cubicBezTo>
                    <a:pt x="62" y="82"/>
                    <a:pt x="64" y="79"/>
                    <a:pt x="67" y="77"/>
                  </a:cubicBezTo>
                  <a:cubicBezTo>
                    <a:pt x="68" y="74"/>
                    <a:pt x="69" y="71"/>
                    <a:pt x="67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3" y="44"/>
                    <a:pt x="54" y="37"/>
                    <a:pt x="58" y="33"/>
                  </a:cubicBezTo>
                  <a:cubicBezTo>
                    <a:pt x="63" y="29"/>
                    <a:pt x="70" y="30"/>
                    <a:pt x="74" y="35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5" y="53"/>
                    <a:pt x="97" y="52"/>
                  </a:cubicBezTo>
                  <a:cubicBezTo>
                    <a:pt x="100" y="50"/>
                    <a:pt x="104" y="48"/>
                    <a:pt x="107" y="47"/>
                  </a:cubicBezTo>
                  <a:cubicBezTo>
                    <a:pt x="109" y="45"/>
                    <a:pt x="111" y="42"/>
                    <a:pt x="111" y="3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2"/>
                    <a:pt x="111" y="5"/>
                    <a:pt x="116" y="4"/>
                  </a:cubicBezTo>
                  <a:cubicBezTo>
                    <a:pt x="122" y="2"/>
                    <a:pt x="128" y="6"/>
                    <a:pt x="130" y="1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9" y="35"/>
                    <a:pt x="142" y="37"/>
                    <a:pt x="145" y="37"/>
                  </a:cubicBezTo>
                  <a:cubicBezTo>
                    <a:pt x="149" y="37"/>
                    <a:pt x="152" y="37"/>
                    <a:pt x="156" y="37"/>
                  </a:cubicBezTo>
                  <a:cubicBezTo>
                    <a:pt x="159" y="36"/>
                    <a:pt x="161" y="34"/>
                    <a:pt x="163" y="3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5"/>
                    <a:pt x="175" y="0"/>
                    <a:pt x="181" y="1"/>
                  </a:cubicBezTo>
                  <a:cubicBezTo>
                    <a:pt x="187" y="3"/>
                    <a:pt x="191" y="9"/>
                    <a:pt x="190" y="1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0" y="40"/>
                    <a:pt x="192" y="42"/>
                    <a:pt x="195" y="44"/>
                  </a:cubicBezTo>
                  <a:cubicBezTo>
                    <a:pt x="198" y="45"/>
                    <a:pt x="201" y="46"/>
                    <a:pt x="204" y="48"/>
                  </a:cubicBezTo>
                  <a:cubicBezTo>
                    <a:pt x="207" y="49"/>
                    <a:pt x="210" y="48"/>
                    <a:pt x="213" y="46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30" y="25"/>
                    <a:pt x="237" y="23"/>
                    <a:pt x="242" y="27"/>
                  </a:cubicBezTo>
                  <a:cubicBezTo>
                    <a:pt x="247" y="30"/>
                    <a:pt x="248" y="38"/>
                    <a:pt x="245" y="43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5" y="65"/>
                    <a:pt x="235" y="69"/>
                    <a:pt x="237" y="71"/>
                  </a:cubicBezTo>
                  <a:cubicBezTo>
                    <a:pt x="240" y="74"/>
                    <a:pt x="242" y="76"/>
                    <a:pt x="245" y="79"/>
                  </a:cubicBezTo>
                  <a:cubicBezTo>
                    <a:pt x="247" y="81"/>
                    <a:pt x="250" y="82"/>
                    <a:pt x="253" y="8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7" y="68"/>
                    <a:pt x="284" y="70"/>
                    <a:pt x="287" y="75"/>
                  </a:cubicBezTo>
                  <a:cubicBezTo>
                    <a:pt x="291" y="81"/>
                    <a:pt x="289" y="88"/>
                    <a:pt x="284" y="91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6" y="107"/>
                    <a:pt x="265" y="111"/>
                    <a:pt x="266" y="113"/>
                  </a:cubicBezTo>
                  <a:cubicBezTo>
                    <a:pt x="267" y="117"/>
                    <a:pt x="269" y="120"/>
                    <a:pt x="270" y="124"/>
                  </a:cubicBezTo>
                  <a:cubicBezTo>
                    <a:pt x="271" y="127"/>
                    <a:pt x="274" y="129"/>
                    <a:pt x="277" y="129"/>
                  </a:cubicBezTo>
                  <a:cubicBezTo>
                    <a:pt x="297" y="129"/>
                    <a:pt x="297" y="129"/>
                    <a:pt x="297" y="129"/>
                  </a:cubicBezTo>
                  <a:cubicBezTo>
                    <a:pt x="304" y="128"/>
                    <a:pt x="309" y="132"/>
                    <a:pt x="310" y="139"/>
                  </a:cubicBezTo>
                  <a:cubicBezTo>
                    <a:pt x="311" y="145"/>
                    <a:pt x="307" y="151"/>
                    <a:pt x="301" y="152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78" y="159"/>
                    <a:pt x="276" y="161"/>
                    <a:pt x="276" y="164"/>
                  </a:cubicBezTo>
                  <a:cubicBezTo>
                    <a:pt x="275" y="168"/>
                    <a:pt x="275" y="172"/>
                    <a:pt x="275" y="176"/>
                  </a:cubicBezTo>
                  <a:cubicBezTo>
                    <a:pt x="275" y="179"/>
                    <a:pt x="277" y="182"/>
                    <a:pt x="279" y="183"/>
                  </a:cubicBezTo>
                  <a:cubicBezTo>
                    <a:pt x="298" y="192"/>
                    <a:pt x="298" y="192"/>
                    <a:pt x="298" y="192"/>
                  </a:cubicBezTo>
                  <a:cubicBezTo>
                    <a:pt x="304" y="193"/>
                    <a:pt x="308" y="200"/>
                    <a:pt x="306" y="206"/>
                  </a:cubicBezTo>
                  <a:cubicBezTo>
                    <a:pt x="305" y="212"/>
                    <a:pt x="299" y="216"/>
                    <a:pt x="293" y="214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69" y="211"/>
                    <a:pt x="266" y="212"/>
                    <a:pt x="265" y="215"/>
                  </a:cubicBezTo>
                  <a:cubicBezTo>
                    <a:pt x="263" y="218"/>
                    <a:pt x="261" y="221"/>
                    <a:pt x="260" y="224"/>
                  </a:cubicBezTo>
                  <a:cubicBezTo>
                    <a:pt x="258" y="227"/>
                    <a:pt x="259" y="231"/>
                    <a:pt x="261" y="233"/>
                  </a:cubicBezTo>
                  <a:cubicBezTo>
                    <a:pt x="275" y="249"/>
                    <a:pt x="275" y="249"/>
                    <a:pt x="275" y="249"/>
                  </a:cubicBezTo>
                  <a:cubicBezTo>
                    <a:pt x="280" y="253"/>
                    <a:pt x="280" y="261"/>
                    <a:pt x="276" y="265"/>
                  </a:cubicBezTo>
                  <a:cubicBezTo>
                    <a:pt x="273" y="270"/>
                    <a:pt x="266" y="271"/>
                    <a:pt x="261" y="267"/>
                  </a:cubicBezTo>
                  <a:cubicBezTo>
                    <a:pt x="243" y="255"/>
                    <a:pt x="243" y="255"/>
                    <a:pt x="243" y="255"/>
                  </a:cubicBezTo>
                  <a:cubicBezTo>
                    <a:pt x="241" y="254"/>
                    <a:pt x="237" y="254"/>
                    <a:pt x="235" y="256"/>
                  </a:cubicBezTo>
                  <a:cubicBezTo>
                    <a:pt x="232" y="258"/>
                    <a:pt x="229" y="260"/>
                    <a:pt x="226" y="262"/>
                  </a:cubicBezTo>
                  <a:cubicBezTo>
                    <a:pt x="224" y="265"/>
                    <a:pt x="223" y="268"/>
                    <a:pt x="224" y="271"/>
                  </a:cubicBezTo>
                  <a:cubicBezTo>
                    <a:pt x="231" y="291"/>
                    <a:pt x="231" y="291"/>
                    <a:pt x="231" y="291"/>
                  </a:cubicBezTo>
                  <a:cubicBezTo>
                    <a:pt x="233" y="297"/>
                    <a:pt x="231" y="304"/>
                    <a:pt x="226" y="307"/>
                  </a:cubicBezTo>
                  <a:cubicBezTo>
                    <a:pt x="220" y="310"/>
                    <a:pt x="214" y="307"/>
                    <a:pt x="211" y="301"/>
                  </a:cubicBezTo>
                  <a:cubicBezTo>
                    <a:pt x="199" y="284"/>
                    <a:pt x="199" y="284"/>
                    <a:pt x="199" y="284"/>
                  </a:cubicBezTo>
                  <a:cubicBezTo>
                    <a:pt x="197" y="281"/>
                    <a:pt x="194" y="280"/>
                    <a:pt x="191" y="280"/>
                  </a:cubicBezTo>
                  <a:cubicBezTo>
                    <a:pt x="189" y="281"/>
                    <a:pt x="188" y="281"/>
                    <a:pt x="186" y="282"/>
                  </a:cubicBezTo>
                  <a:cubicBezTo>
                    <a:pt x="184" y="282"/>
                    <a:pt x="183" y="283"/>
                    <a:pt x="181" y="283"/>
                  </a:cubicBezTo>
                  <a:cubicBezTo>
                    <a:pt x="178" y="284"/>
                    <a:pt x="176" y="287"/>
                    <a:pt x="175" y="290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7"/>
                    <a:pt x="169" y="323"/>
                    <a:pt x="163" y="323"/>
                  </a:cubicBezTo>
                  <a:cubicBezTo>
                    <a:pt x="157" y="323"/>
                    <a:pt x="152" y="318"/>
                    <a:pt x="151" y="31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7" y="288"/>
                    <a:pt x="144" y="285"/>
                    <a:pt x="142" y="284"/>
                  </a:cubicBezTo>
                  <a:cubicBezTo>
                    <a:pt x="138" y="284"/>
                    <a:pt x="134" y="283"/>
                    <a:pt x="131" y="282"/>
                  </a:cubicBezTo>
                  <a:cubicBezTo>
                    <a:pt x="128" y="282"/>
                    <a:pt x="125" y="284"/>
                    <a:pt x="123" y="286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1" y="311"/>
                    <a:pt x="105" y="314"/>
                    <a:pt x="99" y="311"/>
                  </a:cubicBezTo>
                  <a:cubicBezTo>
                    <a:pt x="93" y="309"/>
                    <a:pt x="90" y="302"/>
                    <a:pt x="93" y="296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2"/>
                    <a:pt x="97" y="269"/>
                    <a:pt x="94" y="267"/>
                  </a:cubicBezTo>
                  <a:cubicBezTo>
                    <a:pt x="91" y="265"/>
                    <a:pt x="88" y="263"/>
                    <a:pt x="85" y="261"/>
                  </a:cubicBezTo>
                  <a:cubicBezTo>
                    <a:pt x="83" y="259"/>
                    <a:pt x="79" y="259"/>
                    <a:pt x="77" y="261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6" y="278"/>
                    <a:pt x="49" y="278"/>
                    <a:pt x="45" y="273"/>
                  </a:cubicBezTo>
                  <a:cubicBezTo>
                    <a:pt x="40" y="269"/>
                    <a:pt x="40" y="261"/>
                    <a:pt x="45" y="25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38"/>
                    <a:pt x="59" y="234"/>
                    <a:pt x="58" y="231"/>
                  </a:cubicBezTo>
                  <a:cubicBezTo>
                    <a:pt x="56" y="228"/>
                    <a:pt x="54" y="225"/>
                    <a:pt x="52" y="222"/>
                  </a:cubicBezTo>
                  <a:close/>
                  <a:moveTo>
                    <a:pt x="126" y="170"/>
                  </a:moveTo>
                  <a:cubicBezTo>
                    <a:pt x="128" y="186"/>
                    <a:pt x="144" y="198"/>
                    <a:pt x="161" y="195"/>
                  </a:cubicBezTo>
                  <a:cubicBezTo>
                    <a:pt x="178" y="192"/>
                    <a:pt x="189" y="177"/>
                    <a:pt x="186" y="160"/>
                  </a:cubicBezTo>
                  <a:cubicBezTo>
                    <a:pt x="183" y="143"/>
                    <a:pt x="168" y="132"/>
                    <a:pt x="151" y="134"/>
                  </a:cubicBezTo>
                  <a:cubicBezTo>
                    <a:pt x="134" y="137"/>
                    <a:pt x="123" y="153"/>
                    <a:pt x="126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3722688" y="5240338"/>
              <a:ext cx="311150" cy="285750"/>
            </a:xfrm>
            <a:custGeom>
              <a:avLst/>
              <a:gdLst/>
              <a:ahLst/>
              <a:cxnLst>
                <a:cxn ang="0">
                  <a:pos x="329" y="263"/>
                </a:cxn>
                <a:cxn ang="0">
                  <a:pos x="329" y="40"/>
                </a:cxn>
                <a:cxn ang="0">
                  <a:pos x="329" y="40"/>
                </a:cxn>
                <a:cxn ang="0">
                  <a:pos x="165" y="0"/>
                </a:cxn>
                <a:cxn ang="0">
                  <a:pos x="0" y="41"/>
                </a:cxn>
                <a:cxn ang="0">
                  <a:pos x="0" y="261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1" y="265"/>
                </a:cxn>
                <a:cxn ang="0">
                  <a:pos x="165" y="305"/>
                </a:cxn>
                <a:cxn ang="0">
                  <a:pos x="329" y="265"/>
                </a:cxn>
                <a:cxn ang="0">
                  <a:pos x="329" y="265"/>
                </a:cxn>
                <a:cxn ang="0">
                  <a:pos x="329" y="264"/>
                </a:cxn>
                <a:cxn ang="0">
                  <a:pos x="330" y="263"/>
                </a:cxn>
                <a:cxn ang="0">
                  <a:pos x="329" y="263"/>
                </a:cxn>
              </a:cxnLst>
              <a:rect l="0" t="0" r="r" b="b"/>
              <a:pathLst>
                <a:path w="330" h="305">
                  <a:moveTo>
                    <a:pt x="329" y="263"/>
                  </a:moveTo>
                  <a:cubicBezTo>
                    <a:pt x="329" y="40"/>
                    <a:pt x="329" y="40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5" y="18"/>
                    <a:pt x="253" y="0"/>
                    <a:pt x="165" y="0"/>
                  </a:cubicBezTo>
                  <a:cubicBezTo>
                    <a:pt x="75" y="0"/>
                    <a:pt x="2" y="18"/>
                    <a:pt x="0" y="41"/>
                  </a:cubicBezTo>
                  <a:cubicBezTo>
                    <a:pt x="2" y="40"/>
                    <a:pt x="0" y="261"/>
                    <a:pt x="0" y="261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5" y="287"/>
                    <a:pt x="77" y="305"/>
                    <a:pt x="165" y="305"/>
                  </a:cubicBezTo>
                  <a:cubicBezTo>
                    <a:pt x="253" y="305"/>
                    <a:pt x="324" y="287"/>
                    <a:pt x="329" y="265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30" y="263"/>
                    <a:pt x="330" y="263"/>
                  </a:cubicBezTo>
                  <a:cubicBezTo>
                    <a:pt x="330" y="263"/>
                    <a:pt x="329" y="263"/>
                    <a:pt x="329" y="2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20" name="Freeform 7"/>
            <p:cNvSpPr>
              <a:spLocks noEditPoints="1"/>
            </p:cNvSpPr>
            <p:nvPr/>
          </p:nvSpPr>
          <p:spPr bwMode="auto">
            <a:xfrm>
              <a:off x="3211513" y="4816475"/>
              <a:ext cx="469900" cy="70961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102" y="0"/>
                </a:cxn>
                <a:cxn ang="0">
                  <a:pos x="109" y="30"/>
                </a:cxn>
                <a:cxn ang="0">
                  <a:pos x="37" y="102"/>
                </a:cxn>
                <a:cxn ang="0">
                  <a:pos x="0" y="91"/>
                </a:cxn>
                <a:cxn ang="0">
                  <a:pos x="0" y="704"/>
                </a:cxn>
                <a:cxn ang="0">
                  <a:pos x="42" y="755"/>
                </a:cxn>
                <a:cxn ang="0">
                  <a:pos x="456" y="755"/>
                </a:cxn>
                <a:cxn ang="0">
                  <a:pos x="499" y="704"/>
                </a:cxn>
                <a:cxn ang="0">
                  <a:pos x="499" y="51"/>
                </a:cxn>
                <a:cxn ang="0">
                  <a:pos x="456" y="0"/>
                </a:cxn>
                <a:cxn ang="0">
                  <a:pos x="36" y="59"/>
                </a:cxn>
                <a:cxn ang="0">
                  <a:pos x="63" y="31"/>
                </a:cxn>
                <a:cxn ang="0">
                  <a:pos x="36" y="4"/>
                </a:cxn>
                <a:cxn ang="0">
                  <a:pos x="8" y="31"/>
                </a:cxn>
                <a:cxn ang="0">
                  <a:pos x="36" y="59"/>
                </a:cxn>
                <a:cxn ang="0">
                  <a:pos x="44" y="131"/>
                </a:cxn>
                <a:cxn ang="0">
                  <a:pos x="64" y="131"/>
                </a:cxn>
                <a:cxn ang="0">
                  <a:pos x="64" y="668"/>
                </a:cxn>
                <a:cxn ang="0">
                  <a:pos x="44" y="668"/>
                </a:cxn>
                <a:cxn ang="0">
                  <a:pos x="44" y="131"/>
                </a:cxn>
                <a:cxn ang="0">
                  <a:pos x="110" y="131"/>
                </a:cxn>
                <a:cxn ang="0">
                  <a:pos x="130" y="131"/>
                </a:cxn>
                <a:cxn ang="0">
                  <a:pos x="130" y="668"/>
                </a:cxn>
                <a:cxn ang="0">
                  <a:pos x="110" y="668"/>
                </a:cxn>
                <a:cxn ang="0">
                  <a:pos x="110" y="131"/>
                </a:cxn>
                <a:cxn ang="0">
                  <a:pos x="176" y="131"/>
                </a:cxn>
                <a:cxn ang="0">
                  <a:pos x="196" y="131"/>
                </a:cxn>
                <a:cxn ang="0">
                  <a:pos x="196" y="668"/>
                </a:cxn>
                <a:cxn ang="0">
                  <a:pos x="176" y="668"/>
                </a:cxn>
                <a:cxn ang="0">
                  <a:pos x="176" y="131"/>
                </a:cxn>
                <a:cxn ang="0">
                  <a:pos x="242" y="131"/>
                </a:cxn>
                <a:cxn ang="0">
                  <a:pos x="262" y="131"/>
                </a:cxn>
                <a:cxn ang="0">
                  <a:pos x="262" y="668"/>
                </a:cxn>
                <a:cxn ang="0">
                  <a:pos x="242" y="668"/>
                </a:cxn>
                <a:cxn ang="0">
                  <a:pos x="242" y="131"/>
                </a:cxn>
                <a:cxn ang="0">
                  <a:pos x="307" y="131"/>
                </a:cxn>
                <a:cxn ang="0">
                  <a:pos x="327" y="131"/>
                </a:cxn>
                <a:cxn ang="0">
                  <a:pos x="327" y="668"/>
                </a:cxn>
                <a:cxn ang="0">
                  <a:pos x="307" y="668"/>
                </a:cxn>
                <a:cxn ang="0">
                  <a:pos x="307" y="131"/>
                </a:cxn>
                <a:cxn ang="0">
                  <a:pos x="373" y="131"/>
                </a:cxn>
                <a:cxn ang="0">
                  <a:pos x="393" y="131"/>
                </a:cxn>
                <a:cxn ang="0">
                  <a:pos x="393" y="668"/>
                </a:cxn>
                <a:cxn ang="0">
                  <a:pos x="373" y="668"/>
                </a:cxn>
                <a:cxn ang="0">
                  <a:pos x="373" y="131"/>
                </a:cxn>
                <a:cxn ang="0">
                  <a:pos x="439" y="131"/>
                </a:cxn>
                <a:cxn ang="0">
                  <a:pos x="459" y="131"/>
                </a:cxn>
                <a:cxn ang="0">
                  <a:pos x="459" y="668"/>
                </a:cxn>
                <a:cxn ang="0">
                  <a:pos x="439" y="668"/>
                </a:cxn>
                <a:cxn ang="0">
                  <a:pos x="439" y="131"/>
                </a:cxn>
                <a:cxn ang="0">
                  <a:pos x="0" y="688"/>
                </a:cxn>
                <a:cxn ang="0">
                  <a:pos x="0" y="668"/>
                </a:cxn>
                <a:cxn ang="0">
                  <a:pos x="499" y="668"/>
                </a:cxn>
                <a:cxn ang="0">
                  <a:pos x="499" y="688"/>
                </a:cxn>
                <a:cxn ang="0">
                  <a:pos x="0" y="688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498" y="111"/>
                </a:cxn>
                <a:cxn ang="0">
                  <a:pos x="498" y="131"/>
                </a:cxn>
                <a:cxn ang="0">
                  <a:pos x="0" y="131"/>
                </a:cxn>
              </a:cxnLst>
              <a:rect l="0" t="0" r="r" b="b"/>
              <a:pathLst>
                <a:path w="499" h="755">
                  <a:moveTo>
                    <a:pt x="45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7" y="9"/>
                    <a:pt x="109" y="20"/>
                    <a:pt x="109" y="30"/>
                  </a:cubicBezTo>
                  <a:cubicBezTo>
                    <a:pt x="109" y="70"/>
                    <a:pt x="77" y="102"/>
                    <a:pt x="37" y="102"/>
                  </a:cubicBezTo>
                  <a:cubicBezTo>
                    <a:pt x="23" y="102"/>
                    <a:pt x="11" y="98"/>
                    <a:pt x="0" y="9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2"/>
                    <a:pt x="19" y="755"/>
                    <a:pt x="42" y="755"/>
                  </a:cubicBezTo>
                  <a:cubicBezTo>
                    <a:pt x="456" y="755"/>
                    <a:pt x="456" y="755"/>
                    <a:pt x="456" y="755"/>
                  </a:cubicBezTo>
                  <a:cubicBezTo>
                    <a:pt x="480" y="755"/>
                    <a:pt x="499" y="732"/>
                    <a:pt x="499" y="704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499" y="23"/>
                    <a:pt x="480" y="0"/>
                    <a:pt x="456" y="0"/>
                  </a:cubicBezTo>
                  <a:close/>
                  <a:moveTo>
                    <a:pt x="36" y="59"/>
                  </a:moveTo>
                  <a:cubicBezTo>
                    <a:pt x="51" y="59"/>
                    <a:pt x="63" y="46"/>
                    <a:pt x="63" y="31"/>
                  </a:cubicBezTo>
                  <a:cubicBezTo>
                    <a:pt x="63" y="16"/>
                    <a:pt x="51" y="4"/>
                    <a:pt x="36" y="4"/>
                  </a:cubicBezTo>
                  <a:cubicBezTo>
                    <a:pt x="20" y="4"/>
                    <a:pt x="8" y="16"/>
                    <a:pt x="8" y="31"/>
                  </a:cubicBezTo>
                  <a:cubicBezTo>
                    <a:pt x="8" y="46"/>
                    <a:pt x="20" y="59"/>
                    <a:pt x="36" y="59"/>
                  </a:cubicBezTo>
                  <a:close/>
                  <a:moveTo>
                    <a:pt x="44" y="131"/>
                  </a:moveTo>
                  <a:cubicBezTo>
                    <a:pt x="64" y="131"/>
                    <a:pt x="64" y="131"/>
                    <a:pt x="64" y="131"/>
                  </a:cubicBezTo>
                  <a:cubicBezTo>
                    <a:pt x="64" y="668"/>
                    <a:pt x="64" y="668"/>
                    <a:pt x="64" y="668"/>
                  </a:cubicBezTo>
                  <a:cubicBezTo>
                    <a:pt x="44" y="668"/>
                    <a:pt x="44" y="668"/>
                    <a:pt x="44" y="668"/>
                  </a:cubicBezTo>
                  <a:lnTo>
                    <a:pt x="44" y="131"/>
                  </a:lnTo>
                  <a:close/>
                  <a:moveTo>
                    <a:pt x="110" y="131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30" y="668"/>
                    <a:pt x="130" y="668"/>
                    <a:pt x="130" y="668"/>
                  </a:cubicBezTo>
                  <a:cubicBezTo>
                    <a:pt x="110" y="668"/>
                    <a:pt x="110" y="668"/>
                    <a:pt x="110" y="668"/>
                  </a:cubicBezTo>
                  <a:lnTo>
                    <a:pt x="110" y="131"/>
                  </a:lnTo>
                  <a:close/>
                  <a:moveTo>
                    <a:pt x="176" y="131"/>
                  </a:moveTo>
                  <a:cubicBezTo>
                    <a:pt x="196" y="131"/>
                    <a:pt x="196" y="131"/>
                    <a:pt x="196" y="131"/>
                  </a:cubicBezTo>
                  <a:cubicBezTo>
                    <a:pt x="196" y="668"/>
                    <a:pt x="196" y="668"/>
                    <a:pt x="196" y="668"/>
                  </a:cubicBezTo>
                  <a:cubicBezTo>
                    <a:pt x="176" y="668"/>
                    <a:pt x="176" y="668"/>
                    <a:pt x="176" y="668"/>
                  </a:cubicBezTo>
                  <a:lnTo>
                    <a:pt x="176" y="131"/>
                  </a:lnTo>
                  <a:close/>
                  <a:moveTo>
                    <a:pt x="242" y="131"/>
                  </a:moveTo>
                  <a:cubicBezTo>
                    <a:pt x="262" y="131"/>
                    <a:pt x="262" y="131"/>
                    <a:pt x="262" y="131"/>
                  </a:cubicBezTo>
                  <a:cubicBezTo>
                    <a:pt x="262" y="668"/>
                    <a:pt x="262" y="668"/>
                    <a:pt x="262" y="668"/>
                  </a:cubicBezTo>
                  <a:cubicBezTo>
                    <a:pt x="242" y="668"/>
                    <a:pt x="242" y="668"/>
                    <a:pt x="242" y="668"/>
                  </a:cubicBezTo>
                  <a:lnTo>
                    <a:pt x="242" y="131"/>
                  </a:lnTo>
                  <a:close/>
                  <a:moveTo>
                    <a:pt x="307" y="131"/>
                  </a:moveTo>
                  <a:cubicBezTo>
                    <a:pt x="327" y="131"/>
                    <a:pt x="327" y="131"/>
                    <a:pt x="327" y="131"/>
                  </a:cubicBezTo>
                  <a:cubicBezTo>
                    <a:pt x="327" y="668"/>
                    <a:pt x="327" y="668"/>
                    <a:pt x="327" y="668"/>
                  </a:cubicBezTo>
                  <a:cubicBezTo>
                    <a:pt x="307" y="668"/>
                    <a:pt x="307" y="668"/>
                    <a:pt x="307" y="668"/>
                  </a:cubicBezTo>
                  <a:lnTo>
                    <a:pt x="307" y="131"/>
                  </a:lnTo>
                  <a:close/>
                  <a:moveTo>
                    <a:pt x="373" y="131"/>
                  </a:moveTo>
                  <a:cubicBezTo>
                    <a:pt x="393" y="131"/>
                    <a:pt x="393" y="131"/>
                    <a:pt x="393" y="131"/>
                  </a:cubicBezTo>
                  <a:cubicBezTo>
                    <a:pt x="393" y="668"/>
                    <a:pt x="393" y="668"/>
                    <a:pt x="393" y="668"/>
                  </a:cubicBezTo>
                  <a:cubicBezTo>
                    <a:pt x="373" y="668"/>
                    <a:pt x="373" y="668"/>
                    <a:pt x="373" y="668"/>
                  </a:cubicBezTo>
                  <a:lnTo>
                    <a:pt x="373" y="131"/>
                  </a:lnTo>
                  <a:close/>
                  <a:moveTo>
                    <a:pt x="439" y="131"/>
                  </a:moveTo>
                  <a:cubicBezTo>
                    <a:pt x="459" y="131"/>
                    <a:pt x="459" y="131"/>
                    <a:pt x="459" y="131"/>
                  </a:cubicBezTo>
                  <a:cubicBezTo>
                    <a:pt x="459" y="668"/>
                    <a:pt x="459" y="668"/>
                    <a:pt x="459" y="668"/>
                  </a:cubicBezTo>
                  <a:cubicBezTo>
                    <a:pt x="439" y="668"/>
                    <a:pt x="439" y="668"/>
                    <a:pt x="439" y="668"/>
                  </a:cubicBezTo>
                  <a:lnTo>
                    <a:pt x="439" y="131"/>
                  </a:lnTo>
                  <a:close/>
                  <a:moveTo>
                    <a:pt x="0" y="688"/>
                  </a:moveTo>
                  <a:cubicBezTo>
                    <a:pt x="0" y="668"/>
                    <a:pt x="0" y="668"/>
                    <a:pt x="0" y="668"/>
                  </a:cubicBezTo>
                  <a:cubicBezTo>
                    <a:pt x="499" y="668"/>
                    <a:pt x="499" y="668"/>
                    <a:pt x="499" y="668"/>
                  </a:cubicBezTo>
                  <a:cubicBezTo>
                    <a:pt x="499" y="688"/>
                    <a:pt x="499" y="688"/>
                    <a:pt x="499" y="688"/>
                  </a:cubicBezTo>
                  <a:cubicBezTo>
                    <a:pt x="0" y="688"/>
                    <a:pt x="0" y="688"/>
                    <a:pt x="0" y="688"/>
                  </a:cubicBezTo>
                  <a:close/>
                  <a:moveTo>
                    <a:pt x="0" y="13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98" y="111"/>
                    <a:pt x="498" y="111"/>
                    <a:pt x="498" y="111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</p:grpSp>
      <p:sp>
        <p:nvSpPr>
          <p:cNvPr id="121" name="Freeform 109"/>
          <p:cNvSpPr>
            <a:spLocks noEditPoints="1"/>
          </p:cNvSpPr>
          <p:nvPr/>
        </p:nvSpPr>
        <p:spPr bwMode="auto">
          <a:xfrm>
            <a:off x="5169761" y="1750934"/>
            <a:ext cx="194845" cy="340193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19222" y="1828112"/>
            <a:ext cx="718171" cy="214351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AAA-server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398679" y="2144778"/>
            <a:ext cx="330245" cy="191268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cs typeface="Tahoma" pitchFamily="34" charset="0"/>
              </a:rPr>
              <a:t>PGW</a:t>
            </a:r>
          </a:p>
        </p:txBody>
      </p:sp>
      <p:cxnSp>
        <p:nvCxnSpPr>
          <p:cNvPr id="126" name="Straight Connector 125"/>
          <p:cNvCxnSpPr>
            <a:endCxn id="269" idx="1"/>
          </p:cNvCxnSpPr>
          <p:nvPr/>
        </p:nvCxnSpPr>
        <p:spPr bwMode="auto">
          <a:xfrm flipV="1">
            <a:off x="5090551" y="2493994"/>
            <a:ext cx="1344491" cy="55644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Freeform 72"/>
          <p:cNvSpPr>
            <a:spLocks noEditPoints="1"/>
          </p:cNvSpPr>
          <p:nvPr/>
        </p:nvSpPr>
        <p:spPr bwMode="auto">
          <a:xfrm>
            <a:off x="7654335" y="2057400"/>
            <a:ext cx="1071815" cy="681965"/>
          </a:xfrm>
          <a:custGeom>
            <a:avLst/>
            <a:gdLst/>
            <a:ahLst/>
            <a:cxnLst>
              <a:cxn ang="0">
                <a:pos x="869" y="243"/>
              </a:cxn>
              <a:cxn ang="0">
                <a:pos x="737" y="147"/>
              </a:cxn>
              <a:cxn ang="0">
                <a:pos x="588" y="0"/>
              </a:cxn>
              <a:cxn ang="0">
                <a:pos x="453" y="87"/>
              </a:cxn>
              <a:cxn ang="0">
                <a:pos x="361" y="64"/>
              </a:cxn>
              <a:cxn ang="0">
                <a:pos x="305" y="72"/>
              </a:cxn>
              <a:cxn ang="0">
                <a:pos x="320" y="115"/>
              </a:cxn>
              <a:cxn ang="0">
                <a:pos x="250" y="185"/>
              </a:cxn>
              <a:cxn ang="0">
                <a:pos x="195" y="159"/>
              </a:cxn>
              <a:cxn ang="0">
                <a:pos x="168" y="257"/>
              </a:cxn>
              <a:cxn ang="0">
                <a:pos x="170" y="277"/>
              </a:cxn>
              <a:cxn ang="0">
                <a:pos x="0" y="424"/>
              </a:cxn>
              <a:cxn ang="0">
                <a:pos x="264" y="581"/>
              </a:cxn>
              <a:cxn ang="0">
                <a:pos x="431" y="545"/>
              </a:cxn>
              <a:cxn ang="0">
                <a:pos x="592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1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9" y="243"/>
              </a:cxn>
              <a:cxn ang="0">
                <a:pos x="250" y="141"/>
              </a:cxn>
              <a:cxn ang="0">
                <a:pos x="278" y="113"/>
              </a:cxn>
              <a:cxn ang="0">
                <a:pos x="250" y="84"/>
              </a:cxn>
              <a:cxn ang="0">
                <a:pos x="221" y="113"/>
              </a:cxn>
              <a:cxn ang="0">
                <a:pos x="250" y="141"/>
              </a:cxn>
            </a:cxnLst>
            <a:rect l="0" t="0" r="r" b="b"/>
            <a:pathLst>
              <a:path w="1088" h="635">
                <a:moveTo>
                  <a:pt x="869" y="243"/>
                </a:moveTo>
                <a:cubicBezTo>
                  <a:pt x="848" y="189"/>
                  <a:pt x="797" y="150"/>
                  <a:pt x="737" y="147"/>
                </a:cubicBezTo>
                <a:cubicBezTo>
                  <a:pt x="736" y="66"/>
                  <a:pt x="670" y="0"/>
                  <a:pt x="588" y="0"/>
                </a:cubicBezTo>
                <a:cubicBezTo>
                  <a:pt x="528" y="0"/>
                  <a:pt x="477" y="36"/>
                  <a:pt x="453" y="87"/>
                </a:cubicBezTo>
                <a:cubicBezTo>
                  <a:pt x="426" y="72"/>
                  <a:pt x="394" y="64"/>
                  <a:pt x="361" y="64"/>
                </a:cubicBezTo>
                <a:cubicBezTo>
                  <a:pt x="342" y="64"/>
                  <a:pt x="323" y="67"/>
                  <a:pt x="305" y="72"/>
                </a:cubicBezTo>
                <a:cubicBezTo>
                  <a:pt x="314" y="84"/>
                  <a:pt x="320" y="99"/>
                  <a:pt x="320" y="115"/>
                </a:cubicBezTo>
                <a:cubicBezTo>
                  <a:pt x="320" y="154"/>
                  <a:pt x="288" y="185"/>
                  <a:pt x="250" y="185"/>
                </a:cubicBezTo>
                <a:cubicBezTo>
                  <a:pt x="228" y="185"/>
                  <a:pt x="208" y="175"/>
                  <a:pt x="195" y="159"/>
                </a:cubicBezTo>
                <a:cubicBezTo>
                  <a:pt x="178" y="187"/>
                  <a:pt x="168" y="221"/>
                  <a:pt x="168" y="257"/>
                </a:cubicBezTo>
                <a:cubicBezTo>
                  <a:pt x="168" y="263"/>
                  <a:pt x="169" y="270"/>
                  <a:pt x="170" y="277"/>
                </a:cubicBezTo>
                <a:cubicBezTo>
                  <a:pt x="71" y="300"/>
                  <a:pt x="0" y="357"/>
                  <a:pt x="0" y="424"/>
                </a:cubicBezTo>
                <a:cubicBezTo>
                  <a:pt x="0" y="511"/>
                  <a:pt x="118" y="581"/>
                  <a:pt x="264" y="581"/>
                </a:cubicBezTo>
                <a:cubicBezTo>
                  <a:pt x="327" y="581"/>
                  <a:pt x="385" y="568"/>
                  <a:pt x="431" y="545"/>
                </a:cubicBezTo>
                <a:cubicBezTo>
                  <a:pt x="460" y="598"/>
                  <a:pt x="521" y="635"/>
                  <a:pt x="592" y="635"/>
                </a:cubicBezTo>
                <a:cubicBezTo>
                  <a:pt x="667" y="635"/>
                  <a:pt x="732" y="593"/>
                  <a:pt x="758" y="534"/>
                </a:cubicBezTo>
                <a:cubicBezTo>
                  <a:pt x="764" y="535"/>
                  <a:pt x="770" y="535"/>
                  <a:pt x="776" y="535"/>
                </a:cubicBezTo>
                <a:cubicBezTo>
                  <a:pt x="788" y="535"/>
                  <a:pt x="800" y="534"/>
                  <a:pt x="811" y="533"/>
                </a:cubicBezTo>
                <a:cubicBezTo>
                  <a:pt x="822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2" y="250"/>
                  <a:pt x="869" y="243"/>
                </a:cubicBezTo>
                <a:close/>
                <a:moveTo>
                  <a:pt x="250" y="141"/>
                </a:moveTo>
                <a:cubicBezTo>
                  <a:pt x="266" y="141"/>
                  <a:pt x="278" y="129"/>
                  <a:pt x="278" y="113"/>
                </a:cubicBezTo>
                <a:cubicBezTo>
                  <a:pt x="278" y="97"/>
                  <a:pt x="266" y="84"/>
                  <a:pt x="250" y="84"/>
                </a:cubicBezTo>
                <a:cubicBezTo>
                  <a:pt x="234" y="84"/>
                  <a:pt x="221" y="97"/>
                  <a:pt x="221" y="113"/>
                </a:cubicBezTo>
                <a:cubicBezTo>
                  <a:pt x="221" y="129"/>
                  <a:pt x="234" y="141"/>
                  <a:pt x="250" y="1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28" name="TextBox 111"/>
          <p:cNvSpPr txBox="1">
            <a:spLocks noChangeArrowheads="1"/>
          </p:cNvSpPr>
          <p:nvPr/>
        </p:nvSpPr>
        <p:spPr bwMode="auto">
          <a:xfrm>
            <a:off x="7920658" y="2292226"/>
            <a:ext cx="675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dirty="0">
                <a:solidFill>
                  <a:srgbClr val="404040"/>
                </a:solidFill>
                <a:latin typeface="Trebuchet MS" pitchFamily="34" charset="0"/>
              </a:rPr>
              <a:t>Carrier cloud</a:t>
            </a:r>
          </a:p>
        </p:txBody>
      </p:sp>
      <p:sp>
        <p:nvSpPr>
          <p:cNvPr id="131" name="Freeform 109"/>
          <p:cNvSpPr>
            <a:spLocks noEditPoints="1"/>
          </p:cNvSpPr>
          <p:nvPr/>
        </p:nvSpPr>
        <p:spPr bwMode="auto">
          <a:xfrm>
            <a:off x="7052901" y="1180804"/>
            <a:ext cx="194845" cy="340193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246987" y="1131878"/>
            <a:ext cx="750231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marL="171450" indent="-17145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MDM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HLR/HSS</a:t>
            </a:r>
          </a:p>
        </p:txBody>
      </p:sp>
      <p:sp>
        <p:nvSpPr>
          <p:cNvPr id="129" name="Freeform 109"/>
          <p:cNvSpPr>
            <a:spLocks noEditPoints="1"/>
          </p:cNvSpPr>
          <p:nvPr/>
        </p:nvSpPr>
        <p:spPr bwMode="auto">
          <a:xfrm>
            <a:off x="7065336" y="1688254"/>
            <a:ext cx="194845" cy="340193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278456" y="1917831"/>
            <a:ext cx="359099" cy="214351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PCRF</a:t>
            </a:r>
          </a:p>
        </p:txBody>
      </p:sp>
      <p:cxnSp>
        <p:nvCxnSpPr>
          <p:cNvPr id="133" name="Straight Connector 132"/>
          <p:cNvCxnSpPr>
            <a:endCxn id="269" idx="3"/>
          </p:cNvCxnSpPr>
          <p:nvPr/>
        </p:nvCxnSpPr>
        <p:spPr bwMode="auto">
          <a:xfrm flipH="1">
            <a:off x="6657506" y="2046339"/>
            <a:ext cx="414345" cy="447655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3554" name="AutoShape 2" descr="data:image/jpeg;base64,/9j/4AAQSkZJRgABAQAAAQABAAD/2wCEAAkGBxQQEhUUEhAVFBQUFBQVFRcVFRcYGhQVFxUWGBcWFhcYHCggGBolHBYVIjIhJSkrMS4uFx8zODMtNygtLisBCgoKDg0OGxAQGywkICQsLCwsLCwsLCwsLCwsLCwsLCwsLCwsLCwsLCwsLCwsLCwsLCwsLCwsLCwsLCwsLCwsLP/AABEIAKwA+wMBEQACEQEDEQH/xAAcAAEAAgIDAQAAAAAAAAAAAAAABgcEBQEDCAL/xABMEAABAwICBQYJBwkJAAMBAAABAAIDBBEFIQYSMUFRBxMiYXGBFDI0UnORobGyI0JicpLB0RczQ0SDk8LD8BUWJFNUY4LS4aKz8SX/xAAbAQEAAgMBAQAAAAAAAAAAAAAABAUCAwYBB//EADERAAICAgAEBAUDBAMBAAAAAAABAgMEEQUSITETM0FRFCIyYXEVI5EGQoGxUmKhQ//aAAwDAQACEQMRAD8AvFAEAQBAEAQBAEAQBAEAQBAEAQBAEAQBAEAQBAEAQBAcIASg/BH6rSdhkMNKw1Mw8YMNo4z/ALsuYb2C56lhz+i6klY7S5p9EZlNQSu6VRLrH/Lju2MdXnP7Sc+AXqT9TU5RX0o2bGACwFgNgCyNb6n0gCAIAgCAIAgCAIAgCAIAgCAIAgCAIAgCAIDi6AXQ82kY02JQs8eaNv1ntHvKy5Jexi7I+5jjH6X/AFUP71n4rLwp+x540PcyoK2OTxJGO+q4H3FYuEl6HqnF+p33WJma3HsdhoozJPIGjcN7jwaN5WMpqK2zfRjzulywRC6R1ZjnScXUlATk1ptLUN63fNaer27VpXNZ17IsJqnD6L5p/wDiJ3heGRU0YjhjbGxuwNHtPE9a3pJdirstlY9yZlr0wOUAQBAEAQBAEAQBAEAQBAEAQBAEAQBAEAQHBQEd0g0zpaK4fJryD9GzpO79ze9SKsWyz8Ea3JhAjQ0hxSv8kpRTxHZJJtI4gu+4HtUl00VfXLbI/jX2fStIjemFFNAA2qxF8077asMd7C5yLsx2AAXKlY8oSe4x0vci3xlHpKW2bjRTkxa9nOVtwXDoxNNi3redt+pacjiGnqs3Y+FtbmSI8mdB/lP/AHj/AMVG+Ot9yR8DWYVXyU0pzilliduNw4eoi/tWceITXdIxlgQ9GQ7SCWswWRrG1+vrC7WhxJsN7mOvqhY5GbQ4fT8xP4bwjIus7/L7mrosQdUVDazEY5KiIGw1bajSNgI2Ab9W4v1qHj4Ur/nk9eyLXP4nXhR8Cj/LRdmA6QU1W3/DytNh4niuaOtpzstllE6/qRSQvhb1TNwtRuCAIAgCAIAgCAIAgCAIAgCAIAgCAIAgCAIDFxCvjp43SSvDGNFyT/WZ6llCDk9IwnNQW2V7UY9WYu8xULTBTg2fM64J7931RnxIVgqaqFuzq/YgO2y96h0XuZkOC4dgzQ+ocJJjmC+znuP+3Huz3+1YStuyOkeiM1XVR1l1ZiY9p3WMi52OkFPE46rHT313/VjuLZcbrZTiVyenLb+xrtypxW0tGkpMKqIy3EJ6unhlku9oqBd2ewhu422ADJb5WQa8GKbX2I8YST8ST6mzoOVRzQ5s8AkcDZroTYP7Q7Md3qWqfDuvyv8Ak3Rz9LTRnjS7FJvzGFFo3GTW/i1Fr+Goj9UzZ8RfL6Ymj0h06xOjIZMyCN7hcNADiBsuQHm2/tsomXZj1x+R7Zc8JwMjKnuxaiRjB8JrKuTw00rqpvOXdrGwkc3da4JaMtmWVuIUPDohbLmsei74tnfB1eBQupupMdkpaoTmgfTNf0aiEh3NytvtaHNADrE8Rs4ldCqITr5VLfscFO6as55L8m3qMOw+ucJKCqFLUjNrSdQOd9U2sfqnuK0qV1S5bI7RscarPmrembLB9NJqSQU2KM1DlqTAdFw2XduI+kO8BarMWNi56v4NteU4Pls/ksGN4cAWkEEXBBuCOoqvaa6MsE01tH2h6EAQEa/v5Qf6pv2X/wDVSvg7v+JF+Lq9x/fyg/1Tfsv/AOq8+Du/4j4ur3Oyn01opHtYypaXPcGtGq7Mk2A2LyWLbFbaMo5VbekzfSSBou4gDiTZaEm+iN7aXVmsqNJaSPx6yAdXOsv6rrZGiyXZM1O+td2YUmnNAP1th7NY+4LYsS5/2mDy6l6mO7lDoB+nJ7GP/BZfA3exj8ZV7nX+Uig/zXfu3fgvfgbvY8+Nq9zsj5QqA/p7drH/AILF4V3serMqfqbCl0topDZtZDfgXhp9TrLCWNbHvFmxZFT7M3EcocLtcCOIN1paa7m5ST7H2vD0IAgCAwsXxOOlidLK7VY0d5O4AbyeCzrhKcuVGuyxQjtlSYsMQxlwlZTu8HBPNMLg1thvNyNYniOwK4qdGMtN9Sps8bIe0uhmTYzitDzUPNQMMnRiiYxpJ2bA12Qz2lYRpx7Nz2zJ2X16jpGrdV1eHzmorKWOSWQ9F0zg4i3mBrjqjrtktqrrujy1vSNTssqluaNbpTpHJiErZHt1GsAa1oJcG53JvYZn7gt9FEaE1vqarrpXPeuxJNGMMwydwfU1pmmNujMTGL8M83evuUK+y9fTHS+xLohTL6ntkr05wmnjw2bm4o2BrQ5hYAOkHC1iFEx7Ju5czJV9cFW+U+sd0tbQUEUj7OnkibzbDtc/VF3Hfqi9yoWTNQbLbhmHLJkl6epUej+FzYxW2e8kuOvPJ5rL7Bw4Afgq6EXbPqddlW14OPqPf0PQtDRthjbHG0NYwBrQNwCsUtHFzm5ycpdxX0jZo3xvF2va5pHURZZwk4yTRpsipRaZWeiOh9NXUjmytLZoZpYTJGbE6pBBINwcnDaNysr8qyufTs0V1GNCyDT7pnTjmjFdSxlnl1MM9UgmSPrZ85p+rfsWVWRVOW/pZjbj2QXujXaEaaOon8zKXOpi63S8aHPb2cR6luy8RWLnh3NWNlOt8suxc8ErXtDmuDmuAIINwQdhBVI009MuVJSWzsXhkEB5hXXnJhAbHRvyum9PF8YUfKX7Uvwb6PMRbHK0P8AfSx/EqbA80t87fhFKgLoNFFtnK9PAgCAIAV5o92zJocQlgN4ZXxn6LiB3jYVhOmE18yM42zg+jJtgHKfNGQ2qYJWec0arx2jY72Kuu4bF9YE+riEk9SLQwfGIauMSQSB7dhttaeDhtBVRZVKt6ki1rtjYtxZnrA2HxI8NBJIAAJJOQAG8lEtvR43pbKxs7H6zaRQ053Zc4fxPsb1lWfTFr/7MreuRZ/1RZkMTWNDWgNa0AADIADcFWNtvqWKSiiosRx+V+JTup4uen/MU/wA4RtGT3W43vmchndXMaIqlcz0u7Kid0pWvl6saR6OeCUz6mtlM9XKQxgJ6LC7afpEC/UOCU3881Ctaij26jlhzTfVk70FwBtNRMY9gLpPlJLgHpOAyPYLDuUDKvc7G0TcahRr6jF9BKKpveERuPzojqn1bD3heV5dkPU9sxa59ysMdoH07poKeqdPTwNEk2sbMYQcmHOxdsyFrqw+Igq/FsWn6EWnEsuuVVb2iMaQY3LWy87La+qGta0ENY0bGtBJsFyds/EntH1HCxoYlOv5Lv5NdHW0VI0mxlmtJI4WO0dFoPAD2kqdVV4a69zkuI5nxFra7LsS5bSvPl5sF6jyT6EN5LulBUSbpayZ7etvRF/YVLzOkor2RDw/pb+5M7KGTCIabaGQ1cb5GM1ahrXFrm5a5AuGvG++y+1TMXKlXJJ9iHk40Zra7kV5MNKTC5tLObRyH5BzvmuvbUvwJyHA5b1LzsdSXiRIuHe4vkkWyFUFucoDzCuvOTCA2OjfldN6eL4wtGV5MvwbqPMRbHK15AfSx/EqXh/nFvneUUsuhKIICTaF6J/2lzvy3N81qfN1r62t1jzfaoWXl+Dpa7kzGxvG2Sr8krf8AWO/dj8VC/VJexL/TV7nVPyTO+ZVj/lH+BWUeKP1R4+G+zI7jGgFZTguEYmaNpiNyB9Q5+q6lVcQrm9PoRrMGyPXuRYhTU0+xDaa7heg2ej2OS0MwliPDXadkjeB+47lHyKI2x0zdTfKuW0X/AIViDKmJksZu17Q4dXUesLm7IOEmmdFXNTjtEO5TsYdaOhgzlqSA625hNgD2m/cCpmFWutkuyIeZa+lce7JTo9g7KKBkLPmjpHznHxnHvUW212S5mSaa1XHRDtKNIpq2bwHDzfdNMDk0bCA4bAN57gpdNMa4+JZ/hES66VkuSsxsKgGA1JEwLqadrQJ9T829u1rrbBn7uBWds/iYbXdehjXD4eXzdn6nxpTWx4jiVJCyVr4GASPc1wLTc6xF9mxrR/yK9ohKqmUmupjfNW2xS7E1xPSujph8pUx3HzWuDnHsa25UGOPZPsic74Q6bI9NidbinQpY3UtMcnTyCz3jfzbd3b7Qt6hXT1m9v2NDnZc9RWl7ld6dVkURFDSfmYTeV17umn3lx36vvJ4KozcqVstHbcB4YqK/Ea6s+OTjRkYhUESA8zG277Ei5Nw0A+s9y1Ykfn5vYlcayvDp5F3ZNJqGtwM68DjU0d7uYdrBvyHi/WGXELoYyqyVp9JHzqUbaHtdUTnR3SKGvj14XZjx2HxmHrH37FDtplU9SJtV0bFtGNp1i3gtHK4HpvbzcY3l78hbszPcvcavnsRjkz5YMyNEcL8EpIYrZtYC76zs3e0rG+fPNsyohywSNwtRuOCEPGuhUf8Ad7wiKviYPlaWqfLDbb0mglg7dXLrsrbx+WUHLs1plT4O1LXdMnGgWkHh1KHOPysZ5uUfSAFnW6xn6+Cg5VPhz6dmTsW3xIfdElUbZJPMK7A5MIDY6N+V03p4vjC0ZXky/Buo8xFs8rXkB9LH8SpeH+cXGd5RSq6EoQgLN5Ff1r9j/MVLxTvEt+G+paCqi1C8AK9BVPK5gLIyypjaGl7tSUDYTa7XduRB7lccNvb3BlRxClL50VwrcqggLZ5H8Q/w07HHoxSawJ2Br23Pddrj3qi4lD91a9S6wJ6re/Q1WhU/9oYtJUuzDGucwcB4jPZf1lbcmPg46gvU1Y78W9yZIeUHSJ7dWipbuqJ7A6u1jXZbdxOfYASouLSn+5PsiTlXP6Id2brQ/RqPD4QxucjrGR/nO4Dg0bgtN97tlv0N2PQq4/c3VRA2Rpa9oc07Q4XB7itMW12N0kmupVOjWjdNW19YHwjmInWYxpLQDrEfNI81ytbr510x0+rKqmiFlsvZE/w7RKjpzeKljB4kax9brqvnkWS7ssI49cfQwuUHSHwCkc5ptLJ8nF1OI8a3UM1EunyoteHYnj3KPou555cd5NztJO0niVV72d4koLSL+5LMF8FoWlwtJOedf3jojuaB6yrOiHLE4fiuR4179l0JeRfIrcVjRXuk+iUlNIazDSWSN6T4hscNp1R72791irCjIjYvDt/kr7sd1vnrMbAcQON1kckoayKka14i1gdeYnx7bS0ED1dazuqWNXpd36mFVnxFicvQswKsLQ5QHBQMhmg516rEXjYahrfstN/epeQ/kgvsQ8dbnJmppv8A+ZjJZsgrQCOAe4mw+1cf8wtz/ex9+sTTH9m/Xoyybqu0WGzzEuvOVCA2OjfldN6eL4wtGV5MvwbqPMRbPK15AfSx/EqXh/nFxneUUquhKEICzeRT9a/Y/wAxUvFO6LfhvqWiqotQgOCgK25ZMSbzcVODd5fzjh5rWggX7SfYVacNrbk5ehV8RsXLylVq8KcLwEy0fnNNhNZLsM0jYW9fRs4j7Th3Ksvjz5MV7FhTLkobNhoZI3C5Kh0u6jiltxLs9Ud5AWrJ3kJcvubMd+A237G85NsKfKZMQqM5Ziebv81m8jt2DqHWo+ZYopVR7IkYlbluyRYCgFgfLzYHsXq7nkuxX3I+NZlVKdr5/cNb+NT8/o4r7EDB68z+5YRVeWB5/wCVDHfC61wa68cF42cC6/Td68v+Krcizmlo7Tg+L4VPM+7NDo9hxqqmGED85I0H6t7vP2QVrrjuSROzbvCplJ+x6ciYGgACwAAA6grXsfPm9vbPq69MdkEx7FZMSlNFROtGMqqoGxrd7GHeVOqhGleJPv6IhWTlbLkh/kjmmNLTYXJFLRVLY54w1rotbWLx5xA2X33tftWCz4NONxLp4NfY1KlHZWcsRsOapOlYXL35XtnYAXIVTPKW/lOlp4BJrdjNU7lcrb5RU4HDVefbrrV8VL2Ji4BTrq2bPDuWF2yelFuMTv4XfitkMrr1RFv4A9Pw5fySLknrIn0zyJWumkmkllbfpNLiALg7rAZqxtvja1y+iOdfD7cTamjjlaoiaeOob49PK1wI3AkfeGnuUnBl87h7ldmx+XmXoTDC6wTwxyDY9jXesKJOPLJol1z3FM82rrDlwgNjo35XTeni+MLRleTL8G6jzEWzyteQH0sfxKl4f5xcZ3lFKroShCAn3JTjUFKajn5mx6/NausbXtzl/ePWqriNM5tcqLLAthDfMyxP74UNr+Gw/bHuVZ8Nb/xLL4mr3MWq0+oI/wBaDupjXu9wss1hXP8AtMZZlS9SL43yqCxbSwknz5cgOsNGZ71Lq4a29zIlvEFr5Ctq2sfM90kry97jdzjv/AdSt4VxrWolXObm9s6FmYGVhmHyVMrYom6z3mw4Ab3E7gFqttjXHbNldcpvSLA05wxtPDh9CzY+XpHzjdrS49pkJVTjWOUp2Ms8iCgoVow+VZsPhkDdYt+Ta2Yj5sev0TbeQNbLsW3BcvDkzDM1zpFsULGNjYIraga0Mts1bZWPYqee+bqWsNcq0ZC8MzqqfEd9U+5ZQ+pGE/pZBORgf4OT07v/AK41O4h9a/BC4f8AQ/ySLTbGPA6OaUGzg0tj+u7JvtN+5VdkuWLZd4VHjXRiebr8czvJ3niqpvZ9AjFRWkWFyLYbzlXJMRlDHYfWefwBUrFj8zZQceu1WoL1LjxDEIqdhkmkaxg2lx93E9QVjCDm9JHITmorbK40j0qfVsJDzSUGx0rh8rUfQhZtz/8A07lKfh4y5p9ZexrppuzZcta0iJ1GklRJH4PhtPJBTD/LYXSS8XPkA2nq9aqb8qy17OtweF4mKv3GmyPy4FVC7nUs/EkxvzPWbKG65+pdQy8ddIyRrpGFps4Fp4EEH1FYtMkwshL6Xs4XhsC8PDIoK2SCRskTyyRpuHD3HiOorKMnF7RpuohbFxmi5qPSFuL4VUggCZkL+cb9JrdZrh9Eke9XOFducX9zgeMYMqNx9H2OrQnSEMooWuObQ5vcHuA9llaXY0pWNooK79RSKnV0VQQGx0b8rpvTxfGFoyvJl+DdR5iLZ5WvID6WP4lS8P8AOLjO8opVdCUIQBD0LzoNheoBOgC8b13CWyR6P6FVVYQRGYo98kgtl9Fu13u61Duzq6+3VkunDsm+3QtHDMKo8Ghc9zw026crz0n23ADd9EKiycqU+smXuJgvfLWttlc6SadQ1NfTTNjfzNM6+7Wf0gS4DdsGRUeviCgnBdmXcv6bnOKnJ9Ub/Q+KPFa2sqHt14i0RNDvNdls3HVb3XVg8mMaYqtnPW4Fld0lbH8GwgmqMEOpI19RQXux7c3wDzXDeP66l61DIW10l/s0pzoen1iTDCccgq260EzXjgDmOotOYPaos6pwemiVC2E+zM6QXB7CsF0ZnLsQDkcOrDUx72VBv9ho/hKn8Q+qL+xBwOikvuaPlvxe74aZpyaDK/tPRYPiPqVHlS/tO14BR9Vr/BVyhHTljcm1ZVRU72UdGZJJZCTM/oxsaGhoFzbWsdY261dYVNahzTZwn9QZE5ZHJBdkSObR1xkaat5r6wjWZETqwRC/jPtkGg7rXNsgVInlJLlqWinpw+Z89zN1Q6ExOeJqw+EzDxdYWiiG5sUQyAHXcqE4cz3LqWbzJRjyVfKv/SURQtYLNaGjgBZZ6RElJvqz7Xp4abSLRyCtieySNus5pDX2Gsx1snA7ciseWLfVG6vJtq6weigKnAZGCfYHU5tIwmxtfV1m38YXtltzCZfDuVKdfZl3wr+oVbLwr+jNSqh9Dqk01tHC8PSQaD4x4LVNLjaOUGGXhqvFgT2Eg9l1JxZuNiKri+Mr8eXujmirSxgbrbL+8rvEtrZ8glJxbRgLYawgNjo35XTeni+MLRleTL8G6jzEWzyteQH0sfxKl4f5xcZ3lFKroShCAkmh2iZxLnbTCPmtTa3Wvra3WLeKoWTl+A0tbJeNjeLvqSX8kr/9Y392f+yifqn/AFJX6a/c7YuSXzqv7Mf4lePij9EZLhvuzZ0nJZSt/OSSyf8AIN9wutMuI2s2x4fWu5I8L0VpKbOKmYD5xBc77TrlRZ5Nk/qZJhj1w7I0GmPKNBRa0UNppxkQPFjP03ceoZ9ihW3qJeYPCp5HzPpEpnG8anrH85USl53DY1nU1oyCgTslJ9TrcfDqojqCNctZLNpo9j01DKJYX22azT4r28HD79y212OD2iFl4VeRHUkegdF9IYcRgEkf1ZGHax28EffvVlXYpLaOIy8SePPlkYWJ6CUkzi9rHQyH58Liz1gZexTI5ViWn1X3K2WLBva6GH/dKsjyhxeYDcJGtf71msiv+6CMHj2ekiJ6MYXVCrq6eKu5h7TryOEbTzuZ6QBHR8a+XFTMiyrw4zcdkTHrs8RwTIBj9U+Wolc+Z0xDiznHbXBuQOWwLlcmxTm2j6nwzHdOPFPua4rQWD7HovQ+Aw0FNEwDXMTSeDb5lx9ezerWvpBI+f5sue+Uvub2jpGxA2zLjdzjte7iT/VlnoiN7MhengQBAdVRO2Npe9wa1oJcTkABtJK9UdvSMZSUVtlKY5VxVNfHVmB3gkkzIy43Al1CNZ1ttrEG2+3arquLjQ699f8ARTzn+8rPQ++VbRIUzxUwNAhkNntGxkh2EcGn39q5bJq0+ZH0Tguf4kfCm+voV4oh0QWVb1NM13R3XJfZkho6MvYHaoN7+9d3VZuCZ8ayqeW6S+5gKWQAgNjo35XTeni+MLRleTL8G6jzEWzyteQH0sfxKl4f5xcZ3lFKroShCAs3kV/Wv2P8xU3FO8S34d6loKpLU5QBAcEICH6ZaAQV4L2ART2ye0ZOPCQDb27VptpU19yywuJWY713j7FH4zhE1HIYp2Fjx3hw85p3hV04OD0zscbKrvhzQZgLAlBAbnRTSGTD5xLHm02EjNz2cO0bittVjgyBnYUcmvT7+h6LwrEGVMTJYnazHgEH7jwKtIyTW0cLbVKqbjLujLXprKo05rHYbiL52g2npXgW8+xbfuIYe9TJTTxHv0NWHQ5Z0Y+jKnAXNM+oRWlo5AvlxyRdzGx6i39j1LhsAZGwAbGMHqaArhHzm17kzKXpgEAQGJiWIx08ZkmeGMbtJ9wG0nqCyhBzekYTnGK2yEtjnxx4Lg6DD2m4acn1JB2ng3+s90z5cdaXWX+iHqd769I/7MzlJwhhw5wjYGiDVewAW1QMjbuJWOHY/F6+pll1rwunoZdHE3EsKa1/6WDVJ4PAsD2hwv3KNlV6lKJN4fe4OFiPPkkZaS1ws5pLSOBBsfaqSS09H0mufPFNHwvYLckLXqDLq0H0eD6GBzm5ua53cXuI9ll0qyHBcvsfLr61KyUvuVOuhObCA2OjfldN6eL4wtGV5MvwbqPMRbPK15AfSx/EqXh/nFxneUUquhKEICzeRT9a/Y/zFS8U7ot+G+paKqi1CAIAgOEBpNKtGYcQiLJRZwuY3jxmO4g8OretdlamtErEy7MefNFnnzHsGlopnQzNs4Zg7nt3Ob1Ktsg4PTO4xMuGRDmia5ayUEPSf8lGlXgs3g0rvkZnDUvsZKch2B2Q7bcVLx7NPlZz/GcHxI+LBdV3LwCnnJFX8ub2c1TD9IZH2+pq9L26ij5FjjDl9y74HQp3ubXYqBVp2R9wnpN+sPeso9zVd5b/AAeqYT0R2BW585n9TPtemIJQN6ItjmmsUT+Zp2mpqDkI48w0/TdsCk14za5pdERbMlJ8sOrMLD9FJqqQT4o8SOBuynafko+GsNjj/WaznfGC5av5MY0Sm+awmrGgCwFgMgBuUNktLRgaQU3O0s7PPhkb3lhstlT5Zpr3Nd0eatojHJDUa9Bq+ZLI3uIa/wDjUriEUrf8EfAluGvYqLTaAR19S0DISuPrsfvXO3L52fS+Gy5saLNRBEXuaxuZc5rR2uIA96UR5rEjPOt8OiUvseoMKo+YhjiGyNjW+oWVrJtvZ88PNq645UIDY6N+V03p4vjC0ZXky/Buo8xFs8rXkB9LH8SpeH+cXGd5RSq6EoQgLN5FP1r9j/MVLxTui34b6loqqLUIAgCAIDhARrTrRVmIwFtgJmAmJ53HzSfNNhf/AMWq2tTROwM2WNZv0fc89VNO6N7mSNLXsJa5p2gjaFWSTT0zu6rI2RUovodSxNhyvUYySa0z0Fyb6R+HUgLj8rFaOTiSBk7vHturOmfNE4TieJ8Pc0uz7Fdcs1fzlc2PdDEB/wAnkk+wN9Si5MvmL/gNfLS5e7ICopfBeoxmtxaPSOGaQwNpIZZZ42B0TD0nAfNG5XVUJTS0j5vluNNkoyfZmrn0/ZISyip5ap2y7WlrAetzvwUpYjXWbSILyk/oWzp/sKvrzetqBTwn9BTnMjg9/wB2ay8Wqv6Ft+7MFVbY9zeiT4LgNPRt1YImsvtO1zutzjmVGstnP6mSa6ow7I2K1m05QHXOLtd2H3L2Pcxn9LKu5OMbjoaGpklOTZ+iBte7m2ANaOOQVnmVSnYkvYrcOxQi9+5WmP4g6pqZZnN1XSPJLfN3W9i5nJSVrSPqHC4tYsE/YkvJPgnhNa2Rwuyn+UP1/mD159y3Yke8iu47kcsFWvUvpTDlDzEuvOTCA2OjfldN6eL4wtGV5MvwbqPMRbPK15AfSx/EqXh/nFxneUUquhKEICzeRT9a/Y/zFS8U7ot+G+paKqi1CAIAgCAIDhAVVyxaL3ArYm5ts2YDe35r+0bD1diiZFW/mR0PBc7ll4Muz7FSqAdWcr0G60OmIqo2eEy04lIYXxOLSHHxLi9iL5d6l4d6rl1Wyl43hu+jce6MXSGVzqmbXldKWyOZrv2u1Tq3PqWrJmp2Nol8Mq8LGjFmuWksAvDxlockdBR1THtmgZJPE641+kDGdhDTlkbjZwVvi5c+TlT1o4njuBFXeJroy24IGsFmMa0DYGgADuC2OTfcp1FLsdi8MjlAEAQGh0q0lhoYyZDd7gQyNvjOP3DrW+iiVkuhHvujXF7Kt0Vo4YaOavn6Zhe5sEbvFM2q0tcRvN3D7N1N4nkupcq9jVwbCeTavyQIuLjc3c5x73OcfeSVyn1SPqm41Q/B6E5PNHP7PpGtcPlZDzkp+kQLN7Giw9fFWlcFGOjhM7J8e5y9PQlKzIZCfyYUX+7+8/8AFP8A1G4g/p9Q/JhRf7v7z/xP1G4fp9R3UfJzSRSMkbzutG5r23fldpuL5LCedbOPKz2OFXF7RvNIMEjrYualLg3Wa7omxuDcKPVa65c0SRbUrFpka/JdR+dL9v8A8Uz9RuIv6fWPyXUfnS/b/wDF5+o2j9PrN3ozorDh/OcyXnnNXW1jfxda1svpFR78iVv1EinHjV9JvVoN5ygCAIAgCAIDprKZsrHRvaHNe0tcDsIIsQvGtrRlCbhJSXoeatJsGdRVMkDtjTdp85hzafVl3Krthyy0d9g5CvpU/wCTVLUTTljiCCDYggg8CNhXp41taOXuJJJNySSTxJ2lDxLS0j5XhkF6DZaP4zJRTsniObTm3c9u9p7VnXNweyJmYscitxZ6J0dx2KuhEsLrg+M07WO3tcOKs4TUltHCZGPOibhM2izNAXgPiaVrAXOcGtAuSTYAdZXqTb0jFyS6shtfphJUvMGGRc8/Y6d2UUff84/1mpkMeMFzWPX29SLLIc3y1rf3MLEtHG0NHU1M8hnq3RPBlfnql41QIwfFHSXqyU5pLpFCOJKS95MqOsxV74Y6cZRRue+w+e9x8Z3YLAKq4jlK63p2O44FwtYlO5fUydck2h5meKydnybDeFrh47x+ktwB2dee5YY1WlzM0cZ4h/8AGD/JcgUs5o5QBAEAQHCA5QBAEAQBAEAQBAEAQBAVny0YFzkLKpg6UXRf1xuORPYfeVFyYbWy94Hlclnhvsym1XnXhD0IAh4EPRdAbLAscmopBJBIWn5w+a8cHDetkLHF9CJlYdeRHlmi3NHuVSmmAbUgwP3k9Jh7HDMd4U6vIjLuctk8Fur6w6oyZtPxO4x4fTuqH+e4hkbes3Nz7FYV1Q1uUkiiuV8ZcqgzpOjklSecxWtaWjMQRv1Ix9Y3Gsf6us3k1wWq1/k0xw7rHue/wd9dpxh2Hx83AWvLdkcAFr9btg7SVAtyVvbe2XOLwe6fSMdIq3S7TSoxE2cebhBuImnI8C8/OKg2XykdThcLrx1zPq/c2PJ9oI+vc2aYFtM0g8DNb5rfo8T6lnRTvqyLxTika14dff8A0XrBC1jQ1oDWtAAAFgANgAU85KTbe2diHgQBAEAQBAEAQBAEAQBAEAQBAEBwUBi4nRNnikieLtkY5p7CLLFraM6puuakvQ8x4jROp5XxP8aN5Yeux294se9VUo6lo+h49qtrU16mMsDcEPTcaN0MlS99PFG175IzbWNtUtIOsCd6lY0IzbjIq+JXyojGa7Jmvr6J9PI6KVhY9hs4H3jiOtaJwcXom0XQugpRMdYG8IeHKDQB61lzMwdcX3QcSdpJ7TdOZsKqEeyPunhdI4MY0ue42a1ouSeoBexg5djG26FUdyZaOhfJcbiWvAtkWwg3v6Q/wj17lMqxtdZHNZ/GXL5Kf5LYijDQGtAAAsABYAcAFLRzzbb2z7Q8CAIAgCAIAgCAIAgCAIAgCAIAgCAIAgKQ5ZsJ5qrZMB0Z2Z/XZkfWC31FQMqOns63gN/NW636FfqKX5wvAb7QptV4Ux9HGXyR3Jyu0AgjpHYLqZhxTtXN2KbjdkVjSW+voS/SfEzUt1cSwqRj2iwmhyc37Q1SOolXVnD6rV8skcRicYyMSXZ6K9q6ZgPyUuu3drNDHDqIBI9RUGzg9q+nqdPj/wBU481qzozoMR4KK+H3r0LOPG8SX9xw2Ik2AzXnwN3sey4ziR/uNxh2idZUfm6aQg7y3VHrcs1gSX1NIi2f1Bjr6U2TTBOSGRxBqpwweZENZx6i45DuBWxY1ce/UrruO2z6QWiycA0apqFtoIQ0na85vd2uOa2pJdiptyLLXub2bhemkIAgCAIAgCAIAgCAIAgCAIAgCAIAgCAIAgIXysYXz9A9wHShIlHYMnf/ABJWjIjuJZ8Ju8PIX36FCAXsBtOQ6yeCrdbO4clFbZYWiPJhLUWkqyYY8jqD848dfmD29ilVY++sjn87jUY/JV1fuW/hWFRUsYjgjaxg3AbTxJ3nrU2MVFaRzNt07XzTezNssjS0mYs+GQv8eGN31mNPvCzVk16sx8KHsdAwClvfwWH90z8F74s/dnnhQ9jKgoo4/EiY36rQPcFi5yfdmShFeh32WJloIDlAEAQBAEAQBAEAQBAEAQBAEAQBAEAQBAEAQBAY9dA2SN7HC7XMc0jiCCCsZdjOuTUk0Qvk00VpoYGThmvM4X132Jb1Nys1aaILRZcSzLpT5G+hOwpBVHKAIAgCAIAgCAIAgCAIAgCA/9k="/>
          <p:cNvSpPr>
            <a:spLocks noChangeAspect="1" noChangeArrowheads="1"/>
          </p:cNvSpPr>
          <p:nvPr/>
        </p:nvSpPr>
        <p:spPr bwMode="auto">
          <a:xfrm>
            <a:off x="230981" y="-736997"/>
            <a:ext cx="2243138" cy="154305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330200" y="1295399"/>
            <a:ext cx="1028701" cy="596900"/>
            <a:chOff x="5147732" y="643467"/>
            <a:chExt cx="1371601" cy="795866"/>
          </a:xfrm>
          <a:solidFill>
            <a:schemeClr val="tx1"/>
          </a:solidFill>
        </p:grpSpPr>
        <p:sp>
          <p:nvSpPr>
            <p:cNvPr id="146" name="Rounded Rectangular Callout 145"/>
            <p:cNvSpPr/>
            <p:nvPr/>
          </p:nvSpPr>
          <p:spPr bwMode="auto">
            <a:xfrm>
              <a:off x="5147732" y="643467"/>
              <a:ext cx="1371601" cy="795866"/>
            </a:xfrm>
            <a:prstGeom prst="wedgeRoundRectCallout">
              <a:avLst>
                <a:gd name="adj1" fmla="val 14503"/>
                <a:gd name="adj2" fmla="val 113722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350" dirty="0">
                  <a:latin typeface="Trebuchet MS" pitchFamily="34" charset="0"/>
                </a:rPr>
                <a:t>IPv6</a:t>
              </a:r>
            </a:p>
          </p:txBody>
        </p:sp>
        <p:pic>
          <p:nvPicPr>
            <p:cNvPr id="147" name="Picture 4" descr="http://52.89.217.248/wp-content/uploads/2011/05/ipv6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69443" y="659871"/>
              <a:ext cx="1108492" cy="762530"/>
            </a:xfrm>
            <a:prstGeom prst="rect">
              <a:avLst/>
            </a:prstGeom>
            <a:grpFill/>
          </p:spPr>
        </p:pic>
      </p:grpSp>
      <p:grpSp>
        <p:nvGrpSpPr>
          <p:cNvPr id="149" name="Group 148"/>
          <p:cNvGrpSpPr/>
          <p:nvPr/>
        </p:nvGrpSpPr>
        <p:grpSpPr>
          <a:xfrm>
            <a:off x="6146801" y="342899"/>
            <a:ext cx="1028701" cy="596900"/>
            <a:chOff x="5147732" y="643467"/>
            <a:chExt cx="1371601" cy="795866"/>
          </a:xfrm>
          <a:solidFill>
            <a:schemeClr val="tx1"/>
          </a:solidFill>
        </p:grpSpPr>
        <p:sp>
          <p:nvSpPr>
            <p:cNvPr id="150" name="Rounded Rectangular Callout 149"/>
            <p:cNvSpPr/>
            <p:nvPr/>
          </p:nvSpPr>
          <p:spPr bwMode="auto">
            <a:xfrm>
              <a:off x="5147732" y="643467"/>
              <a:ext cx="1371601" cy="795866"/>
            </a:xfrm>
            <a:prstGeom prst="wedgeRoundRectCallout">
              <a:avLst>
                <a:gd name="adj1" fmla="val -64509"/>
                <a:gd name="adj2" fmla="val 120105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350" dirty="0">
                  <a:latin typeface="Trebuchet MS" pitchFamily="34" charset="0"/>
                </a:rPr>
                <a:t>IPv6</a:t>
              </a:r>
            </a:p>
          </p:txBody>
        </p:sp>
        <p:pic>
          <p:nvPicPr>
            <p:cNvPr id="152" name="Picture 4" descr="http://52.89.217.248/wp-content/uploads/2011/05/ipv6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69443" y="659871"/>
              <a:ext cx="1108492" cy="762530"/>
            </a:xfrm>
            <a:prstGeom prst="rect">
              <a:avLst/>
            </a:prstGeom>
            <a:grpFill/>
          </p:spPr>
        </p:pic>
      </p:grpSp>
      <p:grpSp>
        <p:nvGrpSpPr>
          <p:cNvPr id="153" name="Group 152"/>
          <p:cNvGrpSpPr/>
          <p:nvPr/>
        </p:nvGrpSpPr>
        <p:grpSpPr>
          <a:xfrm>
            <a:off x="6756399" y="3581399"/>
            <a:ext cx="1028701" cy="596900"/>
            <a:chOff x="5147732" y="643467"/>
            <a:chExt cx="1371601" cy="795866"/>
          </a:xfrm>
          <a:solidFill>
            <a:schemeClr val="tx1"/>
          </a:solidFill>
        </p:grpSpPr>
        <p:sp>
          <p:nvSpPr>
            <p:cNvPr id="154" name="Rounded Rectangular Callout 153"/>
            <p:cNvSpPr/>
            <p:nvPr/>
          </p:nvSpPr>
          <p:spPr bwMode="auto">
            <a:xfrm>
              <a:off x="5147732" y="643467"/>
              <a:ext cx="1371601" cy="795866"/>
            </a:xfrm>
            <a:prstGeom prst="wedgeRoundRectCallout">
              <a:avLst>
                <a:gd name="adj1" fmla="val -78090"/>
                <a:gd name="adj2" fmla="val -109682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350" dirty="0">
                  <a:latin typeface="Trebuchet MS" pitchFamily="34" charset="0"/>
                </a:rPr>
                <a:t>IPv6</a:t>
              </a:r>
            </a:p>
          </p:txBody>
        </p:sp>
        <p:pic>
          <p:nvPicPr>
            <p:cNvPr id="155" name="Picture 4" descr="http://52.89.217.248/wp-content/uploads/2011/05/ipv6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69443" y="659871"/>
              <a:ext cx="1108492" cy="762530"/>
            </a:xfrm>
            <a:prstGeom prst="rect">
              <a:avLst/>
            </a:prstGeom>
            <a:grpFill/>
          </p:spPr>
        </p:pic>
      </p:grpSp>
      <p:grpSp>
        <p:nvGrpSpPr>
          <p:cNvPr id="159" name="Group 158"/>
          <p:cNvGrpSpPr/>
          <p:nvPr/>
        </p:nvGrpSpPr>
        <p:grpSpPr>
          <a:xfrm>
            <a:off x="3848100" y="495299"/>
            <a:ext cx="1028701" cy="596900"/>
            <a:chOff x="5147732" y="643467"/>
            <a:chExt cx="1371601" cy="795866"/>
          </a:xfrm>
          <a:solidFill>
            <a:schemeClr val="tx1"/>
          </a:solidFill>
        </p:grpSpPr>
        <p:sp>
          <p:nvSpPr>
            <p:cNvPr id="163" name="Rounded Rectangular Callout 162"/>
            <p:cNvSpPr/>
            <p:nvPr/>
          </p:nvSpPr>
          <p:spPr bwMode="auto">
            <a:xfrm>
              <a:off x="5147732" y="643467"/>
              <a:ext cx="1371601" cy="795866"/>
            </a:xfrm>
            <a:prstGeom prst="wedgeRoundRectCallout">
              <a:avLst>
                <a:gd name="adj1" fmla="val -32411"/>
                <a:gd name="adj2" fmla="val 130743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350" dirty="0">
                  <a:latin typeface="Trebuchet MS" pitchFamily="34" charset="0"/>
                </a:rPr>
                <a:t>IPv6</a:t>
              </a:r>
            </a:p>
          </p:txBody>
        </p:sp>
        <p:pic>
          <p:nvPicPr>
            <p:cNvPr id="164" name="Picture 4" descr="http://52.89.217.248/wp-content/uploads/2011/05/ipv6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69443" y="659871"/>
              <a:ext cx="1108492" cy="762530"/>
            </a:xfrm>
            <a:prstGeom prst="rect">
              <a:avLst/>
            </a:prstGeom>
            <a:grpFill/>
          </p:spPr>
        </p:pic>
      </p:grpSp>
      <p:pic>
        <p:nvPicPr>
          <p:cNvPr id="141" name="Picture 140" descr="medium box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70" y="2689227"/>
            <a:ext cx="469392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WLAN Gateway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Push towards IPv6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15559" y="982565"/>
            <a:ext cx="7818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What are the IPv6 enablers for carrier Wi-Fi?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Dynamic behavior of sessions, consuming more IP-addresses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Each session, being redirect, active or passive will consume IP address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NAT44 only option for IPv4, with clear disadvantages (next slide)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Huge variety of IPv6 enabled, host-OS’s </a:t>
            </a: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(IOS, Android, windows…)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Note that for Wi-Fi (in opposite to mobile) not only SIM-based devices are present. Regular PC’s/laptops/gaming consoles may connect as well.</a:t>
            </a:r>
          </a:p>
          <a:p>
            <a:pPr marL="385763" indent="-385763"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Wlan</a:t>
            </a:r>
            <a:r>
              <a:rPr lang="en-US" dirty="0" smtClean="0"/>
              <a:t> gateway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IPv4 addressing challenges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334576" y="1042417"/>
            <a:ext cx="713632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IPv4 </a:t>
            </a:r>
            <a:r>
              <a:rPr lang="en-US" sz="2100" u="sng" dirty="0">
                <a:solidFill>
                  <a:srgbClr val="404040"/>
                </a:solidFill>
                <a:latin typeface="Trebuchet MS" pitchFamily="34" charset="0"/>
              </a:rPr>
              <a:t>inefficient address usage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Open SSID: </a:t>
            </a: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no detection mechanism when UE disappears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Closed SSID (PMK caching): </a:t>
            </a:r>
            <a:r>
              <a:rPr lang="en-US" sz="1500" dirty="0">
                <a:solidFill>
                  <a:srgbClr val="404040"/>
                </a:solidFill>
                <a:latin typeface="Trebuchet MS" pitchFamily="34" charset="0"/>
              </a:rPr>
              <a:t>UE will return in Wi-Fi range and will request/re-use the previous IPv4 address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IPv4 </a:t>
            </a:r>
            <a:r>
              <a:rPr lang="en-US" sz="2100" u="sng" dirty="0">
                <a:solidFill>
                  <a:srgbClr val="404040"/>
                </a:solidFill>
                <a:latin typeface="Trebuchet MS" pitchFamily="34" charset="0"/>
              </a:rPr>
              <a:t>NAT44</a:t>
            </a: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 characteristics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Only few hundred ports per UE required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Data retention and lawful intercept (NAT logging)</a:t>
            </a:r>
          </a:p>
          <a:p>
            <a:pPr marL="728663" lvl="1" indent="-385763"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latin typeface="Trebuchet MS" pitchFamily="34" charset="0"/>
              </a:rPr>
              <a:t>Focus on fragmentation/reassembly over tunnels</a:t>
            </a:r>
          </a:p>
          <a:p>
            <a:pPr marL="1071563" lvl="2" indent="-385763"/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  <a:p>
            <a:pPr marL="385763" indent="-385763"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  <a:p>
            <a:pPr marL="385763" indent="-385763"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1228" y="1027510"/>
            <a:ext cx="8347472" cy="3652067"/>
          </a:xfrm>
          <a:prstGeom prst="rect">
            <a:avLst/>
          </a:prstGeom>
        </p:spPr>
        <p:txBody>
          <a:bodyPr/>
          <a:lstStyle/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IPv6 only the best way forward for Wi-Fi?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Long term… yes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Today… technically yes</a:t>
            </a:r>
          </a:p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  <a:p>
            <a:pPr marL="814388" lvl="2" indent="-128588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u="sng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But today…</a:t>
            </a:r>
          </a:p>
          <a:p>
            <a:pPr marL="1028700" lvl="2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§"/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</a:rPr>
              <a:t>Still NAT required: NAT64 (DNS64) </a:t>
            </a:r>
          </a:p>
          <a:p>
            <a:pPr marL="1028700" lvl="2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§"/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</a:rPr>
              <a:t>Most Wi-Fi devices are dual stack (initial start with IPv4), and still some Wi-Fi devices are IPv4-only</a:t>
            </a:r>
          </a:p>
          <a:p>
            <a:pPr marL="1028700" lvl="2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§"/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In contrast to mobile/cellular, where a UE (Smartphone) is a controlled device, this is not the case for Wi-Fi. IPv4 will remain for a while…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•"/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  <a:p>
            <a:pPr marL="259556" lvl="1" indent="-129779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</a:endParaRPr>
          </a:p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•"/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Wlan</a:t>
            </a:r>
            <a:r>
              <a:rPr lang="en-US" dirty="0" smtClean="0"/>
              <a:t> gateway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IPv6 only?</a:t>
            </a:r>
          </a:p>
        </p:txBody>
      </p:sp>
    </p:spTree>
    <p:extLst>
      <p:ext uri="{BB962C8B-B14F-4D97-AF65-F5344CB8AC3E}">
        <p14:creationId xmlns:p14="http://schemas.microsoft.com/office/powerpoint/2010/main" val="454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gateway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dual stack approach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1228" y="1027509"/>
            <a:ext cx="8347472" cy="3826879"/>
          </a:xfrm>
          <a:prstGeom prst="rect">
            <a:avLst/>
          </a:prstGeom>
        </p:spPr>
        <p:txBody>
          <a:bodyPr/>
          <a:lstStyle/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Why dual stack?	</a:t>
            </a:r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Most of the Wi-Fi devices support dual stack</a:t>
            </a:r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Even some “legacy” IPv4-only devices</a:t>
            </a: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Hitless introduction</a:t>
            </a:r>
          </a:p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endParaRPr lang="en-US" sz="1500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  <a:p>
            <a:pPr marL="342900" indent="-342900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•"/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  <a:p>
            <a:pPr marL="259556" lvl="1" indent="-129779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­"/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</a:endParaRPr>
          </a:p>
          <a:p>
            <a:pPr marL="128588" indent="-128588" defTabSz="6858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Char char="•"/>
              <a:defRPr/>
            </a:pPr>
            <a:endParaRPr lang="en-US" kern="0" dirty="0">
              <a:solidFill>
                <a:srgbClr val="40404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658" y="3035273"/>
            <a:ext cx="7905404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kern="0" dirty="0">
                <a:solidFill>
                  <a:srgbClr val="404040"/>
                </a:solidFill>
                <a:latin typeface="Trebuchet MS" pitchFamily="34" charset="0"/>
              </a:rPr>
              <a:t>Three dual-stack IPv4/v6 models are envisaged:</a:t>
            </a:r>
          </a:p>
          <a:p>
            <a:pPr marL="472678" lvl="1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</a:rPr>
              <a:t>DHCPv4 + SLAAC/64</a:t>
            </a:r>
          </a:p>
          <a:p>
            <a:pPr marL="472678" lvl="1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</a:rPr>
              <a:t>DHCPv4 + SLAAC/64 with DHCPv4 linking</a:t>
            </a:r>
          </a:p>
          <a:p>
            <a:pPr marL="472678" lvl="1" indent="-34290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Wingdings" pitchFamily="2" charset="2"/>
              <a:buChar char="Ø"/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</a:rPr>
              <a:t>DHCPv4 + DHCPv6/128 IA_NA</a:t>
            </a:r>
          </a:p>
          <a:p>
            <a:pPr marL="128588" indent="-128588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defRPr/>
            </a:pPr>
            <a:r>
              <a:rPr lang="en-US" sz="1500" kern="0" dirty="0">
                <a:solidFill>
                  <a:srgbClr val="404040"/>
                </a:solidFill>
                <a:latin typeface="Trebuchet MS" pitchFamily="34" charset="0"/>
              </a:rPr>
              <a:t>			… most of the devices start with SLAAC and may enable DHCPv6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 bwMode="auto">
          <a:xfrm>
            <a:off x="2117881" y="3581658"/>
            <a:ext cx="728827" cy="214351"/>
          </a:xfrm>
          <a:prstGeom prst="rect">
            <a:avLst/>
          </a:prstGeom>
          <a:noFill/>
        </p:spPr>
        <p:txBody>
          <a:bodyPr wrap="square" lIns="27000" tIns="26129" rIns="27000" bIns="26129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050" b="1" cap="all" dirty="0">
                <a:latin typeface="Trebuchet MS" pitchFamily="34" charset="0"/>
              </a:rPr>
              <a:t>AP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9401" y="876300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Following network elements can assign the IPv4 and/or IPv6 address: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	AAA/Radius server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	WLANGW/WAG (local DHCP server)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 smtClean="0">
                <a:solidFill>
                  <a:srgbClr val="404040"/>
                </a:solidFill>
                <a:latin typeface="Trebuchet MS" pitchFamily="34" charset="0"/>
              </a:rPr>
              <a:t>	remote DHCP-server (not common)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gateway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 address assignment</a:t>
            </a:r>
          </a:p>
        </p:txBody>
      </p:sp>
      <p:pic>
        <p:nvPicPr>
          <p:cNvPr id="3" name="Picture 42" descr="7302 IS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1" y="3078846"/>
            <a:ext cx="424469" cy="57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2"/>
          <p:cNvGrpSpPr/>
          <p:nvPr/>
        </p:nvGrpSpPr>
        <p:grpSpPr>
          <a:xfrm>
            <a:off x="7460009" y="2889742"/>
            <a:ext cx="1080830" cy="952707"/>
            <a:chOff x="9012019" y="3516923"/>
            <a:chExt cx="1441107" cy="1270276"/>
          </a:xfrm>
        </p:grpSpPr>
        <p:sp>
          <p:nvSpPr>
            <p:cNvPr id="5" name="TextBox 142"/>
            <p:cNvSpPr txBox="1">
              <a:spLocks noChangeArrowheads="1"/>
            </p:cNvSpPr>
            <p:nvPr/>
          </p:nvSpPr>
          <p:spPr bwMode="auto">
            <a:xfrm>
              <a:off x="9012019" y="4479423"/>
              <a:ext cx="144110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>
                  <a:solidFill>
                    <a:srgbClr val="404040"/>
                  </a:solidFill>
                  <a:latin typeface="Trebuchet MS" pitchFamily="34" charset="0"/>
                </a:rPr>
                <a:t>Internet</a:t>
              </a: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9172137" y="3516923"/>
              <a:ext cx="1139482" cy="942535"/>
            </a:xfrm>
            <a:custGeom>
              <a:avLst/>
              <a:gdLst/>
              <a:ahLst/>
              <a:cxnLst>
                <a:cxn ang="0">
                  <a:pos x="644" y="280"/>
                </a:cxn>
                <a:cxn ang="0">
                  <a:pos x="432" y="217"/>
                </a:cxn>
                <a:cxn ang="0">
                  <a:pos x="353" y="304"/>
                </a:cxn>
                <a:cxn ang="0">
                  <a:pos x="242" y="394"/>
                </a:cxn>
                <a:cxn ang="0">
                  <a:pos x="309" y="631"/>
                </a:cxn>
                <a:cxn ang="0">
                  <a:pos x="475" y="783"/>
                </a:cxn>
                <a:cxn ang="0">
                  <a:pos x="569" y="679"/>
                </a:cxn>
                <a:cxn ang="0">
                  <a:pos x="585" y="672"/>
                </a:cxn>
                <a:cxn ang="0">
                  <a:pos x="600" y="664"/>
                </a:cxn>
                <a:cxn ang="0">
                  <a:pos x="615" y="654"/>
                </a:cxn>
                <a:cxn ang="0">
                  <a:pos x="627" y="645"/>
                </a:cxn>
                <a:cxn ang="0">
                  <a:pos x="920" y="474"/>
                </a:cxn>
                <a:cxn ang="0">
                  <a:pos x="235" y="430"/>
                </a:cxn>
                <a:cxn ang="0">
                  <a:pos x="46" y="513"/>
                </a:cxn>
                <a:cxn ang="0">
                  <a:pos x="631" y="349"/>
                </a:cxn>
                <a:cxn ang="0">
                  <a:pos x="595" y="55"/>
                </a:cxn>
                <a:cxn ang="0">
                  <a:pos x="481" y="205"/>
                </a:cxn>
                <a:cxn ang="0">
                  <a:pos x="601" y="297"/>
                </a:cxn>
                <a:cxn ang="0">
                  <a:pos x="544" y="368"/>
                </a:cxn>
                <a:cxn ang="0">
                  <a:pos x="432" y="369"/>
                </a:cxn>
                <a:cxn ang="0">
                  <a:pos x="414" y="354"/>
                </a:cxn>
                <a:cxn ang="0">
                  <a:pos x="433" y="408"/>
                </a:cxn>
                <a:cxn ang="0">
                  <a:pos x="281" y="449"/>
                </a:cxn>
                <a:cxn ang="0">
                  <a:pos x="344" y="659"/>
                </a:cxn>
                <a:cxn ang="0">
                  <a:pos x="494" y="656"/>
                </a:cxn>
                <a:cxn ang="0">
                  <a:pos x="461" y="554"/>
                </a:cxn>
                <a:cxn ang="0">
                  <a:pos x="539" y="536"/>
                </a:cxn>
                <a:cxn ang="0">
                  <a:pos x="555" y="486"/>
                </a:cxn>
                <a:cxn ang="0">
                  <a:pos x="564" y="637"/>
                </a:cxn>
                <a:cxn ang="0">
                  <a:pos x="566" y="602"/>
                </a:cxn>
                <a:cxn ang="0">
                  <a:pos x="600" y="474"/>
                </a:cxn>
                <a:cxn ang="0">
                  <a:pos x="564" y="637"/>
                </a:cxn>
                <a:cxn ang="0">
                  <a:pos x="696" y="557"/>
                </a:cxn>
                <a:cxn ang="0">
                  <a:pos x="705" y="534"/>
                </a:cxn>
                <a:cxn ang="0">
                  <a:pos x="710" y="518"/>
                </a:cxn>
                <a:cxn ang="0">
                  <a:pos x="715" y="496"/>
                </a:cxn>
                <a:cxn ang="0">
                  <a:pos x="717" y="481"/>
                </a:cxn>
                <a:cxn ang="0">
                  <a:pos x="719" y="455"/>
                </a:cxn>
                <a:cxn ang="0">
                  <a:pos x="718" y="438"/>
                </a:cxn>
                <a:cxn ang="0">
                  <a:pos x="715" y="416"/>
                </a:cxn>
                <a:cxn ang="0">
                  <a:pos x="694" y="560"/>
                </a:cxn>
                <a:cxn ang="0">
                  <a:pos x="284" y="278"/>
                </a:cxn>
              </a:cxnLst>
              <a:rect l="0" t="0" r="r" b="b"/>
              <a:pathLst>
                <a:path w="923" h="905">
                  <a:moveTo>
                    <a:pt x="706" y="378"/>
                  </a:moveTo>
                  <a:cubicBezTo>
                    <a:pt x="705" y="376"/>
                    <a:pt x="705" y="375"/>
                    <a:pt x="704" y="373"/>
                  </a:cubicBezTo>
                  <a:cubicBezTo>
                    <a:pt x="691" y="337"/>
                    <a:pt x="670" y="305"/>
                    <a:pt x="644" y="280"/>
                  </a:cubicBezTo>
                  <a:cubicBezTo>
                    <a:pt x="666" y="145"/>
                    <a:pt x="661" y="33"/>
                    <a:pt x="607" y="17"/>
                  </a:cubicBezTo>
                  <a:cubicBezTo>
                    <a:pt x="549" y="0"/>
                    <a:pt x="487" y="100"/>
                    <a:pt x="445" y="187"/>
                  </a:cubicBezTo>
                  <a:cubicBezTo>
                    <a:pt x="441" y="197"/>
                    <a:pt x="436" y="207"/>
                    <a:pt x="432" y="217"/>
                  </a:cubicBezTo>
                  <a:cubicBezTo>
                    <a:pt x="419" y="219"/>
                    <a:pt x="406" y="223"/>
                    <a:pt x="394" y="227"/>
                  </a:cubicBezTo>
                  <a:cubicBezTo>
                    <a:pt x="373" y="235"/>
                    <a:pt x="353" y="245"/>
                    <a:pt x="336" y="258"/>
                  </a:cubicBezTo>
                  <a:cubicBezTo>
                    <a:pt x="346" y="270"/>
                    <a:pt x="353" y="286"/>
                    <a:pt x="353" y="304"/>
                  </a:cubicBezTo>
                  <a:cubicBezTo>
                    <a:pt x="353" y="344"/>
                    <a:pt x="321" y="377"/>
                    <a:pt x="281" y="377"/>
                  </a:cubicBezTo>
                  <a:cubicBezTo>
                    <a:pt x="270" y="377"/>
                    <a:pt x="259" y="374"/>
                    <a:pt x="250" y="370"/>
                  </a:cubicBezTo>
                  <a:cubicBezTo>
                    <a:pt x="247" y="378"/>
                    <a:pt x="244" y="386"/>
                    <a:pt x="242" y="394"/>
                  </a:cubicBezTo>
                  <a:cubicBezTo>
                    <a:pt x="98" y="422"/>
                    <a:pt x="0" y="468"/>
                    <a:pt x="3" y="517"/>
                  </a:cubicBezTo>
                  <a:cubicBezTo>
                    <a:pt x="5" y="570"/>
                    <a:pt x="128" y="610"/>
                    <a:pt x="299" y="620"/>
                  </a:cubicBezTo>
                  <a:cubicBezTo>
                    <a:pt x="302" y="624"/>
                    <a:pt x="305" y="627"/>
                    <a:pt x="309" y="631"/>
                  </a:cubicBezTo>
                  <a:cubicBezTo>
                    <a:pt x="298" y="700"/>
                    <a:pt x="288" y="797"/>
                    <a:pt x="308" y="853"/>
                  </a:cubicBezTo>
                  <a:cubicBezTo>
                    <a:pt x="316" y="874"/>
                    <a:pt x="328" y="889"/>
                    <a:pt x="346" y="894"/>
                  </a:cubicBezTo>
                  <a:cubicBezTo>
                    <a:pt x="383" y="905"/>
                    <a:pt x="427" y="868"/>
                    <a:pt x="475" y="783"/>
                  </a:cubicBezTo>
                  <a:cubicBezTo>
                    <a:pt x="491" y="757"/>
                    <a:pt x="506" y="726"/>
                    <a:pt x="521" y="694"/>
                  </a:cubicBezTo>
                  <a:cubicBezTo>
                    <a:pt x="533" y="691"/>
                    <a:pt x="546" y="688"/>
                    <a:pt x="558" y="683"/>
                  </a:cubicBezTo>
                  <a:cubicBezTo>
                    <a:pt x="562" y="682"/>
                    <a:pt x="566" y="681"/>
                    <a:pt x="569" y="679"/>
                  </a:cubicBezTo>
                  <a:cubicBezTo>
                    <a:pt x="571" y="679"/>
                    <a:pt x="572" y="678"/>
                    <a:pt x="573" y="677"/>
                  </a:cubicBezTo>
                  <a:cubicBezTo>
                    <a:pt x="576" y="676"/>
                    <a:pt x="578" y="675"/>
                    <a:pt x="580" y="674"/>
                  </a:cubicBezTo>
                  <a:cubicBezTo>
                    <a:pt x="582" y="674"/>
                    <a:pt x="583" y="673"/>
                    <a:pt x="585" y="672"/>
                  </a:cubicBezTo>
                  <a:cubicBezTo>
                    <a:pt x="587" y="671"/>
                    <a:pt x="588" y="670"/>
                    <a:pt x="590" y="669"/>
                  </a:cubicBezTo>
                  <a:cubicBezTo>
                    <a:pt x="592" y="668"/>
                    <a:pt x="594" y="667"/>
                    <a:pt x="595" y="666"/>
                  </a:cubicBezTo>
                  <a:cubicBezTo>
                    <a:pt x="597" y="666"/>
                    <a:pt x="598" y="665"/>
                    <a:pt x="600" y="664"/>
                  </a:cubicBezTo>
                  <a:cubicBezTo>
                    <a:pt x="602" y="663"/>
                    <a:pt x="604" y="662"/>
                    <a:pt x="605" y="661"/>
                  </a:cubicBezTo>
                  <a:cubicBezTo>
                    <a:pt x="607" y="660"/>
                    <a:pt x="608" y="659"/>
                    <a:pt x="610" y="658"/>
                  </a:cubicBezTo>
                  <a:cubicBezTo>
                    <a:pt x="611" y="657"/>
                    <a:pt x="613" y="655"/>
                    <a:pt x="615" y="654"/>
                  </a:cubicBezTo>
                  <a:cubicBezTo>
                    <a:pt x="616" y="653"/>
                    <a:pt x="617" y="652"/>
                    <a:pt x="619" y="652"/>
                  </a:cubicBezTo>
                  <a:cubicBezTo>
                    <a:pt x="620" y="650"/>
                    <a:pt x="622" y="649"/>
                    <a:pt x="624" y="647"/>
                  </a:cubicBezTo>
                  <a:cubicBezTo>
                    <a:pt x="625" y="647"/>
                    <a:pt x="626" y="646"/>
                    <a:pt x="627" y="645"/>
                  </a:cubicBezTo>
                  <a:cubicBezTo>
                    <a:pt x="629" y="644"/>
                    <a:pt x="631" y="642"/>
                    <a:pt x="633" y="640"/>
                  </a:cubicBezTo>
                  <a:cubicBezTo>
                    <a:pt x="648" y="628"/>
                    <a:pt x="661" y="613"/>
                    <a:pt x="672" y="598"/>
                  </a:cubicBezTo>
                  <a:cubicBezTo>
                    <a:pt x="821" y="570"/>
                    <a:pt x="923" y="523"/>
                    <a:pt x="920" y="474"/>
                  </a:cubicBezTo>
                  <a:cubicBezTo>
                    <a:pt x="918" y="429"/>
                    <a:pt x="833" y="394"/>
                    <a:pt x="706" y="378"/>
                  </a:cubicBezTo>
                  <a:close/>
                  <a:moveTo>
                    <a:pt x="46" y="513"/>
                  </a:moveTo>
                  <a:cubicBezTo>
                    <a:pt x="44" y="482"/>
                    <a:pt x="120" y="451"/>
                    <a:pt x="235" y="430"/>
                  </a:cubicBezTo>
                  <a:cubicBezTo>
                    <a:pt x="231" y="465"/>
                    <a:pt x="235" y="502"/>
                    <a:pt x="248" y="538"/>
                  </a:cubicBezTo>
                  <a:cubicBezTo>
                    <a:pt x="254" y="554"/>
                    <a:pt x="262" y="569"/>
                    <a:pt x="270" y="583"/>
                  </a:cubicBezTo>
                  <a:cubicBezTo>
                    <a:pt x="138" y="573"/>
                    <a:pt x="47" y="548"/>
                    <a:pt x="46" y="513"/>
                  </a:cubicBezTo>
                  <a:close/>
                  <a:moveTo>
                    <a:pt x="635" y="331"/>
                  </a:moveTo>
                  <a:cubicBezTo>
                    <a:pt x="636" y="333"/>
                    <a:pt x="638" y="335"/>
                    <a:pt x="639" y="337"/>
                  </a:cubicBezTo>
                  <a:cubicBezTo>
                    <a:pt x="637" y="341"/>
                    <a:pt x="634" y="345"/>
                    <a:pt x="631" y="349"/>
                  </a:cubicBezTo>
                  <a:cubicBezTo>
                    <a:pt x="632" y="343"/>
                    <a:pt x="634" y="337"/>
                    <a:pt x="635" y="331"/>
                  </a:cubicBezTo>
                  <a:close/>
                  <a:moveTo>
                    <a:pt x="481" y="205"/>
                  </a:moveTo>
                  <a:cubicBezTo>
                    <a:pt x="544" y="73"/>
                    <a:pt x="586" y="52"/>
                    <a:pt x="595" y="55"/>
                  </a:cubicBezTo>
                  <a:cubicBezTo>
                    <a:pt x="613" y="60"/>
                    <a:pt x="625" y="130"/>
                    <a:pt x="608" y="252"/>
                  </a:cubicBezTo>
                  <a:cubicBezTo>
                    <a:pt x="569" y="227"/>
                    <a:pt x="524" y="213"/>
                    <a:pt x="477" y="213"/>
                  </a:cubicBezTo>
                  <a:cubicBezTo>
                    <a:pt x="478" y="210"/>
                    <a:pt x="480" y="207"/>
                    <a:pt x="481" y="205"/>
                  </a:cubicBezTo>
                  <a:close/>
                  <a:moveTo>
                    <a:pt x="414" y="354"/>
                  </a:moveTo>
                  <a:cubicBezTo>
                    <a:pt x="417" y="322"/>
                    <a:pt x="425" y="284"/>
                    <a:pt x="442" y="257"/>
                  </a:cubicBezTo>
                  <a:cubicBezTo>
                    <a:pt x="499" y="247"/>
                    <a:pt x="557" y="262"/>
                    <a:pt x="601" y="297"/>
                  </a:cubicBezTo>
                  <a:cubicBezTo>
                    <a:pt x="598" y="311"/>
                    <a:pt x="595" y="325"/>
                    <a:pt x="592" y="340"/>
                  </a:cubicBezTo>
                  <a:cubicBezTo>
                    <a:pt x="584" y="342"/>
                    <a:pt x="586" y="356"/>
                    <a:pt x="567" y="368"/>
                  </a:cubicBezTo>
                  <a:cubicBezTo>
                    <a:pt x="560" y="368"/>
                    <a:pt x="552" y="368"/>
                    <a:pt x="544" y="368"/>
                  </a:cubicBezTo>
                  <a:cubicBezTo>
                    <a:pt x="529" y="359"/>
                    <a:pt x="516" y="340"/>
                    <a:pt x="499" y="341"/>
                  </a:cubicBezTo>
                  <a:cubicBezTo>
                    <a:pt x="482" y="341"/>
                    <a:pt x="455" y="348"/>
                    <a:pt x="458" y="336"/>
                  </a:cubicBezTo>
                  <a:cubicBezTo>
                    <a:pt x="473" y="280"/>
                    <a:pt x="419" y="303"/>
                    <a:pt x="432" y="369"/>
                  </a:cubicBezTo>
                  <a:cubicBezTo>
                    <a:pt x="432" y="369"/>
                    <a:pt x="432" y="370"/>
                    <a:pt x="432" y="371"/>
                  </a:cubicBezTo>
                  <a:cubicBezTo>
                    <a:pt x="408" y="372"/>
                    <a:pt x="384" y="374"/>
                    <a:pt x="361" y="377"/>
                  </a:cubicBezTo>
                  <a:cubicBezTo>
                    <a:pt x="379" y="343"/>
                    <a:pt x="412" y="384"/>
                    <a:pt x="414" y="354"/>
                  </a:cubicBezTo>
                  <a:close/>
                  <a:moveTo>
                    <a:pt x="281" y="449"/>
                  </a:moveTo>
                  <a:cubicBezTo>
                    <a:pt x="281" y="440"/>
                    <a:pt x="281" y="431"/>
                    <a:pt x="282" y="423"/>
                  </a:cubicBezTo>
                  <a:cubicBezTo>
                    <a:pt x="328" y="416"/>
                    <a:pt x="379" y="411"/>
                    <a:pt x="433" y="408"/>
                  </a:cubicBezTo>
                  <a:cubicBezTo>
                    <a:pt x="431" y="428"/>
                    <a:pt x="429" y="447"/>
                    <a:pt x="424" y="454"/>
                  </a:cubicBezTo>
                  <a:cubicBezTo>
                    <a:pt x="407" y="479"/>
                    <a:pt x="379" y="461"/>
                    <a:pt x="354" y="455"/>
                  </a:cubicBezTo>
                  <a:cubicBezTo>
                    <a:pt x="330" y="448"/>
                    <a:pt x="305" y="451"/>
                    <a:pt x="281" y="449"/>
                  </a:cubicBezTo>
                  <a:close/>
                  <a:moveTo>
                    <a:pt x="441" y="763"/>
                  </a:moveTo>
                  <a:cubicBezTo>
                    <a:pt x="394" y="846"/>
                    <a:pt x="364" y="858"/>
                    <a:pt x="357" y="856"/>
                  </a:cubicBezTo>
                  <a:cubicBezTo>
                    <a:pt x="343" y="852"/>
                    <a:pt x="325" y="798"/>
                    <a:pt x="344" y="659"/>
                  </a:cubicBezTo>
                  <a:cubicBezTo>
                    <a:pt x="383" y="684"/>
                    <a:pt x="428" y="698"/>
                    <a:pt x="475" y="698"/>
                  </a:cubicBezTo>
                  <a:cubicBezTo>
                    <a:pt x="464" y="722"/>
                    <a:pt x="453" y="744"/>
                    <a:pt x="441" y="763"/>
                  </a:cubicBezTo>
                  <a:close/>
                  <a:moveTo>
                    <a:pt x="494" y="656"/>
                  </a:moveTo>
                  <a:cubicBezTo>
                    <a:pt x="451" y="660"/>
                    <a:pt x="408" y="650"/>
                    <a:pt x="372" y="628"/>
                  </a:cubicBezTo>
                  <a:cubicBezTo>
                    <a:pt x="376" y="610"/>
                    <a:pt x="409" y="605"/>
                    <a:pt x="422" y="597"/>
                  </a:cubicBezTo>
                  <a:cubicBezTo>
                    <a:pt x="442" y="586"/>
                    <a:pt x="461" y="576"/>
                    <a:pt x="461" y="554"/>
                  </a:cubicBezTo>
                  <a:cubicBezTo>
                    <a:pt x="461" y="530"/>
                    <a:pt x="428" y="513"/>
                    <a:pt x="473" y="489"/>
                  </a:cubicBezTo>
                  <a:cubicBezTo>
                    <a:pt x="493" y="479"/>
                    <a:pt x="517" y="503"/>
                    <a:pt x="527" y="513"/>
                  </a:cubicBezTo>
                  <a:cubicBezTo>
                    <a:pt x="535" y="521"/>
                    <a:pt x="538" y="529"/>
                    <a:pt x="539" y="536"/>
                  </a:cubicBezTo>
                  <a:cubicBezTo>
                    <a:pt x="525" y="578"/>
                    <a:pt x="510" y="619"/>
                    <a:pt x="494" y="656"/>
                  </a:cubicBezTo>
                  <a:close/>
                  <a:moveTo>
                    <a:pt x="535" y="497"/>
                  </a:moveTo>
                  <a:cubicBezTo>
                    <a:pt x="534" y="487"/>
                    <a:pt x="544" y="488"/>
                    <a:pt x="555" y="486"/>
                  </a:cubicBezTo>
                  <a:cubicBezTo>
                    <a:pt x="552" y="495"/>
                    <a:pt x="549" y="504"/>
                    <a:pt x="547" y="513"/>
                  </a:cubicBezTo>
                  <a:cubicBezTo>
                    <a:pt x="541" y="510"/>
                    <a:pt x="536" y="507"/>
                    <a:pt x="535" y="497"/>
                  </a:cubicBezTo>
                  <a:close/>
                  <a:moveTo>
                    <a:pt x="564" y="637"/>
                  </a:moveTo>
                  <a:cubicBezTo>
                    <a:pt x="562" y="630"/>
                    <a:pt x="558" y="623"/>
                    <a:pt x="552" y="617"/>
                  </a:cubicBezTo>
                  <a:cubicBezTo>
                    <a:pt x="554" y="612"/>
                    <a:pt x="556" y="607"/>
                    <a:pt x="558" y="602"/>
                  </a:cubicBezTo>
                  <a:cubicBezTo>
                    <a:pt x="560" y="603"/>
                    <a:pt x="563" y="603"/>
                    <a:pt x="566" y="602"/>
                  </a:cubicBezTo>
                  <a:cubicBezTo>
                    <a:pt x="585" y="594"/>
                    <a:pt x="580" y="563"/>
                    <a:pt x="577" y="549"/>
                  </a:cubicBezTo>
                  <a:cubicBezTo>
                    <a:pt x="583" y="530"/>
                    <a:pt x="589" y="510"/>
                    <a:pt x="595" y="491"/>
                  </a:cubicBezTo>
                  <a:cubicBezTo>
                    <a:pt x="597" y="485"/>
                    <a:pt x="598" y="479"/>
                    <a:pt x="600" y="474"/>
                  </a:cubicBezTo>
                  <a:cubicBezTo>
                    <a:pt x="612" y="479"/>
                    <a:pt x="629" y="489"/>
                    <a:pt x="652" y="509"/>
                  </a:cubicBezTo>
                  <a:cubicBezTo>
                    <a:pt x="657" y="513"/>
                    <a:pt x="662" y="517"/>
                    <a:pt x="666" y="522"/>
                  </a:cubicBezTo>
                  <a:cubicBezTo>
                    <a:pt x="649" y="571"/>
                    <a:pt x="613" y="613"/>
                    <a:pt x="564" y="637"/>
                  </a:cubicBezTo>
                  <a:close/>
                  <a:moveTo>
                    <a:pt x="694" y="560"/>
                  </a:moveTo>
                  <a:cubicBezTo>
                    <a:pt x="695" y="559"/>
                    <a:pt x="696" y="558"/>
                    <a:pt x="696" y="557"/>
                  </a:cubicBezTo>
                  <a:cubicBezTo>
                    <a:pt x="696" y="557"/>
                    <a:pt x="696" y="557"/>
                    <a:pt x="696" y="557"/>
                  </a:cubicBezTo>
                  <a:cubicBezTo>
                    <a:pt x="698" y="553"/>
                    <a:pt x="700" y="549"/>
                    <a:pt x="701" y="545"/>
                  </a:cubicBezTo>
                  <a:cubicBezTo>
                    <a:pt x="701" y="545"/>
                    <a:pt x="702" y="544"/>
                    <a:pt x="702" y="543"/>
                  </a:cubicBezTo>
                  <a:cubicBezTo>
                    <a:pt x="703" y="540"/>
                    <a:pt x="704" y="537"/>
                    <a:pt x="705" y="534"/>
                  </a:cubicBezTo>
                  <a:cubicBezTo>
                    <a:pt x="706" y="533"/>
                    <a:pt x="706" y="532"/>
                    <a:pt x="706" y="531"/>
                  </a:cubicBezTo>
                  <a:cubicBezTo>
                    <a:pt x="707" y="528"/>
                    <a:pt x="708" y="525"/>
                    <a:pt x="709" y="522"/>
                  </a:cubicBezTo>
                  <a:cubicBezTo>
                    <a:pt x="710" y="520"/>
                    <a:pt x="710" y="519"/>
                    <a:pt x="710" y="518"/>
                  </a:cubicBezTo>
                  <a:cubicBezTo>
                    <a:pt x="711" y="515"/>
                    <a:pt x="712" y="512"/>
                    <a:pt x="712" y="509"/>
                  </a:cubicBezTo>
                  <a:cubicBezTo>
                    <a:pt x="713" y="508"/>
                    <a:pt x="713" y="507"/>
                    <a:pt x="713" y="506"/>
                  </a:cubicBezTo>
                  <a:cubicBezTo>
                    <a:pt x="714" y="503"/>
                    <a:pt x="714" y="499"/>
                    <a:pt x="715" y="496"/>
                  </a:cubicBezTo>
                  <a:cubicBezTo>
                    <a:pt x="715" y="495"/>
                    <a:pt x="715" y="494"/>
                    <a:pt x="716" y="493"/>
                  </a:cubicBezTo>
                  <a:cubicBezTo>
                    <a:pt x="716" y="489"/>
                    <a:pt x="717" y="485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8" y="476"/>
                    <a:pt x="718" y="472"/>
                    <a:pt x="718" y="468"/>
                  </a:cubicBezTo>
                  <a:cubicBezTo>
                    <a:pt x="718" y="467"/>
                    <a:pt x="718" y="467"/>
                    <a:pt x="718" y="466"/>
                  </a:cubicBezTo>
                  <a:cubicBezTo>
                    <a:pt x="718" y="463"/>
                    <a:pt x="719" y="459"/>
                    <a:pt x="719" y="455"/>
                  </a:cubicBezTo>
                  <a:cubicBezTo>
                    <a:pt x="718" y="454"/>
                    <a:pt x="718" y="452"/>
                    <a:pt x="718" y="451"/>
                  </a:cubicBezTo>
                  <a:cubicBezTo>
                    <a:pt x="718" y="448"/>
                    <a:pt x="718" y="445"/>
                    <a:pt x="718" y="442"/>
                  </a:cubicBezTo>
                  <a:cubicBezTo>
                    <a:pt x="718" y="441"/>
                    <a:pt x="718" y="439"/>
                    <a:pt x="718" y="438"/>
                  </a:cubicBezTo>
                  <a:cubicBezTo>
                    <a:pt x="718" y="435"/>
                    <a:pt x="717" y="432"/>
                    <a:pt x="717" y="429"/>
                  </a:cubicBezTo>
                  <a:cubicBezTo>
                    <a:pt x="717" y="428"/>
                    <a:pt x="717" y="426"/>
                    <a:pt x="717" y="424"/>
                  </a:cubicBezTo>
                  <a:cubicBezTo>
                    <a:pt x="716" y="422"/>
                    <a:pt x="716" y="419"/>
                    <a:pt x="715" y="416"/>
                  </a:cubicBezTo>
                  <a:cubicBezTo>
                    <a:pt x="715" y="416"/>
                    <a:pt x="715" y="416"/>
                    <a:pt x="715" y="416"/>
                  </a:cubicBezTo>
                  <a:cubicBezTo>
                    <a:pt x="810" y="428"/>
                    <a:pt x="872" y="451"/>
                    <a:pt x="874" y="479"/>
                  </a:cubicBezTo>
                  <a:cubicBezTo>
                    <a:pt x="875" y="510"/>
                    <a:pt x="804" y="540"/>
                    <a:pt x="694" y="560"/>
                  </a:cubicBezTo>
                  <a:close/>
                  <a:moveTo>
                    <a:pt x="284" y="333"/>
                  </a:moveTo>
                  <a:cubicBezTo>
                    <a:pt x="300" y="333"/>
                    <a:pt x="312" y="321"/>
                    <a:pt x="312" y="306"/>
                  </a:cubicBezTo>
                  <a:cubicBezTo>
                    <a:pt x="312" y="291"/>
                    <a:pt x="300" y="278"/>
                    <a:pt x="284" y="278"/>
                  </a:cubicBezTo>
                  <a:cubicBezTo>
                    <a:pt x="269" y="278"/>
                    <a:pt x="257" y="291"/>
                    <a:pt x="257" y="306"/>
                  </a:cubicBezTo>
                  <a:cubicBezTo>
                    <a:pt x="257" y="321"/>
                    <a:pt x="269" y="333"/>
                    <a:pt x="284" y="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</p:grpSp>
      <p:grpSp>
        <p:nvGrpSpPr>
          <p:cNvPr id="7" name="Group 73"/>
          <p:cNvGrpSpPr>
            <a:grpSpLocks noChangeAspect="1"/>
          </p:cNvGrpSpPr>
          <p:nvPr/>
        </p:nvGrpSpPr>
        <p:grpSpPr bwMode="auto">
          <a:xfrm>
            <a:off x="6735983" y="1959695"/>
            <a:ext cx="412857" cy="356206"/>
            <a:chOff x="3211513" y="4816475"/>
            <a:chExt cx="822325" cy="7096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733800" y="4916488"/>
              <a:ext cx="292100" cy="304800"/>
            </a:xfrm>
            <a:custGeom>
              <a:avLst/>
              <a:gdLst/>
              <a:ahLst/>
              <a:cxnLst>
                <a:cxn ang="0">
                  <a:pos x="44" y="218"/>
                </a:cxn>
                <a:cxn ang="0">
                  <a:pos x="10" y="216"/>
                </a:cxn>
                <a:cxn ang="0">
                  <a:pos x="34" y="192"/>
                </a:cxn>
                <a:cxn ang="0">
                  <a:pos x="37" y="172"/>
                </a:cxn>
                <a:cxn ang="0">
                  <a:pos x="10" y="162"/>
                </a:cxn>
                <a:cxn ang="0">
                  <a:pos x="12" y="139"/>
                </a:cxn>
                <a:cxn ang="0">
                  <a:pos x="39" y="132"/>
                </a:cxn>
                <a:cxn ang="0">
                  <a:pos x="39" y="113"/>
                </a:cxn>
                <a:cxn ang="0">
                  <a:pos x="17" y="85"/>
                </a:cxn>
                <a:cxn ang="0">
                  <a:pos x="52" y="88"/>
                </a:cxn>
                <a:cxn ang="0">
                  <a:pos x="67" y="77"/>
                </a:cxn>
                <a:cxn ang="0">
                  <a:pos x="57" y="49"/>
                </a:cxn>
                <a:cxn ang="0">
                  <a:pos x="74" y="35"/>
                </a:cxn>
                <a:cxn ang="0">
                  <a:pos x="97" y="52"/>
                </a:cxn>
                <a:cxn ang="0">
                  <a:pos x="111" y="39"/>
                </a:cxn>
                <a:cxn ang="0">
                  <a:pos x="116" y="4"/>
                </a:cxn>
                <a:cxn ang="0">
                  <a:pos x="138" y="32"/>
                </a:cxn>
                <a:cxn ang="0">
                  <a:pos x="156" y="37"/>
                </a:cxn>
                <a:cxn ang="0">
                  <a:pos x="169" y="11"/>
                </a:cxn>
                <a:cxn ang="0">
                  <a:pos x="190" y="15"/>
                </a:cxn>
                <a:cxn ang="0">
                  <a:pos x="195" y="44"/>
                </a:cxn>
                <a:cxn ang="0">
                  <a:pos x="213" y="46"/>
                </a:cxn>
                <a:cxn ang="0">
                  <a:pos x="242" y="27"/>
                </a:cxn>
                <a:cxn ang="0">
                  <a:pos x="236" y="62"/>
                </a:cxn>
                <a:cxn ang="0">
                  <a:pos x="245" y="79"/>
                </a:cxn>
                <a:cxn ang="0">
                  <a:pos x="272" y="72"/>
                </a:cxn>
                <a:cxn ang="0">
                  <a:pos x="284" y="91"/>
                </a:cxn>
                <a:cxn ang="0">
                  <a:pos x="266" y="113"/>
                </a:cxn>
                <a:cxn ang="0">
                  <a:pos x="277" y="129"/>
                </a:cxn>
                <a:cxn ang="0">
                  <a:pos x="310" y="139"/>
                </a:cxn>
                <a:cxn ang="0">
                  <a:pos x="281" y="157"/>
                </a:cxn>
                <a:cxn ang="0">
                  <a:pos x="275" y="176"/>
                </a:cxn>
                <a:cxn ang="0">
                  <a:pos x="298" y="192"/>
                </a:cxn>
                <a:cxn ang="0">
                  <a:pos x="293" y="214"/>
                </a:cxn>
                <a:cxn ang="0">
                  <a:pos x="265" y="215"/>
                </a:cxn>
                <a:cxn ang="0">
                  <a:pos x="261" y="233"/>
                </a:cxn>
                <a:cxn ang="0">
                  <a:pos x="276" y="265"/>
                </a:cxn>
                <a:cxn ang="0">
                  <a:pos x="243" y="255"/>
                </a:cxn>
                <a:cxn ang="0">
                  <a:pos x="226" y="262"/>
                </a:cxn>
                <a:cxn ang="0">
                  <a:pos x="231" y="291"/>
                </a:cxn>
                <a:cxn ang="0">
                  <a:pos x="211" y="301"/>
                </a:cxn>
                <a:cxn ang="0">
                  <a:pos x="191" y="280"/>
                </a:cxn>
                <a:cxn ang="0">
                  <a:pos x="181" y="283"/>
                </a:cxn>
                <a:cxn ang="0">
                  <a:pos x="174" y="311"/>
                </a:cxn>
                <a:cxn ang="0">
                  <a:pos x="151" y="312"/>
                </a:cxn>
                <a:cxn ang="0">
                  <a:pos x="142" y="284"/>
                </a:cxn>
                <a:cxn ang="0">
                  <a:pos x="123" y="286"/>
                </a:cxn>
                <a:cxn ang="0">
                  <a:pos x="99" y="311"/>
                </a:cxn>
                <a:cxn ang="0">
                  <a:pos x="98" y="275"/>
                </a:cxn>
                <a:cxn ang="0">
                  <a:pos x="85" y="261"/>
                </a:cxn>
                <a:cxn ang="0">
                  <a:pos x="60" y="274"/>
                </a:cxn>
                <a:cxn ang="0">
                  <a:pos x="45" y="257"/>
                </a:cxn>
                <a:cxn ang="0">
                  <a:pos x="58" y="231"/>
                </a:cxn>
                <a:cxn ang="0">
                  <a:pos x="126" y="170"/>
                </a:cxn>
                <a:cxn ang="0">
                  <a:pos x="186" y="160"/>
                </a:cxn>
                <a:cxn ang="0">
                  <a:pos x="126" y="170"/>
                </a:cxn>
              </a:cxnLst>
              <a:rect l="0" t="0" r="r" b="b"/>
              <a:pathLst>
                <a:path w="311" h="323">
                  <a:moveTo>
                    <a:pt x="52" y="222"/>
                  </a:moveTo>
                  <a:cubicBezTo>
                    <a:pt x="50" y="219"/>
                    <a:pt x="47" y="218"/>
                    <a:pt x="44" y="218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18" y="225"/>
                    <a:pt x="12" y="222"/>
                    <a:pt x="10" y="216"/>
                  </a:cubicBezTo>
                  <a:cubicBezTo>
                    <a:pt x="8" y="210"/>
                    <a:pt x="10" y="204"/>
                    <a:pt x="16" y="201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7" y="190"/>
                    <a:pt x="38" y="187"/>
                    <a:pt x="38" y="183"/>
                  </a:cubicBezTo>
                  <a:cubicBezTo>
                    <a:pt x="38" y="180"/>
                    <a:pt x="37" y="176"/>
                    <a:pt x="37" y="172"/>
                  </a:cubicBezTo>
                  <a:cubicBezTo>
                    <a:pt x="36" y="169"/>
                    <a:pt x="34" y="167"/>
                    <a:pt x="31" y="166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4" y="161"/>
                    <a:pt x="0" y="156"/>
                    <a:pt x="0" y="149"/>
                  </a:cubicBezTo>
                  <a:cubicBezTo>
                    <a:pt x="0" y="143"/>
                    <a:pt x="6" y="138"/>
                    <a:pt x="12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5" y="137"/>
                    <a:pt x="38" y="135"/>
                    <a:pt x="39" y="132"/>
                  </a:cubicBezTo>
                  <a:cubicBezTo>
                    <a:pt x="40" y="128"/>
                    <a:pt x="41" y="125"/>
                    <a:pt x="42" y="121"/>
                  </a:cubicBezTo>
                  <a:cubicBezTo>
                    <a:pt x="42" y="118"/>
                    <a:pt x="41" y="115"/>
                    <a:pt x="39" y="11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7" y="97"/>
                    <a:pt x="14" y="90"/>
                    <a:pt x="17" y="85"/>
                  </a:cubicBezTo>
                  <a:cubicBezTo>
                    <a:pt x="20" y="79"/>
                    <a:pt x="27" y="77"/>
                    <a:pt x="32" y="8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5" y="88"/>
                    <a:pt x="58" y="87"/>
                    <a:pt x="60" y="85"/>
                  </a:cubicBezTo>
                  <a:cubicBezTo>
                    <a:pt x="62" y="82"/>
                    <a:pt x="64" y="79"/>
                    <a:pt x="67" y="77"/>
                  </a:cubicBezTo>
                  <a:cubicBezTo>
                    <a:pt x="68" y="74"/>
                    <a:pt x="69" y="71"/>
                    <a:pt x="67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3" y="44"/>
                    <a:pt x="54" y="37"/>
                    <a:pt x="58" y="33"/>
                  </a:cubicBezTo>
                  <a:cubicBezTo>
                    <a:pt x="63" y="29"/>
                    <a:pt x="70" y="30"/>
                    <a:pt x="74" y="35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5" y="53"/>
                    <a:pt x="97" y="52"/>
                  </a:cubicBezTo>
                  <a:cubicBezTo>
                    <a:pt x="100" y="50"/>
                    <a:pt x="104" y="48"/>
                    <a:pt x="107" y="47"/>
                  </a:cubicBezTo>
                  <a:cubicBezTo>
                    <a:pt x="109" y="45"/>
                    <a:pt x="111" y="42"/>
                    <a:pt x="111" y="3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2"/>
                    <a:pt x="111" y="5"/>
                    <a:pt x="116" y="4"/>
                  </a:cubicBezTo>
                  <a:cubicBezTo>
                    <a:pt x="122" y="2"/>
                    <a:pt x="128" y="6"/>
                    <a:pt x="130" y="1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9" y="35"/>
                    <a:pt x="142" y="37"/>
                    <a:pt x="145" y="37"/>
                  </a:cubicBezTo>
                  <a:cubicBezTo>
                    <a:pt x="149" y="37"/>
                    <a:pt x="152" y="37"/>
                    <a:pt x="156" y="37"/>
                  </a:cubicBezTo>
                  <a:cubicBezTo>
                    <a:pt x="159" y="36"/>
                    <a:pt x="161" y="34"/>
                    <a:pt x="163" y="3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5"/>
                    <a:pt x="175" y="0"/>
                    <a:pt x="181" y="1"/>
                  </a:cubicBezTo>
                  <a:cubicBezTo>
                    <a:pt x="187" y="3"/>
                    <a:pt x="191" y="9"/>
                    <a:pt x="190" y="1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0" y="40"/>
                    <a:pt x="192" y="42"/>
                    <a:pt x="195" y="44"/>
                  </a:cubicBezTo>
                  <a:cubicBezTo>
                    <a:pt x="198" y="45"/>
                    <a:pt x="201" y="46"/>
                    <a:pt x="204" y="48"/>
                  </a:cubicBezTo>
                  <a:cubicBezTo>
                    <a:pt x="207" y="49"/>
                    <a:pt x="210" y="48"/>
                    <a:pt x="213" y="46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30" y="25"/>
                    <a:pt x="237" y="23"/>
                    <a:pt x="242" y="27"/>
                  </a:cubicBezTo>
                  <a:cubicBezTo>
                    <a:pt x="247" y="30"/>
                    <a:pt x="248" y="38"/>
                    <a:pt x="245" y="43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5" y="65"/>
                    <a:pt x="235" y="69"/>
                    <a:pt x="237" y="71"/>
                  </a:cubicBezTo>
                  <a:cubicBezTo>
                    <a:pt x="240" y="74"/>
                    <a:pt x="242" y="76"/>
                    <a:pt x="245" y="79"/>
                  </a:cubicBezTo>
                  <a:cubicBezTo>
                    <a:pt x="247" y="81"/>
                    <a:pt x="250" y="82"/>
                    <a:pt x="253" y="8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7" y="68"/>
                    <a:pt x="284" y="70"/>
                    <a:pt x="287" y="75"/>
                  </a:cubicBezTo>
                  <a:cubicBezTo>
                    <a:pt x="291" y="81"/>
                    <a:pt x="289" y="88"/>
                    <a:pt x="284" y="91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6" y="107"/>
                    <a:pt x="265" y="111"/>
                    <a:pt x="266" y="113"/>
                  </a:cubicBezTo>
                  <a:cubicBezTo>
                    <a:pt x="267" y="117"/>
                    <a:pt x="269" y="120"/>
                    <a:pt x="270" y="124"/>
                  </a:cubicBezTo>
                  <a:cubicBezTo>
                    <a:pt x="271" y="127"/>
                    <a:pt x="274" y="129"/>
                    <a:pt x="277" y="129"/>
                  </a:cubicBezTo>
                  <a:cubicBezTo>
                    <a:pt x="297" y="129"/>
                    <a:pt x="297" y="129"/>
                    <a:pt x="297" y="129"/>
                  </a:cubicBezTo>
                  <a:cubicBezTo>
                    <a:pt x="304" y="128"/>
                    <a:pt x="309" y="132"/>
                    <a:pt x="310" y="139"/>
                  </a:cubicBezTo>
                  <a:cubicBezTo>
                    <a:pt x="311" y="145"/>
                    <a:pt x="307" y="151"/>
                    <a:pt x="301" y="152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78" y="159"/>
                    <a:pt x="276" y="161"/>
                    <a:pt x="276" y="164"/>
                  </a:cubicBezTo>
                  <a:cubicBezTo>
                    <a:pt x="275" y="168"/>
                    <a:pt x="275" y="172"/>
                    <a:pt x="275" y="176"/>
                  </a:cubicBezTo>
                  <a:cubicBezTo>
                    <a:pt x="275" y="179"/>
                    <a:pt x="277" y="182"/>
                    <a:pt x="279" y="183"/>
                  </a:cubicBezTo>
                  <a:cubicBezTo>
                    <a:pt x="298" y="192"/>
                    <a:pt x="298" y="192"/>
                    <a:pt x="298" y="192"/>
                  </a:cubicBezTo>
                  <a:cubicBezTo>
                    <a:pt x="304" y="193"/>
                    <a:pt x="308" y="200"/>
                    <a:pt x="306" y="206"/>
                  </a:cubicBezTo>
                  <a:cubicBezTo>
                    <a:pt x="305" y="212"/>
                    <a:pt x="299" y="216"/>
                    <a:pt x="293" y="214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69" y="211"/>
                    <a:pt x="266" y="212"/>
                    <a:pt x="265" y="215"/>
                  </a:cubicBezTo>
                  <a:cubicBezTo>
                    <a:pt x="263" y="218"/>
                    <a:pt x="261" y="221"/>
                    <a:pt x="260" y="224"/>
                  </a:cubicBezTo>
                  <a:cubicBezTo>
                    <a:pt x="258" y="227"/>
                    <a:pt x="259" y="231"/>
                    <a:pt x="261" y="233"/>
                  </a:cubicBezTo>
                  <a:cubicBezTo>
                    <a:pt x="275" y="249"/>
                    <a:pt x="275" y="249"/>
                    <a:pt x="275" y="249"/>
                  </a:cubicBezTo>
                  <a:cubicBezTo>
                    <a:pt x="280" y="253"/>
                    <a:pt x="280" y="261"/>
                    <a:pt x="276" y="265"/>
                  </a:cubicBezTo>
                  <a:cubicBezTo>
                    <a:pt x="273" y="270"/>
                    <a:pt x="266" y="271"/>
                    <a:pt x="261" y="267"/>
                  </a:cubicBezTo>
                  <a:cubicBezTo>
                    <a:pt x="243" y="255"/>
                    <a:pt x="243" y="255"/>
                    <a:pt x="243" y="255"/>
                  </a:cubicBezTo>
                  <a:cubicBezTo>
                    <a:pt x="241" y="254"/>
                    <a:pt x="237" y="254"/>
                    <a:pt x="235" y="256"/>
                  </a:cubicBezTo>
                  <a:cubicBezTo>
                    <a:pt x="232" y="258"/>
                    <a:pt x="229" y="260"/>
                    <a:pt x="226" y="262"/>
                  </a:cubicBezTo>
                  <a:cubicBezTo>
                    <a:pt x="224" y="265"/>
                    <a:pt x="223" y="268"/>
                    <a:pt x="224" y="271"/>
                  </a:cubicBezTo>
                  <a:cubicBezTo>
                    <a:pt x="231" y="291"/>
                    <a:pt x="231" y="291"/>
                    <a:pt x="231" y="291"/>
                  </a:cubicBezTo>
                  <a:cubicBezTo>
                    <a:pt x="233" y="297"/>
                    <a:pt x="231" y="304"/>
                    <a:pt x="226" y="307"/>
                  </a:cubicBezTo>
                  <a:cubicBezTo>
                    <a:pt x="220" y="310"/>
                    <a:pt x="214" y="307"/>
                    <a:pt x="211" y="301"/>
                  </a:cubicBezTo>
                  <a:cubicBezTo>
                    <a:pt x="199" y="284"/>
                    <a:pt x="199" y="284"/>
                    <a:pt x="199" y="284"/>
                  </a:cubicBezTo>
                  <a:cubicBezTo>
                    <a:pt x="197" y="281"/>
                    <a:pt x="194" y="280"/>
                    <a:pt x="191" y="280"/>
                  </a:cubicBezTo>
                  <a:cubicBezTo>
                    <a:pt x="189" y="281"/>
                    <a:pt x="188" y="281"/>
                    <a:pt x="186" y="282"/>
                  </a:cubicBezTo>
                  <a:cubicBezTo>
                    <a:pt x="184" y="282"/>
                    <a:pt x="183" y="283"/>
                    <a:pt x="181" y="283"/>
                  </a:cubicBezTo>
                  <a:cubicBezTo>
                    <a:pt x="178" y="284"/>
                    <a:pt x="176" y="287"/>
                    <a:pt x="175" y="290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7"/>
                    <a:pt x="169" y="323"/>
                    <a:pt x="163" y="323"/>
                  </a:cubicBezTo>
                  <a:cubicBezTo>
                    <a:pt x="157" y="323"/>
                    <a:pt x="152" y="318"/>
                    <a:pt x="151" y="31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7" y="288"/>
                    <a:pt x="144" y="285"/>
                    <a:pt x="142" y="284"/>
                  </a:cubicBezTo>
                  <a:cubicBezTo>
                    <a:pt x="138" y="284"/>
                    <a:pt x="134" y="283"/>
                    <a:pt x="131" y="282"/>
                  </a:cubicBezTo>
                  <a:cubicBezTo>
                    <a:pt x="128" y="282"/>
                    <a:pt x="125" y="284"/>
                    <a:pt x="123" y="286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1" y="311"/>
                    <a:pt x="105" y="314"/>
                    <a:pt x="99" y="311"/>
                  </a:cubicBezTo>
                  <a:cubicBezTo>
                    <a:pt x="93" y="309"/>
                    <a:pt x="90" y="302"/>
                    <a:pt x="93" y="296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2"/>
                    <a:pt x="97" y="269"/>
                    <a:pt x="94" y="267"/>
                  </a:cubicBezTo>
                  <a:cubicBezTo>
                    <a:pt x="91" y="265"/>
                    <a:pt x="88" y="263"/>
                    <a:pt x="85" y="261"/>
                  </a:cubicBezTo>
                  <a:cubicBezTo>
                    <a:pt x="83" y="259"/>
                    <a:pt x="79" y="259"/>
                    <a:pt x="77" y="261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6" y="278"/>
                    <a:pt x="49" y="278"/>
                    <a:pt x="45" y="273"/>
                  </a:cubicBezTo>
                  <a:cubicBezTo>
                    <a:pt x="40" y="269"/>
                    <a:pt x="40" y="261"/>
                    <a:pt x="45" y="257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38"/>
                    <a:pt x="59" y="234"/>
                    <a:pt x="58" y="231"/>
                  </a:cubicBezTo>
                  <a:cubicBezTo>
                    <a:pt x="56" y="228"/>
                    <a:pt x="54" y="225"/>
                    <a:pt x="52" y="222"/>
                  </a:cubicBezTo>
                  <a:close/>
                  <a:moveTo>
                    <a:pt x="126" y="170"/>
                  </a:moveTo>
                  <a:cubicBezTo>
                    <a:pt x="128" y="186"/>
                    <a:pt x="144" y="198"/>
                    <a:pt x="161" y="195"/>
                  </a:cubicBezTo>
                  <a:cubicBezTo>
                    <a:pt x="178" y="192"/>
                    <a:pt x="189" y="177"/>
                    <a:pt x="186" y="160"/>
                  </a:cubicBezTo>
                  <a:cubicBezTo>
                    <a:pt x="183" y="143"/>
                    <a:pt x="168" y="132"/>
                    <a:pt x="151" y="134"/>
                  </a:cubicBezTo>
                  <a:cubicBezTo>
                    <a:pt x="134" y="137"/>
                    <a:pt x="123" y="153"/>
                    <a:pt x="126" y="1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22688" y="5240338"/>
              <a:ext cx="311150" cy="285750"/>
            </a:xfrm>
            <a:custGeom>
              <a:avLst/>
              <a:gdLst/>
              <a:ahLst/>
              <a:cxnLst>
                <a:cxn ang="0">
                  <a:pos x="329" y="263"/>
                </a:cxn>
                <a:cxn ang="0">
                  <a:pos x="329" y="40"/>
                </a:cxn>
                <a:cxn ang="0">
                  <a:pos x="329" y="40"/>
                </a:cxn>
                <a:cxn ang="0">
                  <a:pos x="165" y="0"/>
                </a:cxn>
                <a:cxn ang="0">
                  <a:pos x="0" y="41"/>
                </a:cxn>
                <a:cxn ang="0">
                  <a:pos x="0" y="261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1" y="265"/>
                </a:cxn>
                <a:cxn ang="0">
                  <a:pos x="165" y="305"/>
                </a:cxn>
                <a:cxn ang="0">
                  <a:pos x="329" y="265"/>
                </a:cxn>
                <a:cxn ang="0">
                  <a:pos x="329" y="265"/>
                </a:cxn>
                <a:cxn ang="0">
                  <a:pos x="329" y="264"/>
                </a:cxn>
                <a:cxn ang="0">
                  <a:pos x="330" y="263"/>
                </a:cxn>
                <a:cxn ang="0">
                  <a:pos x="329" y="263"/>
                </a:cxn>
              </a:cxnLst>
              <a:rect l="0" t="0" r="r" b="b"/>
              <a:pathLst>
                <a:path w="330" h="305">
                  <a:moveTo>
                    <a:pt x="329" y="263"/>
                  </a:moveTo>
                  <a:cubicBezTo>
                    <a:pt x="329" y="40"/>
                    <a:pt x="329" y="40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5" y="18"/>
                    <a:pt x="253" y="0"/>
                    <a:pt x="165" y="0"/>
                  </a:cubicBezTo>
                  <a:cubicBezTo>
                    <a:pt x="75" y="0"/>
                    <a:pt x="2" y="18"/>
                    <a:pt x="0" y="41"/>
                  </a:cubicBezTo>
                  <a:cubicBezTo>
                    <a:pt x="2" y="40"/>
                    <a:pt x="0" y="261"/>
                    <a:pt x="0" y="261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5" y="287"/>
                    <a:pt x="77" y="305"/>
                    <a:pt x="165" y="305"/>
                  </a:cubicBezTo>
                  <a:cubicBezTo>
                    <a:pt x="253" y="305"/>
                    <a:pt x="324" y="287"/>
                    <a:pt x="329" y="265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30" y="263"/>
                    <a:pt x="330" y="263"/>
                  </a:cubicBezTo>
                  <a:cubicBezTo>
                    <a:pt x="330" y="263"/>
                    <a:pt x="329" y="263"/>
                    <a:pt x="329" y="2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211513" y="4816475"/>
              <a:ext cx="469900" cy="70961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102" y="0"/>
                </a:cxn>
                <a:cxn ang="0">
                  <a:pos x="109" y="30"/>
                </a:cxn>
                <a:cxn ang="0">
                  <a:pos x="37" y="102"/>
                </a:cxn>
                <a:cxn ang="0">
                  <a:pos x="0" y="91"/>
                </a:cxn>
                <a:cxn ang="0">
                  <a:pos x="0" y="704"/>
                </a:cxn>
                <a:cxn ang="0">
                  <a:pos x="42" y="755"/>
                </a:cxn>
                <a:cxn ang="0">
                  <a:pos x="456" y="755"/>
                </a:cxn>
                <a:cxn ang="0">
                  <a:pos x="499" y="704"/>
                </a:cxn>
                <a:cxn ang="0">
                  <a:pos x="499" y="51"/>
                </a:cxn>
                <a:cxn ang="0">
                  <a:pos x="456" y="0"/>
                </a:cxn>
                <a:cxn ang="0">
                  <a:pos x="36" y="59"/>
                </a:cxn>
                <a:cxn ang="0">
                  <a:pos x="63" y="31"/>
                </a:cxn>
                <a:cxn ang="0">
                  <a:pos x="36" y="4"/>
                </a:cxn>
                <a:cxn ang="0">
                  <a:pos x="8" y="31"/>
                </a:cxn>
                <a:cxn ang="0">
                  <a:pos x="36" y="59"/>
                </a:cxn>
                <a:cxn ang="0">
                  <a:pos x="44" y="131"/>
                </a:cxn>
                <a:cxn ang="0">
                  <a:pos x="64" y="131"/>
                </a:cxn>
                <a:cxn ang="0">
                  <a:pos x="64" y="668"/>
                </a:cxn>
                <a:cxn ang="0">
                  <a:pos x="44" y="668"/>
                </a:cxn>
                <a:cxn ang="0">
                  <a:pos x="44" y="131"/>
                </a:cxn>
                <a:cxn ang="0">
                  <a:pos x="110" y="131"/>
                </a:cxn>
                <a:cxn ang="0">
                  <a:pos x="130" y="131"/>
                </a:cxn>
                <a:cxn ang="0">
                  <a:pos x="130" y="668"/>
                </a:cxn>
                <a:cxn ang="0">
                  <a:pos x="110" y="668"/>
                </a:cxn>
                <a:cxn ang="0">
                  <a:pos x="110" y="131"/>
                </a:cxn>
                <a:cxn ang="0">
                  <a:pos x="176" y="131"/>
                </a:cxn>
                <a:cxn ang="0">
                  <a:pos x="196" y="131"/>
                </a:cxn>
                <a:cxn ang="0">
                  <a:pos x="196" y="668"/>
                </a:cxn>
                <a:cxn ang="0">
                  <a:pos x="176" y="668"/>
                </a:cxn>
                <a:cxn ang="0">
                  <a:pos x="176" y="131"/>
                </a:cxn>
                <a:cxn ang="0">
                  <a:pos x="242" y="131"/>
                </a:cxn>
                <a:cxn ang="0">
                  <a:pos x="262" y="131"/>
                </a:cxn>
                <a:cxn ang="0">
                  <a:pos x="262" y="668"/>
                </a:cxn>
                <a:cxn ang="0">
                  <a:pos x="242" y="668"/>
                </a:cxn>
                <a:cxn ang="0">
                  <a:pos x="242" y="131"/>
                </a:cxn>
                <a:cxn ang="0">
                  <a:pos x="307" y="131"/>
                </a:cxn>
                <a:cxn ang="0">
                  <a:pos x="327" y="131"/>
                </a:cxn>
                <a:cxn ang="0">
                  <a:pos x="327" y="668"/>
                </a:cxn>
                <a:cxn ang="0">
                  <a:pos x="307" y="668"/>
                </a:cxn>
                <a:cxn ang="0">
                  <a:pos x="307" y="131"/>
                </a:cxn>
                <a:cxn ang="0">
                  <a:pos x="373" y="131"/>
                </a:cxn>
                <a:cxn ang="0">
                  <a:pos x="393" y="131"/>
                </a:cxn>
                <a:cxn ang="0">
                  <a:pos x="393" y="668"/>
                </a:cxn>
                <a:cxn ang="0">
                  <a:pos x="373" y="668"/>
                </a:cxn>
                <a:cxn ang="0">
                  <a:pos x="373" y="131"/>
                </a:cxn>
                <a:cxn ang="0">
                  <a:pos x="439" y="131"/>
                </a:cxn>
                <a:cxn ang="0">
                  <a:pos x="459" y="131"/>
                </a:cxn>
                <a:cxn ang="0">
                  <a:pos x="459" y="668"/>
                </a:cxn>
                <a:cxn ang="0">
                  <a:pos x="439" y="668"/>
                </a:cxn>
                <a:cxn ang="0">
                  <a:pos x="439" y="131"/>
                </a:cxn>
                <a:cxn ang="0">
                  <a:pos x="0" y="688"/>
                </a:cxn>
                <a:cxn ang="0">
                  <a:pos x="0" y="668"/>
                </a:cxn>
                <a:cxn ang="0">
                  <a:pos x="499" y="668"/>
                </a:cxn>
                <a:cxn ang="0">
                  <a:pos x="499" y="688"/>
                </a:cxn>
                <a:cxn ang="0">
                  <a:pos x="0" y="688"/>
                </a:cxn>
                <a:cxn ang="0">
                  <a:pos x="0" y="131"/>
                </a:cxn>
                <a:cxn ang="0">
                  <a:pos x="0" y="111"/>
                </a:cxn>
                <a:cxn ang="0">
                  <a:pos x="498" y="111"/>
                </a:cxn>
                <a:cxn ang="0">
                  <a:pos x="498" y="131"/>
                </a:cxn>
                <a:cxn ang="0">
                  <a:pos x="0" y="131"/>
                </a:cxn>
              </a:cxnLst>
              <a:rect l="0" t="0" r="r" b="b"/>
              <a:pathLst>
                <a:path w="499" h="755">
                  <a:moveTo>
                    <a:pt x="45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7" y="9"/>
                    <a:pt x="109" y="20"/>
                    <a:pt x="109" y="30"/>
                  </a:cubicBezTo>
                  <a:cubicBezTo>
                    <a:pt x="109" y="70"/>
                    <a:pt x="77" y="102"/>
                    <a:pt x="37" y="102"/>
                  </a:cubicBezTo>
                  <a:cubicBezTo>
                    <a:pt x="23" y="102"/>
                    <a:pt x="11" y="98"/>
                    <a:pt x="0" y="91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2"/>
                    <a:pt x="19" y="755"/>
                    <a:pt x="42" y="755"/>
                  </a:cubicBezTo>
                  <a:cubicBezTo>
                    <a:pt x="456" y="755"/>
                    <a:pt x="456" y="755"/>
                    <a:pt x="456" y="755"/>
                  </a:cubicBezTo>
                  <a:cubicBezTo>
                    <a:pt x="480" y="755"/>
                    <a:pt x="499" y="732"/>
                    <a:pt x="499" y="704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499" y="23"/>
                    <a:pt x="480" y="0"/>
                    <a:pt x="456" y="0"/>
                  </a:cubicBezTo>
                  <a:close/>
                  <a:moveTo>
                    <a:pt x="36" y="59"/>
                  </a:moveTo>
                  <a:cubicBezTo>
                    <a:pt x="51" y="59"/>
                    <a:pt x="63" y="46"/>
                    <a:pt x="63" y="31"/>
                  </a:cubicBezTo>
                  <a:cubicBezTo>
                    <a:pt x="63" y="16"/>
                    <a:pt x="51" y="4"/>
                    <a:pt x="36" y="4"/>
                  </a:cubicBezTo>
                  <a:cubicBezTo>
                    <a:pt x="20" y="4"/>
                    <a:pt x="8" y="16"/>
                    <a:pt x="8" y="31"/>
                  </a:cubicBezTo>
                  <a:cubicBezTo>
                    <a:pt x="8" y="46"/>
                    <a:pt x="20" y="59"/>
                    <a:pt x="36" y="59"/>
                  </a:cubicBezTo>
                  <a:close/>
                  <a:moveTo>
                    <a:pt x="44" y="131"/>
                  </a:moveTo>
                  <a:cubicBezTo>
                    <a:pt x="64" y="131"/>
                    <a:pt x="64" y="131"/>
                    <a:pt x="64" y="131"/>
                  </a:cubicBezTo>
                  <a:cubicBezTo>
                    <a:pt x="64" y="668"/>
                    <a:pt x="64" y="668"/>
                    <a:pt x="64" y="668"/>
                  </a:cubicBezTo>
                  <a:cubicBezTo>
                    <a:pt x="44" y="668"/>
                    <a:pt x="44" y="668"/>
                    <a:pt x="44" y="668"/>
                  </a:cubicBezTo>
                  <a:lnTo>
                    <a:pt x="44" y="131"/>
                  </a:lnTo>
                  <a:close/>
                  <a:moveTo>
                    <a:pt x="110" y="131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30" y="668"/>
                    <a:pt x="130" y="668"/>
                    <a:pt x="130" y="668"/>
                  </a:cubicBezTo>
                  <a:cubicBezTo>
                    <a:pt x="110" y="668"/>
                    <a:pt x="110" y="668"/>
                    <a:pt x="110" y="668"/>
                  </a:cubicBezTo>
                  <a:lnTo>
                    <a:pt x="110" y="131"/>
                  </a:lnTo>
                  <a:close/>
                  <a:moveTo>
                    <a:pt x="176" y="131"/>
                  </a:moveTo>
                  <a:cubicBezTo>
                    <a:pt x="196" y="131"/>
                    <a:pt x="196" y="131"/>
                    <a:pt x="196" y="131"/>
                  </a:cubicBezTo>
                  <a:cubicBezTo>
                    <a:pt x="196" y="668"/>
                    <a:pt x="196" y="668"/>
                    <a:pt x="196" y="668"/>
                  </a:cubicBezTo>
                  <a:cubicBezTo>
                    <a:pt x="176" y="668"/>
                    <a:pt x="176" y="668"/>
                    <a:pt x="176" y="668"/>
                  </a:cubicBezTo>
                  <a:lnTo>
                    <a:pt x="176" y="131"/>
                  </a:lnTo>
                  <a:close/>
                  <a:moveTo>
                    <a:pt x="242" y="131"/>
                  </a:moveTo>
                  <a:cubicBezTo>
                    <a:pt x="262" y="131"/>
                    <a:pt x="262" y="131"/>
                    <a:pt x="262" y="131"/>
                  </a:cubicBezTo>
                  <a:cubicBezTo>
                    <a:pt x="262" y="668"/>
                    <a:pt x="262" y="668"/>
                    <a:pt x="262" y="668"/>
                  </a:cubicBezTo>
                  <a:cubicBezTo>
                    <a:pt x="242" y="668"/>
                    <a:pt x="242" y="668"/>
                    <a:pt x="242" y="668"/>
                  </a:cubicBezTo>
                  <a:lnTo>
                    <a:pt x="242" y="131"/>
                  </a:lnTo>
                  <a:close/>
                  <a:moveTo>
                    <a:pt x="307" y="131"/>
                  </a:moveTo>
                  <a:cubicBezTo>
                    <a:pt x="327" y="131"/>
                    <a:pt x="327" y="131"/>
                    <a:pt x="327" y="131"/>
                  </a:cubicBezTo>
                  <a:cubicBezTo>
                    <a:pt x="327" y="668"/>
                    <a:pt x="327" y="668"/>
                    <a:pt x="327" y="668"/>
                  </a:cubicBezTo>
                  <a:cubicBezTo>
                    <a:pt x="307" y="668"/>
                    <a:pt x="307" y="668"/>
                    <a:pt x="307" y="668"/>
                  </a:cubicBezTo>
                  <a:lnTo>
                    <a:pt x="307" y="131"/>
                  </a:lnTo>
                  <a:close/>
                  <a:moveTo>
                    <a:pt x="373" y="131"/>
                  </a:moveTo>
                  <a:cubicBezTo>
                    <a:pt x="393" y="131"/>
                    <a:pt x="393" y="131"/>
                    <a:pt x="393" y="131"/>
                  </a:cubicBezTo>
                  <a:cubicBezTo>
                    <a:pt x="393" y="668"/>
                    <a:pt x="393" y="668"/>
                    <a:pt x="393" y="668"/>
                  </a:cubicBezTo>
                  <a:cubicBezTo>
                    <a:pt x="373" y="668"/>
                    <a:pt x="373" y="668"/>
                    <a:pt x="373" y="668"/>
                  </a:cubicBezTo>
                  <a:lnTo>
                    <a:pt x="373" y="131"/>
                  </a:lnTo>
                  <a:close/>
                  <a:moveTo>
                    <a:pt x="439" y="131"/>
                  </a:moveTo>
                  <a:cubicBezTo>
                    <a:pt x="459" y="131"/>
                    <a:pt x="459" y="131"/>
                    <a:pt x="459" y="131"/>
                  </a:cubicBezTo>
                  <a:cubicBezTo>
                    <a:pt x="459" y="668"/>
                    <a:pt x="459" y="668"/>
                    <a:pt x="459" y="668"/>
                  </a:cubicBezTo>
                  <a:cubicBezTo>
                    <a:pt x="439" y="668"/>
                    <a:pt x="439" y="668"/>
                    <a:pt x="439" y="668"/>
                  </a:cubicBezTo>
                  <a:lnTo>
                    <a:pt x="439" y="131"/>
                  </a:lnTo>
                  <a:close/>
                  <a:moveTo>
                    <a:pt x="0" y="688"/>
                  </a:moveTo>
                  <a:cubicBezTo>
                    <a:pt x="0" y="668"/>
                    <a:pt x="0" y="668"/>
                    <a:pt x="0" y="668"/>
                  </a:cubicBezTo>
                  <a:cubicBezTo>
                    <a:pt x="499" y="668"/>
                    <a:pt x="499" y="668"/>
                    <a:pt x="499" y="668"/>
                  </a:cubicBezTo>
                  <a:cubicBezTo>
                    <a:pt x="499" y="688"/>
                    <a:pt x="499" y="688"/>
                    <a:pt x="499" y="688"/>
                  </a:cubicBezTo>
                  <a:cubicBezTo>
                    <a:pt x="0" y="688"/>
                    <a:pt x="0" y="688"/>
                    <a:pt x="0" y="688"/>
                  </a:cubicBezTo>
                  <a:close/>
                  <a:moveTo>
                    <a:pt x="0" y="13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98" y="111"/>
                    <a:pt x="498" y="111"/>
                    <a:pt x="498" y="111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cap="all">
                <a:solidFill>
                  <a:sysClr val="windowText" lastClr="000000"/>
                </a:solidFill>
                <a:cs typeface="Tahoma" pitchFamily="34" charset="0"/>
              </a:endParaRPr>
            </a:p>
          </p:txBody>
        </p:sp>
      </p:grpSp>
      <p:sp>
        <p:nvSpPr>
          <p:cNvPr id="11" name="Freeform 109"/>
          <p:cNvSpPr>
            <a:spLocks noEditPoints="1"/>
          </p:cNvSpPr>
          <p:nvPr/>
        </p:nvSpPr>
        <p:spPr bwMode="auto">
          <a:xfrm>
            <a:off x="5488478" y="1783080"/>
            <a:ext cx="290023" cy="562025"/>
          </a:xfrm>
          <a:custGeom>
            <a:avLst/>
            <a:gdLst>
              <a:gd name="T0" fmla="*/ 2147483647 w 279"/>
              <a:gd name="T1" fmla="*/ 0 h 560"/>
              <a:gd name="T2" fmla="*/ 2147483647 w 279"/>
              <a:gd name="T3" fmla="*/ 0 h 560"/>
              <a:gd name="T4" fmla="*/ 2147483647 w 279"/>
              <a:gd name="T5" fmla="*/ 2147483647 h 560"/>
              <a:gd name="T6" fmla="*/ 2147483647 w 279"/>
              <a:gd name="T7" fmla="*/ 2147483647 h 560"/>
              <a:gd name="T8" fmla="*/ 0 w 279"/>
              <a:gd name="T9" fmla="*/ 2147483647 h 560"/>
              <a:gd name="T10" fmla="*/ 0 w 279"/>
              <a:gd name="T11" fmla="*/ 2147483647 h 560"/>
              <a:gd name="T12" fmla="*/ 2147483647 w 279"/>
              <a:gd name="T13" fmla="*/ 2147483647 h 560"/>
              <a:gd name="T14" fmla="*/ 2147483647 w 279"/>
              <a:gd name="T15" fmla="*/ 2147483647 h 560"/>
              <a:gd name="T16" fmla="*/ 2147483647 w 279"/>
              <a:gd name="T17" fmla="*/ 2147483647 h 560"/>
              <a:gd name="T18" fmla="*/ 2147483647 w 279"/>
              <a:gd name="T19" fmla="*/ 2147483647 h 560"/>
              <a:gd name="T20" fmla="*/ 2147483647 w 279"/>
              <a:gd name="T21" fmla="*/ 0 h 560"/>
              <a:gd name="T22" fmla="*/ 2147483647 w 279"/>
              <a:gd name="T23" fmla="*/ 2147483647 h 560"/>
              <a:gd name="T24" fmla="*/ 2147483647 w 279"/>
              <a:gd name="T25" fmla="*/ 2147483647 h 560"/>
              <a:gd name="T26" fmla="*/ 2147483647 w 279"/>
              <a:gd name="T27" fmla="*/ 2147483647 h 560"/>
              <a:gd name="T28" fmla="*/ 2147483647 w 279"/>
              <a:gd name="T29" fmla="*/ 2147483647 h 560"/>
              <a:gd name="T30" fmla="*/ 2147483647 w 279"/>
              <a:gd name="T31" fmla="*/ 2147483647 h 560"/>
              <a:gd name="T32" fmla="*/ 2147483647 w 279"/>
              <a:gd name="T33" fmla="*/ 2147483647 h 560"/>
              <a:gd name="T34" fmla="*/ 2147483647 w 279"/>
              <a:gd name="T35" fmla="*/ 2147483647 h 560"/>
              <a:gd name="T36" fmla="*/ 2147483647 w 279"/>
              <a:gd name="T37" fmla="*/ 0 h 560"/>
              <a:gd name="T38" fmla="*/ 2147483647 w 279"/>
              <a:gd name="T39" fmla="*/ 0 h 560"/>
              <a:gd name="T40" fmla="*/ 2147483647 w 279"/>
              <a:gd name="T41" fmla="*/ 2147483647 h 560"/>
              <a:gd name="T42" fmla="*/ 2147483647 w 279"/>
              <a:gd name="T43" fmla="*/ 2147483647 h 560"/>
              <a:gd name="T44" fmla="*/ 2147483647 w 279"/>
              <a:gd name="T45" fmla="*/ 2147483647 h 560"/>
              <a:gd name="T46" fmla="*/ 2147483647 w 279"/>
              <a:gd name="T47" fmla="*/ 0 h 560"/>
              <a:gd name="T48" fmla="*/ 2147483647 w 279"/>
              <a:gd name="T49" fmla="*/ 0 h 560"/>
              <a:gd name="T50" fmla="*/ 2147483647 w 279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9"/>
              <a:gd name="T79" fmla="*/ 0 h 560"/>
              <a:gd name="T80" fmla="*/ 279 w 279"/>
              <a:gd name="T81" fmla="*/ 560 h 56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9" h="560">
                <a:moveTo>
                  <a:pt x="228" y="0"/>
                </a:moveTo>
                <a:cubicBezTo>
                  <a:pt x="91" y="0"/>
                  <a:pt x="91" y="0"/>
                  <a:pt x="91" y="0"/>
                </a:cubicBezTo>
                <a:cubicBezTo>
                  <a:pt x="97" y="11"/>
                  <a:pt x="101" y="24"/>
                  <a:pt x="101" y="38"/>
                </a:cubicBezTo>
                <a:cubicBezTo>
                  <a:pt x="101" y="77"/>
                  <a:pt x="69" y="109"/>
                  <a:pt x="30" y="109"/>
                </a:cubicBezTo>
                <a:cubicBezTo>
                  <a:pt x="19" y="109"/>
                  <a:pt x="9" y="107"/>
                  <a:pt x="0" y="10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41"/>
                  <a:pt x="23" y="560"/>
                  <a:pt x="51" y="560"/>
                </a:cubicBezTo>
                <a:cubicBezTo>
                  <a:pt x="228" y="560"/>
                  <a:pt x="228" y="560"/>
                  <a:pt x="228" y="560"/>
                </a:cubicBezTo>
                <a:cubicBezTo>
                  <a:pt x="256" y="560"/>
                  <a:pt x="279" y="541"/>
                  <a:pt x="279" y="517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79" y="19"/>
                  <a:pt x="256" y="0"/>
                  <a:pt x="228" y="0"/>
                </a:cubicBezTo>
                <a:close/>
                <a:moveTo>
                  <a:pt x="31" y="63"/>
                </a:moveTo>
                <a:cubicBezTo>
                  <a:pt x="46" y="63"/>
                  <a:pt x="58" y="51"/>
                  <a:pt x="58" y="36"/>
                </a:cubicBezTo>
                <a:cubicBezTo>
                  <a:pt x="58" y="21"/>
                  <a:pt x="46" y="8"/>
                  <a:pt x="31" y="8"/>
                </a:cubicBezTo>
                <a:cubicBezTo>
                  <a:pt x="15" y="8"/>
                  <a:pt x="3" y="21"/>
                  <a:pt x="3" y="36"/>
                </a:cubicBezTo>
                <a:cubicBezTo>
                  <a:pt x="3" y="51"/>
                  <a:pt x="15" y="63"/>
                  <a:pt x="31" y="63"/>
                </a:cubicBezTo>
                <a:close/>
                <a:moveTo>
                  <a:pt x="125" y="560"/>
                </a:moveTo>
                <a:cubicBezTo>
                  <a:pt x="105" y="560"/>
                  <a:pt x="105" y="560"/>
                  <a:pt x="105" y="560"/>
                </a:cubicBezTo>
                <a:cubicBezTo>
                  <a:pt x="105" y="0"/>
                  <a:pt x="105" y="0"/>
                  <a:pt x="10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560"/>
                  <a:pt x="125" y="560"/>
                  <a:pt x="125" y="560"/>
                </a:cubicBezTo>
                <a:close/>
                <a:moveTo>
                  <a:pt x="175" y="560"/>
                </a:moveTo>
                <a:cubicBezTo>
                  <a:pt x="155" y="560"/>
                  <a:pt x="155" y="560"/>
                  <a:pt x="155" y="560"/>
                </a:cubicBezTo>
                <a:cubicBezTo>
                  <a:pt x="155" y="0"/>
                  <a:pt x="155" y="0"/>
                  <a:pt x="15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560"/>
                  <a:pt x="175" y="560"/>
                  <a:pt x="175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52258" tIns="0" rIns="0" bIns="0" anchor="t" anchorCtr="0">
            <a:no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12" name="Group 41"/>
          <p:cNvGrpSpPr/>
          <p:nvPr/>
        </p:nvGrpSpPr>
        <p:grpSpPr>
          <a:xfrm>
            <a:off x="2222501" y="3314678"/>
            <a:ext cx="431255" cy="266700"/>
            <a:chOff x="7685088" y="5345113"/>
            <a:chExt cx="388938" cy="261938"/>
          </a:xfrm>
          <a:solidFill>
            <a:schemeClr val="bg1">
              <a:lumMod val="50000"/>
            </a:schemeClr>
          </a:solidFill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7685088" y="5465763"/>
              <a:ext cx="388938" cy="141288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96" y="0"/>
                </a:cxn>
                <a:cxn ang="0">
                  <a:pos x="113" y="45"/>
                </a:cxn>
                <a:cxn ang="0">
                  <a:pos x="42" y="116"/>
                </a:cxn>
                <a:cxn ang="0">
                  <a:pos x="0" y="102"/>
                </a:cxn>
                <a:cxn ang="0">
                  <a:pos x="0" y="104"/>
                </a:cxn>
                <a:cxn ang="0">
                  <a:pos x="46" y="150"/>
                </a:cxn>
                <a:cxn ang="0">
                  <a:pos x="365" y="150"/>
                </a:cxn>
                <a:cxn ang="0">
                  <a:pos x="411" y="104"/>
                </a:cxn>
                <a:cxn ang="0">
                  <a:pos x="411" y="45"/>
                </a:cxn>
                <a:cxn ang="0">
                  <a:pos x="365" y="0"/>
                </a:cxn>
                <a:cxn ang="0">
                  <a:pos x="39" y="70"/>
                </a:cxn>
                <a:cxn ang="0">
                  <a:pos x="67" y="41"/>
                </a:cxn>
                <a:cxn ang="0">
                  <a:pos x="39" y="12"/>
                </a:cxn>
                <a:cxn ang="0">
                  <a:pos x="10" y="41"/>
                </a:cxn>
                <a:cxn ang="0">
                  <a:pos x="39" y="70"/>
                </a:cxn>
              </a:cxnLst>
              <a:rect l="0" t="0" r="r" b="b"/>
              <a:pathLst>
                <a:path w="411" h="150">
                  <a:moveTo>
                    <a:pt x="365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6" y="12"/>
                    <a:pt x="113" y="27"/>
                    <a:pt x="113" y="45"/>
                  </a:cubicBezTo>
                  <a:cubicBezTo>
                    <a:pt x="113" y="84"/>
                    <a:pt x="81" y="116"/>
                    <a:pt x="42" y="116"/>
                  </a:cubicBezTo>
                  <a:cubicBezTo>
                    <a:pt x="26" y="116"/>
                    <a:pt x="12" y="110"/>
                    <a:pt x="0" y="10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29"/>
                    <a:pt x="21" y="150"/>
                    <a:pt x="46" y="150"/>
                  </a:cubicBezTo>
                  <a:cubicBezTo>
                    <a:pt x="365" y="150"/>
                    <a:pt x="365" y="150"/>
                    <a:pt x="365" y="150"/>
                  </a:cubicBezTo>
                  <a:cubicBezTo>
                    <a:pt x="391" y="150"/>
                    <a:pt x="411" y="129"/>
                    <a:pt x="411" y="104"/>
                  </a:cubicBezTo>
                  <a:cubicBezTo>
                    <a:pt x="411" y="45"/>
                    <a:pt x="411" y="45"/>
                    <a:pt x="411" y="45"/>
                  </a:cubicBezTo>
                  <a:cubicBezTo>
                    <a:pt x="411" y="20"/>
                    <a:pt x="391" y="0"/>
                    <a:pt x="365" y="0"/>
                  </a:cubicBezTo>
                  <a:close/>
                  <a:moveTo>
                    <a:pt x="39" y="70"/>
                  </a:moveTo>
                  <a:cubicBezTo>
                    <a:pt x="55" y="70"/>
                    <a:pt x="67" y="57"/>
                    <a:pt x="67" y="41"/>
                  </a:cubicBezTo>
                  <a:cubicBezTo>
                    <a:pt x="67" y="25"/>
                    <a:pt x="55" y="12"/>
                    <a:pt x="39" y="12"/>
                  </a:cubicBezTo>
                  <a:cubicBezTo>
                    <a:pt x="23" y="12"/>
                    <a:pt x="10" y="25"/>
                    <a:pt x="10" y="41"/>
                  </a:cubicBezTo>
                  <a:cubicBezTo>
                    <a:pt x="10" y="57"/>
                    <a:pt x="23" y="70"/>
                    <a:pt x="39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7800975" y="5345113"/>
              <a:ext cx="19050" cy="13811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3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37"/>
                </a:cxn>
              </a:cxnLst>
              <a:rect l="0" t="0" r="r" b="b"/>
              <a:pathLst>
                <a:path w="20" h="147">
                  <a:moveTo>
                    <a:pt x="0" y="1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42"/>
                    <a:pt x="16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5" y="147"/>
                    <a:pt x="0" y="142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7953375" y="5345113"/>
              <a:ext cx="19050" cy="13811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3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37"/>
                </a:cxn>
              </a:cxnLst>
              <a:rect l="0" t="0" r="r" b="b"/>
              <a:pathLst>
                <a:path w="20" h="147">
                  <a:moveTo>
                    <a:pt x="0" y="13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42"/>
                    <a:pt x="16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5" y="147"/>
                    <a:pt x="0" y="142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Trebuchet MS" pitchFamily="34" charset="0"/>
                <a:ea typeface="MS PGothic"/>
                <a:cs typeface="MS PGothic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2818020" y="3465144"/>
            <a:ext cx="1461881" cy="1934"/>
          </a:xfrm>
          <a:prstGeom prst="line">
            <a:avLst/>
          </a:prstGeom>
          <a:noFill/>
          <a:ln w="1016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8" name="Group 33"/>
          <p:cNvGrpSpPr/>
          <p:nvPr/>
        </p:nvGrpSpPr>
        <p:grpSpPr>
          <a:xfrm rot="18399150">
            <a:off x="1877318" y="2897860"/>
            <a:ext cx="491345" cy="385180"/>
            <a:chOff x="4916488" y="1131888"/>
            <a:chExt cx="434975" cy="358775"/>
          </a:xfrm>
          <a:solidFill>
            <a:srgbClr val="FF0000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5099050" y="1433513"/>
              <a:ext cx="57150" cy="5715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50" y="10"/>
                </a:cxn>
                <a:cxn ang="0">
                  <a:pos x="50" y="49"/>
                </a:cxn>
                <a:cxn ang="0">
                  <a:pos x="11" y="49"/>
                </a:cxn>
                <a:cxn ang="0">
                  <a:pos x="11" y="10"/>
                </a:cxn>
              </a:cxnLst>
              <a:rect l="0" t="0" r="r" b="b"/>
              <a:pathLst>
                <a:path w="60" h="60">
                  <a:moveTo>
                    <a:pt x="11" y="10"/>
                  </a:moveTo>
                  <a:cubicBezTo>
                    <a:pt x="21" y="0"/>
                    <a:pt x="39" y="0"/>
                    <a:pt x="50" y="10"/>
                  </a:cubicBezTo>
                  <a:cubicBezTo>
                    <a:pt x="60" y="21"/>
                    <a:pt x="60" y="38"/>
                    <a:pt x="50" y="49"/>
                  </a:cubicBezTo>
                  <a:cubicBezTo>
                    <a:pt x="39" y="60"/>
                    <a:pt x="21" y="60"/>
                    <a:pt x="11" y="49"/>
                  </a:cubicBezTo>
                  <a:cubicBezTo>
                    <a:pt x="0" y="38"/>
                    <a:pt x="0" y="21"/>
                    <a:pt x="11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5099050" y="1433513"/>
              <a:ext cx="57150" cy="57150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49"/>
                </a:cxn>
                <a:cxn ang="0">
                  <a:pos x="11" y="49"/>
                </a:cxn>
                <a:cxn ang="0">
                  <a:pos x="11" y="10"/>
                </a:cxn>
                <a:cxn ang="0">
                  <a:pos x="50" y="10"/>
                </a:cxn>
              </a:cxnLst>
              <a:rect l="0" t="0" r="r" b="b"/>
              <a:pathLst>
                <a:path w="60" h="60">
                  <a:moveTo>
                    <a:pt x="50" y="10"/>
                  </a:moveTo>
                  <a:cubicBezTo>
                    <a:pt x="60" y="21"/>
                    <a:pt x="60" y="38"/>
                    <a:pt x="50" y="49"/>
                  </a:cubicBezTo>
                  <a:cubicBezTo>
                    <a:pt x="39" y="60"/>
                    <a:pt x="21" y="60"/>
                    <a:pt x="11" y="49"/>
                  </a:cubicBezTo>
                  <a:cubicBezTo>
                    <a:pt x="0" y="38"/>
                    <a:pt x="0" y="21"/>
                    <a:pt x="11" y="10"/>
                  </a:cubicBezTo>
                  <a:cubicBezTo>
                    <a:pt x="21" y="0"/>
                    <a:pt x="39" y="0"/>
                    <a:pt x="5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979988" y="1230313"/>
              <a:ext cx="309563" cy="136525"/>
            </a:xfrm>
            <a:custGeom>
              <a:avLst/>
              <a:gdLst/>
              <a:ahLst/>
              <a:cxnLst>
                <a:cxn ang="0">
                  <a:pos x="315" y="87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43" y="131"/>
                </a:cxn>
                <a:cxn ang="0">
                  <a:pos x="43" y="131"/>
                </a:cxn>
                <a:cxn ang="0">
                  <a:pos x="271" y="131"/>
                </a:cxn>
                <a:cxn ang="0">
                  <a:pos x="284" y="144"/>
                </a:cxn>
                <a:cxn ang="0">
                  <a:pos x="328" y="100"/>
                </a:cxn>
                <a:cxn ang="0">
                  <a:pos x="315" y="87"/>
                </a:cxn>
              </a:cxnLst>
              <a:rect l="0" t="0" r="r" b="b"/>
              <a:pathLst>
                <a:path w="328" h="144">
                  <a:moveTo>
                    <a:pt x="315" y="87"/>
                  </a:moveTo>
                  <a:cubicBezTo>
                    <a:pt x="228" y="0"/>
                    <a:pt x="86" y="0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106" y="68"/>
                    <a:pt x="208" y="68"/>
                    <a:pt x="271" y="13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328" y="100"/>
                    <a:pt x="328" y="100"/>
                    <a:pt x="328" y="100"/>
                  </a:cubicBezTo>
                  <a:lnTo>
                    <a:pt x="315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5040313" y="1323976"/>
              <a:ext cx="187325" cy="101600"/>
            </a:xfrm>
            <a:custGeom>
              <a:avLst/>
              <a:gdLst/>
              <a:ahLst/>
              <a:cxnLst>
                <a:cxn ang="0">
                  <a:pos x="199" y="64"/>
                </a:cxn>
                <a:cxn ang="0">
                  <a:pos x="157" y="107"/>
                </a:cxn>
                <a:cxn ang="0">
                  <a:pos x="144" y="94"/>
                </a:cxn>
                <a:cxn ang="0">
                  <a:pos x="43" y="94"/>
                </a:cxn>
                <a:cxn ang="0">
                  <a:pos x="43" y="9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6" y="52"/>
                </a:cxn>
                <a:cxn ang="0">
                  <a:pos x="199" y="64"/>
                </a:cxn>
              </a:cxnLst>
              <a:rect l="0" t="0" r="r" b="b"/>
              <a:pathLst>
                <a:path w="199" h="107">
                  <a:moveTo>
                    <a:pt x="199" y="64"/>
                  </a:moveTo>
                  <a:cubicBezTo>
                    <a:pt x="157" y="107"/>
                    <a:pt x="157" y="107"/>
                    <a:pt x="157" y="107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16" y="66"/>
                    <a:pt x="70" y="66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1" y="0"/>
                    <a:pt x="135" y="0"/>
                    <a:pt x="186" y="52"/>
                  </a:cubicBezTo>
                  <a:lnTo>
                    <a:pt x="199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4916488" y="1131888"/>
              <a:ext cx="434975" cy="171450"/>
            </a:xfrm>
            <a:custGeom>
              <a:avLst/>
              <a:gdLst/>
              <a:ahLst/>
              <a:cxnLst>
                <a:cxn ang="0">
                  <a:pos x="462" y="137"/>
                </a:cxn>
                <a:cxn ang="0">
                  <a:pos x="416" y="182"/>
                </a:cxn>
                <a:cxn ang="0">
                  <a:pos x="403" y="170"/>
                </a:cxn>
                <a:cxn ang="0">
                  <a:pos x="45" y="170"/>
                </a:cxn>
                <a:cxn ang="0">
                  <a:pos x="0" y="124"/>
                </a:cxn>
                <a:cxn ang="0">
                  <a:pos x="449" y="124"/>
                </a:cxn>
                <a:cxn ang="0">
                  <a:pos x="462" y="137"/>
                </a:cxn>
              </a:cxnLst>
              <a:rect l="0" t="0" r="r" b="b"/>
              <a:pathLst>
                <a:path w="462" h="182">
                  <a:moveTo>
                    <a:pt x="462" y="137"/>
                  </a:moveTo>
                  <a:cubicBezTo>
                    <a:pt x="416" y="182"/>
                    <a:pt x="416" y="182"/>
                    <a:pt x="416" y="182"/>
                  </a:cubicBezTo>
                  <a:cubicBezTo>
                    <a:pt x="403" y="170"/>
                    <a:pt x="403" y="170"/>
                    <a:pt x="403" y="170"/>
                  </a:cubicBezTo>
                  <a:cubicBezTo>
                    <a:pt x="304" y="71"/>
                    <a:pt x="144" y="71"/>
                    <a:pt x="45" y="17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24" y="0"/>
                    <a:pt x="325" y="0"/>
                    <a:pt x="449" y="124"/>
                  </a:cubicBezTo>
                  <a:lnTo>
                    <a:pt x="462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410" name="Picture 2" descr="http://www.elektro-theunissen.nl/wp-content/uploads/2011/09/icon-slot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982" y="3956425"/>
            <a:ext cx="592679" cy="463154"/>
          </a:xfrm>
          <a:prstGeom prst="rect">
            <a:avLst/>
          </a:prstGeom>
          <a:noFill/>
        </p:spPr>
      </p:pic>
      <p:grpSp>
        <p:nvGrpSpPr>
          <p:cNvPr id="30" name="Group 33"/>
          <p:cNvGrpSpPr/>
          <p:nvPr/>
        </p:nvGrpSpPr>
        <p:grpSpPr>
          <a:xfrm rot="13299001">
            <a:off x="1851919" y="3786861"/>
            <a:ext cx="491345" cy="385180"/>
            <a:chOff x="4916488" y="1131888"/>
            <a:chExt cx="434975" cy="358775"/>
          </a:xfrm>
          <a:solidFill>
            <a:srgbClr val="7030A0"/>
          </a:solidFill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5099050" y="1433513"/>
              <a:ext cx="57150" cy="5715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50" y="10"/>
                </a:cxn>
                <a:cxn ang="0">
                  <a:pos x="50" y="49"/>
                </a:cxn>
                <a:cxn ang="0">
                  <a:pos x="11" y="49"/>
                </a:cxn>
                <a:cxn ang="0">
                  <a:pos x="11" y="10"/>
                </a:cxn>
              </a:cxnLst>
              <a:rect l="0" t="0" r="r" b="b"/>
              <a:pathLst>
                <a:path w="60" h="60">
                  <a:moveTo>
                    <a:pt x="11" y="10"/>
                  </a:moveTo>
                  <a:cubicBezTo>
                    <a:pt x="21" y="0"/>
                    <a:pt x="39" y="0"/>
                    <a:pt x="50" y="10"/>
                  </a:cubicBezTo>
                  <a:cubicBezTo>
                    <a:pt x="60" y="21"/>
                    <a:pt x="60" y="38"/>
                    <a:pt x="50" y="49"/>
                  </a:cubicBezTo>
                  <a:cubicBezTo>
                    <a:pt x="39" y="60"/>
                    <a:pt x="21" y="60"/>
                    <a:pt x="11" y="49"/>
                  </a:cubicBezTo>
                  <a:cubicBezTo>
                    <a:pt x="0" y="38"/>
                    <a:pt x="0" y="21"/>
                    <a:pt x="11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099050" y="1433513"/>
              <a:ext cx="57150" cy="57150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49"/>
                </a:cxn>
                <a:cxn ang="0">
                  <a:pos x="11" y="49"/>
                </a:cxn>
                <a:cxn ang="0">
                  <a:pos x="11" y="10"/>
                </a:cxn>
                <a:cxn ang="0">
                  <a:pos x="50" y="10"/>
                </a:cxn>
              </a:cxnLst>
              <a:rect l="0" t="0" r="r" b="b"/>
              <a:pathLst>
                <a:path w="60" h="60">
                  <a:moveTo>
                    <a:pt x="50" y="10"/>
                  </a:moveTo>
                  <a:cubicBezTo>
                    <a:pt x="60" y="21"/>
                    <a:pt x="60" y="38"/>
                    <a:pt x="50" y="49"/>
                  </a:cubicBezTo>
                  <a:cubicBezTo>
                    <a:pt x="39" y="60"/>
                    <a:pt x="21" y="60"/>
                    <a:pt x="11" y="49"/>
                  </a:cubicBezTo>
                  <a:cubicBezTo>
                    <a:pt x="0" y="38"/>
                    <a:pt x="0" y="21"/>
                    <a:pt x="11" y="10"/>
                  </a:cubicBezTo>
                  <a:cubicBezTo>
                    <a:pt x="21" y="0"/>
                    <a:pt x="39" y="0"/>
                    <a:pt x="5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4979988" y="1230313"/>
              <a:ext cx="309563" cy="136525"/>
            </a:xfrm>
            <a:custGeom>
              <a:avLst/>
              <a:gdLst/>
              <a:ahLst/>
              <a:cxnLst>
                <a:cxn ang="0">
                  <a:pos x="315" y="87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43" y="131"/>
                </a:cxn>
                <a:cxn ang="0">
                  <a:pos x="43" y="131"/>
                </a:cxn>
                <a:cxn ang="0">
                  <a:pos x="271" y="131"/>
                </a:cxn>
                <a:cxn ang="0">
                  <a:pos x="284" y="144"/>
                </a:cxn>
                <a:cxn ang="0">
                  <a:pos x="328" y="100"/>
                </a:cxn>
                <a:cxn ang="0">
                  <a:pos x="315" y="87"/>
                </a:cxn>
              </a:cxnLst>
              <a:rect l="0" t="0" r="r" b="b"/>
              <a:pathLst>
                <a:path w="328" h="144">
                  <a:moveTo>
                    <a:pt x="315" y="87"/>
                  </a:moveTo>
                  <a:cubicBezTo>
                    <a:pt x="228" y="0"/>
                    <a:pt x="86" y="0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106" y="68"/>
                    <a:pt x="208" y="68"/>
                    <a:pt x="271" y="13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328" y="100"/>
                    <a:pt x="328" y="100"/>
                    <a:pt x="328" y="100"/>
                  </a:cubicBezTo>
                  <a:lnTo>
                    <a:pt x="315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5040313" y="1323976"/>
              <a:ext cx="187325" cy="101600"/>
            </a:xfrm>
            <a:custGeom>
              <a:avLst/>
              <a:gdLst/>
              <a:ahLst/>
              <a:cxnLst>
                <a:cxn ang="0">
                  <a:pos x="199" y="64"/>
                </a:cxn>
                <a:cxn ang="0">
                  <a:pos x="157" y="107"/>
                </a:cxn>
                <a:cxn ang="0">
                  <a:pos x="144" y="94"/>
                </a:cxn>
                <a:cxn ang="0">
                  <a:pos x="43" y="94"/>
                </a:cxn>
                <a:cxn ang="0">
                  <a:pos x="43" y="9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6" y="52"/>
                </a:cxn>
                <a:cxn ang="0">
                  <a:pos x="199" y="64"/>
                </a:cxn>
              </a:cxnLst>
              <a:rect l="0" t="0" r="r" b="b"/>
              <a:pathLst>
                <a:path w="199" h="107">
                  <a:moveTo>
                    <a:pt x="199" y="64"/>
                  </a:moveTo>
                  <a:cubicBezTo>
                    <a:pt x="157" y="107"/>
                    <a:pt x="157" y="107"/>
                    <a:pt x="157" y="107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16" y="66"/>
                    <a:pt x="70" y="66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1" y="0"/>
                    <a:pt x="135" y="0"/>
                    <a:pt x="186" y="52"/>
                  </a:cubicBezTo>
                  <a:lnTo>
                    <a:pt x="199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4916488" y="1131888"/>
              <a:ext cx="434975" cy="171450"/>
            </a:xfrm>
            <a:custGeom>
              <a:avLst/>
              <a:gdLst/>
              <a:ahLst/>
              <a:cxnLst>
                <a:cxn ang="0">
                  <a:pos x="462" y="137"/>
                </a:cxn>
                <a:cxn ang="0">
                  <a:pos x="416" y="182"/>
                </a:cxn>
                <a:cxn ang="0">
                  <a:pos x="403" y="170"/>
                </a:cxn>
                <a:cxn ang="0">
                  <a:pos x="45" y="170"/>
                </a:cxn>
                <a:cxn ang="0">
                  <a:pos x="0" y="124"/>
                </a:cxn>
                <a:cxn ang="0">
                  <a:pos x="449" y="124"/>
                </a:cxn>
                <a:cxn ang="0">
                  <a:pos x="462" y="137"/>
                </a:cxn>
              </a:cxnLst>
              <a:rect l="0" t="0" r="r" b="b"/>
              <a:pathLst>
                <a:path w="462" h="182">
                  <a:moveTo>
                    <a:pt x="462" y="137"/>
                  </a:moveTo>
                  <a:cubicBezTo>
                    <a:pt x="416" y="182"/>
                    <a:pt x="416" y="182"/>
                    <a:pt x="416" y="182"/>
                  </a:cubicBezTo>
                  <a:cubicBezTo>
                    <a:pt x="403" y="170"/>
                    <a:pt x="403" y="170"/>
                    <a:pt x="403" y="170"/>
                  </a:cubicBezTo>
                  <a:cubicBezTo>
                    <a:pt x="304" y="71"/>
                    <a:pt x="144" y="71"/>
                    <a:pt x="45" y="17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24" y="0"/>
                    <a:pt x="325" y="0"/>
                    <a:pt x="449" y="124"/>
                  </a:cubicBezTo>
                  <a:lnTo>
                    <a:pt x="462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419076" y="1411321"/>
            <a:ext cx="445661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AAA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Radius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43516" y="1574089"/>
            <a:ext cx="511384" cy="375934"/>
          </a:xfrm>
          <a:prstGeom prst="rect">
            <a:avLst/>
          </a:prstGeom>
          <a:noFill/>
        </p:spPr>
        <p:txBody>
          <a:bodyPr wrap="none" lIns="27000" tIns="26129" rIns="27000" bIns="26129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Captive</a:t>
            </a:r>
          </a:p>
          <a:p>
            <a:pPr algn="ctr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Trebuchet MS" pitchFamily="34" charset="0"/>
                <a:cs typeface="Tahoma" pitchFamily="34" charset="0"/>
              </a:rPr>
              <a:t>portal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30400" y="256537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rebuchet MS" pitchFamily="34" charset="0"/>
              </a:rPr>
              <a:t>open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63701" y="353057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  <a:latin typeface="Trebuchet MS" pitchFamily="34" charset="0"/>
              </a:rPr>
              <a:t>closed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67728" y="2095478"/>
            <a:ext cx="7150673" cy="1372632"/>
            <a:chOff x="337903" y="1236134"/>
            <a:chExt cx="9534231" cy="1830177"/>
          </a:xfrm>
        </p:grpSpPr>
        <p:grpSp>
          <p:nvGrpSpPr>
            <p:cNvPr id="24" name="Group 93"/>
            <p:cNvGrpSpPr/>
            <p:nvPr/>
          </p:nvGrpSpPr>
          <p:grpSpPr>
            <a:xfrm>
              <a:off x="1270000" y="1776746"/>
              <a:ext cx="423333" cy="746321"/>
              <a:chOff x="4046538" y="2962276"/>
              <a:chExt cx="473075" cy="962025"/>
            </a:xfrm>
            <a:solidFill>
              <a:srgbClr val="FF0000"/>
            </a:solidFill>
          </p:grpSpPr>
          <p:sp>
            <p:nvSpPr>
              <p:cNvPr id="25" name="Freeform 64"/>
              <p:cNvSpPr>
                <a:spLocks/>
              </p:cNvSpPr>
              <p:nvPr/>
            </p:nvSpPr>
            <p:spPr bwMode="auto">
              <a:xfrm>
                <a:off x="4167188" y="2962276"/>
                <a:ext cx="195263" cy="20320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98" y="216"/>
                  </a:cxn>
                  <a:cxn ang="0">
                    <a:pos x="206" y="108"/>
                  </a:cxn>
                  <a:cxn ang="0">
                    <a:pos x="98" y="0"/>
                  </a:cxn>
                  <a:cxn ang="0">
                    <a:pos x="3" y="57"/>
                  </a:cxn>
                  <a:cxn ang="0">
                    <a:pos x="22" y="110"/>
                  </a:cxn>
                  <a:cxn ang="0">
                    <a:pos x="0" y="153"/>
                  </a:cxn>
                </a:cxnLst>
                <a:rect l="0" t="0" r="r" b="b"/>
                <a:pathLst>
                  <a:path w="206" h="216">
                    <a:moveTo>
                      <a:pt x="0" y="153"/>
                    </a:moveTo>
                    <a:cubicBezTo>
                      <a:pt x="17" y="190"/>
                      <a:pt x="52" y="216"/>
                      <a:pt x="98" y="216"/>
                    </a:cubicBezTo>
                    <a:cubicBezTo>
                      <a:pt x="157" y="216"/>
                      <a:pt x="206" y="168"/>
                      <a:pt x="206" y="108"/>
                    </a:cubicBezTo>
                    <a:cubicBezTo>
                      <a:pt x="206" y="48"/>
                      <a:pt x="157" y="0"/>
                      <a:pt x="98" y="0"/>
                    </a:cubicBezTo>
                    <a:cubicBezTo>
                      <a:pt x="58" y="0"/>
                      <a:pt x="20" y="23"/>
                      <a:pt x="3" y="57"/>
                    </a:cubicBezTo>
                    <a:cubicBezTo>
                      <a:pt x="9" y="70"/>
                      <a:pt x="19" y="98"/>
                      <a:pt x="22" y="110"/>
                    </a:cubicBezTo>
                    <a:cubicBezTo>
                      <a:pt x="24" y="121"/>
                      <a:pt x="26" y="174"/>
                      <a:pt x="0" y="1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" name="Freeform 65"/>
              <p:cNvSpPr>
                <a:spLocks/>
              </p:cNvSpPr>
              <p:nvPr/>
            </p:nvSpPr>
            <p:spPr bwMode="auto">
              <a:xfrm>
                <a:off x="4046538" y="3186113"/>
                <a:ext cx="473075" cy="738188"/>
              </a:xfrm>
              <a:custGeom>
                <a:avLst/>
                <a:gdLst/>
                <a:ahLst/>
                <a:cxnLst>
                  <a:cxn ang="0">
                    <a:pos x="500" y="723"/>
                  </a:cxn>
                  <a:cxn ang="0">
                    <a:pos x="326" y="360"/>
                  </a:cxn>
                  <a:cxn ang="0">
                    <a:pos x="326" y="332"/>
                  </a:cxn>
                  <a:cxn ang="0">
                    <a:pos x="326" y="332"/>
                  </a:cxn>
                  <a:cxn ang="0">
                    <a:pos x="326" y="64"/>
                  </a:cxn>
                  <a:cxn ang="0">
                    <a:pos x="260" y="0"/>
                  </a:cxn>
                  <a:cxn ang="0">
                    <a:pos x="216" y="0"/>
                  </a:cxn>
                  <a:cxn ang="0">
                    <a:pos x="187" y="4"/>
                  </a:cxn>
                  <a:cxn ang="0">
                    <a:pos x="204" y="49"/>
                  </a:cxn>
                  <a:cxn ang="0">
                    <a:pos x="131" y="122"/>
                  </a:cxn>
                  <a:cxn ang="0">
                    <a:pos x="96" y="112"/>
                  </a:cxn>
                  <a:cxn ang="0">
                    <a:pos x="95" y="121"/>
                  </a:cxn>
                  <a:cxn ang="0">
                    <a:pos x="95" y="296"/>
                  </a:cxn>
                  <a:cxn ang="0">
                    <a:pos x="150" y="397"/>
                  </a:cxn>
                  <a:cxn ang="0">
                    <a:pos x="4" y="709"/>
                  </a:cxn>
                  <a:cxn ang="0">
                    <a:pos x="10" y="730"/>
                  </a:cxn>
                  <a:cxn ang="0">
                    <a:pos x="98" y="775"/>
                  </a:cxn>
                  <a:cxn ang="0">
                    <a:pos x="105" y="777"/>
                  </a:cxn>
                  <a:cxn ang="0">
                    <a:pos x="110" y="776"/>
                  </a:cxn>
                  <a:cxn ang="0">
                    <a:pos x="119" y="769"/>
                  </a:cxn>
                  <a:cxn ang="0">
                    <a:pos x="238" y="513"/>
                  </a:cxn>
                  <a:cxn ang="0">
                    <a:pos x="378" y="776"/>
                  </a:cxn>
                  <a:cxn ang="0">
                    <a:pos x="387" y="784"/>
                  </a:cxn>
                  <a:cxn ang="0">
                    <a:pos x="392" y="785"/>
                  </a:cxn>
                  <a:cxn ang="0">
                    <a:pos x="399" y="783"/>
                  </a:cxn>
                  <a:cxn ang="0">
                    <a:pos x="493" y="742"/>
                  </a:cxn>
                  <a:cxn ang="0">
                    <a:pos x="500" y="734"/>
                  </a:cxn>
                  <a:cxn ang="0">
                    <a:pos x="500" y="723"/>
                  </a:cxn>
                </a:cxnLst>
                <a:rect l="0" t="0" r="r" b="b"/>
                <a:pathLst>
                  <a:path w="502" h="785">
                    <a:moveTo>
                      <a:pt x="500" y="723"/>
                    </a:moveTo>
                    <a:cubicBezTo>
                      <a:pt x="326" y="360"/>
                      <a:pt x="326" y="360"/>
                      <a:pt x="326" y="360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5" y="29"/>
                      <a:pt x="296" y="0"/>
                      <a:pt x="260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06" y="0"/>
                      <a:pt x="197" y="1"/>
                      <a:pt x="187" y="4"/>
                    </a:cubicBezTo>
                    <a:cubicBezTo>
                      <a:pt x="197" y="16"/>
                      <a:pt x="204" y="32"/>
                      <a:pt x="204" y="49"/>
                    </a:cubicBezTo>
                    <a:cubicBezTo>
                      <a:pt x="204" y="89"/>
                      <a:pt x="171" y="122"/>
                      <a:pt x="131" y="122"/>
                    </a:cubicBezTo>
                    <a:cubicBezTo>
                      <a:pt x="118" y="122"/>
                      <a:pt x="106" y="118"/>
                      <a:pt x="96" y="112"/>
                    </a:cubicBezTo>
                    <a:cubicBezTo>
                      <a:pt x="95" y="115"/>
                      <a:pt x="95" y="118"/>
                      <a:pt x="95" y="121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95" y="338"/>
                      <a:pt x="115" y="375"/>
                      <a:pt x="150" y="397"/>
                    </a:cubicBezTo>
                    <a:cubicBezTo>
                      <a:pt x="4" y="709"/>
                      <a:pt x="4" y="709"/>
                      <a:pt x="4" y="709"/>
                    </a:cubicBezTo>
                    <a:cubicBezTo>
                      <a:pt x="0" y="717"/>
                      <a:pt x="3" y="726"/>
                      <a:pt x="10" y="730"/>
                    </a:cubicBezTo>
                    <a:cubicBezTo>
                      <a:pt x="98" y="775"/>
                      <a:pt x="98" y="775"/>
                      <a:pt x="98" y="775"/>
                    </a:cubicBezTo>
                    <a:cubicBezTo>
                      <a:pt x="101" y="777"/>
                      <a:pt x="103" y="777"/>
                      <a:pt x="105" y="777"/>
                    </a:cubicBezTo>
                    <a:cubicBezTo>
                      <a:pt x="107" y="777"/>
                      <a:pt x="108" y="777"/>
                      <a:pt x="110" y="776"/>
                    </a:cubicBezTo>
                    <a:cubicBezTo>
                      <a:pt x="114" y="775"/>
                      <a:pt x="117" y="773"/>
                      <a:pt x="119" y="769"/>
                    </a:cubicBezTo>
                    <a:cubicBezTo>
                      <a:pt x="238" y="513"/>
                      <a:pt x="238" y="513"/>
                      <a:pt x="238" y="513"/>
                    </a:cubicBezTo>
                    <a:cubicBezTo>
                      <a:pt x="378" y="776"/>
                      <a:pt x="378" y="776"/>
                      <a:pt x="378" y="776"/>
                    </a:cubicBezTo>
                    <a:cubicBezTo>
                      <a:pt x="380" y="780"/>
                      <a:pt x="383" y="783"/>
                      <a:pt x="387" y="784"/>
                    </a:cubicBezTo>
                    <a:cubicBezTo>
                      <a:pt x="389" y="784"/>
                      <a:pt x="390" y="785"/>
                      <a:pt x="392" y="785"/>
                    </a:cubicBezTo>
                    <a:cubicBezTo>
                      <a:pt x="394" y="785"/>
                      <a:pt x="397" y="784"/>
                      <a:pt x="399" y="783"/>
                    </a:cubicBezTo>
                    <a:cubicBezTo>
                      <a:pt x="493" y="742"/>
                      <a:pt x="493" y="742"/>
                      <a:pt x="493" y="742"/>
                    </a:cubicBezTo>
                    <a:cubicBezTo>
                      <a:pt x="493" y="742"/>
                      <a:pt x="498" y="740"/>
                      <a:pt x="500" y="734"/>
                    </a:cubicBezTo>
                    <a:cubicBezTo>
                      <a:pt x="502" y="728"/>
                      <a:pt x="500" y="723"/>
                      <a:pt x="500" y="7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" name="Freeform 66"/>
              <p:cNvSpPr>
                <a:spLocks/>
              </p:cNvSpPr>
              <p:nvPr/>
            </p:nvSpPr>
            <p:spPr bwMode="auto">
              <a:xfrm>
                <a:off x="4119563" y="3022601"/>
                <a:ext cx="57150" cy="74613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28" y="62"/>
                  </a:cxn>
                  <a:cxn ang="0">
                    <a:pos x="41" y="74"/>
                  </a:cxn>
                  <a:cxn ang="0">
                    <a:pos x="53" y="79"/>
                  </a:cxn>
                  <a:cxn ang="0">
                    <a:pos x="60" y="61"/>
                  </a:cxn>
                  <a:cxn ang="0">
                    <a:pos x="58" y="48"/>
                  </a:cxn>
                  <a:cxn ang="0">
                    <a:pos x="47" y="19"/>
                  </a:cxn>
                  <a:cxn ang="0">
                    <a:pos x="43" y="10"/>
                  </a:cxn>
                  <a:cxn ang="0">
                    <a:pos x="30" y="2"/>
                  </a:cxn>
                  <a:cxn ang="0">
                    <a:pos x="29" y="3"/>
                  </a:cxn>
                  <a:cxn ang="0">
                    <a:pos x="11" y="10"/>
                  </a:cxn>
                  <a:cxn ang="0">
                    <a:pos x="5" y="25"/>
                  </a:cxn>
                  <a:cxn ang="0">
                    <a:pos x="6" y="26"/>
                  </a:cxn>
                </a:cxnLst>
                <a:rect l="0" t="0" r="r" b="b"/>
                <a:pathLst>
                  <a:path w="61" h="79">
                    <a:moveTo>
                      <a:pt x="6" y="26"/>
                    </a:moveTo>
                    <a:cubicBezTo>
                      <a:pt x="11" y="36"/>
                      <a:pt x="22" y="54"/>
                      <a:pt x="28" y="62"/>
                    </a:cubicBezTo>
                    <a:cubicBezTo>
                      <a:pt x="30" y="64"/>
                      <a:pt x="35" y="70"/>
                      <a:pt x="41" y="74"/>
                    </a:cubicBezTo>
                    <a:cubicBezTo>
                      <a:pt x="46" y="78"/>
                      <a:pt x="50" y="79"/>
                      <a:pt x="53" y="79"/>
                    </a:cubicBezTo>
                    <a:cubicBezTo>
                      <a:pt x="58" y="79"/>
                      <a:pt x="61" y="74"/>
                      <a:pt x="60" y="61"/>
                    </a:cubicBezTo>
                    <a:cubicBezTo>
                      <a:pt x="60" y="56"/>
                      <a:pt x="59" y="50"/>
                      <a:pt x="58" y="48"/>
                    </a:cubicBezTo>
                    <a:cubicBezTo>
                      <a:pt x="57" y="41"/>
                      <a:pt x="51" y="28"/>
                      <a:pt x="47" y="1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1" y="0"/>
                      <a:pt x="30" y="2"/>
                    </a:cubicBezTo>
                    <a:cubicBezTo>
                      <a:pt x="30" y="2"/>
                      <a:pt x="29" y="2"/>
                      <a:pt x="29" y="3"/>
                    </a:cubicBezTo>
                    <a:cubicBezTo>
                      <a:pt x="25" y="3"/>
                      <a:pt x="21" y="5"/>
                      <a:pt x="11" y="10"/>
                    </a:cubicBezTo>
                    <a:cubicBezTo>
                      <a:pt x="0" y="16"/>
                      <a:pt x="4" y="23"/>
                      <a:pt x="5" y="25"/>
                    </a:cubicBezTo>
                    <a:cubicBezTo>
                      <a:pt x="6" y="25"/>
                      <a:pt x="6" y="25"/>
                      <a:pt x="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" name="Oval 67"/>
              <p:cNvSpPr>
                <a:spLocks noChangeArrowheads="1"/>
              </p:cNvSpPr>
              <p:nvPr/>
            </p:nvSpPr>
            <p:spPr bwMode="auto">
              <a:xfrm>
                <a:off x="4144963" y="3205163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" name="Freeform 68"/>
              <p:cNvSpPr>
                <a:spLocks noEditPoints="1"/>
              </p:cNvSpPr>
              <p:nvPr/>
            </p:nvSpPr>
            <p:spPr bwMode="auto">
              <a:xfrm>
                <a:off x="4376738" y="3330576"/>
                <a:ext cx="138113" cy="185738"/>
              </a:xfrm>
              <a:custGeom>
                <a:avLst/>
                <a:gdLst/>
                <a:ahLst/>
                <a:cxnLst>
                  <a:cxn ang="0">
                    <a:pos x="145" y="136"/>
                  </a:cxn>
                  <a:cxn ang="0">
                    <a:pos x="113" y="151"/>
                  </a:cxn>
                  <a:cxn ang="0">
                    <a:pos x="62" y="197"/>
                  </a:cxn>
                  <a:cxn ang="0">
                    <a:pos x="0" y="164"/>
                  </a:cxn>
                  <a:cxn ang="0">
                    <a:pos x="57" y="78"/>
                  </a:cxn>
                  <a:cxn ang="0">
                    <a:pos x="57" y="15"/>
                  </a:cxn>
                  <a:cxn ang="0">
                    <a:pos x="87" y="0"/>
                  </a:cxn>
                  <a:cxn ang="0">
                    <a:pos x="133" y="0"/>
                  </a:cxn>
                  <a:cxn ang="0">
                    <a:pos x="129" y="21"/>
                  </a:cxn>
                  <a:cxn ang="0">
                    <a:pos x="73" y="75"/>
                  </a:cxn>
                  <a:cxn ang="0">
                    <a:pos x="129" y="21"/>
                  </a:cxn>
                  <a:cxn ang="0">
                    <a:pos x="73" y="122"/>
                  </a:cxn>
                  <a:cxn ang="0">
                    <a:pos x="88" y="133"/>
                  </a:cxn>
                  <a:cxn ang="0">
                    <a:pos x="108" y="122"/>
                  </a:cxn>
                  <a:cxn ang="0">
                    <a:pos x="93" y="133"/>
                  </a:cxn>
                  <a:cxn ang="0">
                    <a:pos x="108" y="122"/>
                  </a:cxn>
                  <a:cxn ang="0">
                    <a:pos x="113" y="122"/>
                  </a:cxn>
                  <a:cxn ang="0">
                    <a:pos x="128" y="133"/>
                  </a:cxn>
                  <a:cxn ang="0">
                    <a:pos x="88" y="107"/>
                  </a:cxn>
                  <a:cxn ang="0">
                    <a:pos x="73" y="118"/>
                  </a:cxn>
                  <a:cxn ang="0">
                    <a:pos x="88" y="107"/>
                  </a:cxn>
                  <a:cxn ang="0">
                    <a:pos x="93" y="107"/>
                  </a:cxn>
                  <a:cxn ang="0">
                    <a:pos x="108" y="118"/>
                  </a:cxn>
                  <a:cxn ang="0">
                    <a:pos x="128" y="107"/>
                  </a:cxn>
                  <a:cxn ang="0">
                    <a:pos x="113" y="118"/>
                  </a:cxn>
                  <a:cxn ang="0">
                    <a:pos x="128" y="107"/>
                  </a:cxn>
                  <a:cxn ang="0">
                    <a:pos x="73" y="91"/>
                  </a:cxn>
                  <a:cxn ang="0">
                    <a:pos x="88" y="102"/>
                  </a:cxn>
                  <a:cxn ang="0">
                    <a:pos x="108" y="91"/>
                  </a:cxn>
                  <a:cxn ang="0">
                    <a:pos x="93" y="102"/>
                  </a:cxn>
                  <a:cxn ang="0">
                    <a:pos x="108" y="91"/>
                  </a:cxn>
                  <a:cxn ang="0">
                    <a:pos x="113" y="91"/>
                  </a:cxn>
                  <a:cxn ang="0">
                    <a:pos x="128" y="102"/>
                  </a:cxn>
                </a:cxnLst>
                <a:rect l="0" t="0" r="r" b="b"/>
                <a:pathLst>
                  <a:path w="145" h="197">
                    <a:moveTo>
                      <a:pt x="145" y="15"/>
                    </a:move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45"/>
                      <a:pt x="140" y="151"/>
                      <a:pt x="133" y="151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60"/>
                      <a:pt x="109" y="169"/>
                      <a:pt x="104" y="176"/>
                    </a:cubicBezTo>
                    <a:cubicBezTo>
                      <a:pt x="94" y="190"/>
                      <a:pt x="78" y="197"/>
                      <a:pt x="62" y="197"/>
                    </a:cubicBezTo>
                    <a:cubicBezTo>
                      <a:pt x="52" y="197"/>
                      <a:pt x="41" y="194"/>
                      <a:pt x="32" y="18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7"/>
                      <a:pt x="63" y="0"/>
                      <a:pt x="7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0" y="0"/>
                      <a:pt x="145" y="7"/>
                      <a:pt x="145" y="15"/>
                    </a:cubicBezTo>
                    <a:close/>
                    <a:moveTo>
                      <a:pt x="129" y="21"/>
                    </a:move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129" y="75"/>
                      <a:pt x="129" y="75"/>
                      <a:pt x="129" y="75"/>
                    </a:cubicBezTo>
                    <a:lnTo>
                      <a:pt x="129" y="21"/>
                    </a:lnTo>
                    <a:close/>
                    <a:moveTo>
                      <a:pt x="88" y="122"/>
                    </a:moveTo>
                    <a:cubicBezTo>
                      <a:pt x="73" y="122"/>
                      <a:pt x="73" y="122"/>
                      <a:pt x="73" y="122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88" y="133"/>
                      <a:pt x="88" y="133"/>
                      <a:pt x="88" y="133"/>
                    </a:cubicBezTo>
                    <a:lnTo>
                      <a:pt x="88" y="122"/>
                    </a:lnTo>
                    <a:close/>
                    <a:moveTo>
                      <a:pt x="108" y="122"/>
                    </a:move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lnTo>
                      <a:pt x="108" y="122"/>
                    </a:lnTo>
                    <a:close/>
                    <a:moveTo>
                      <a:pt x="128" y="122"/>
                    </a:move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lnTo>
                      <a:pt x="128" y="122"/>
                    </a:lnTo>
                    <a:close/>
                    <a:moveTo>
                      <a:pt x="88" y="107"/>
                    </a:move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88" y="118"/>
                      <a:pt x="88" y="118"/>
                      <a:pt x="88" y="118"/>
                    </a:cubicBezTo>
                    <a:lnTo>
                      <a:pt x="88" y="107"/>
                    </a:lnTo>
                    <a:close/>
                    <a:moveTo>
                      <a:pt x="108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lnTo>
                      <a:pt x="108" y="107"/>
                    </a:lnTo>
                    <a:close/>
                    <a:moveTo>
                      <a:pt x="128" y="107"/>
                    </a:move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28" y="118"/>
                      <a:pt x="128" y="118"/>
                      <a:pt x="128" y="118"/>
                    </a:cubicBezTo>
                    <a:lnTo>
                      <a:pt x="128" y="107"/>
                    </a:lnTo>
                    <a:close/>
                    <a:moveTo>
                      <a:pt x="88" y="91"/>
                    </a:move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88" y="102"/>
                      <a:pt x="88" y="102"/>
                      <a:pt x="88" y="102"/>
                    </a:cubicBezTo>
                    <a:lnTo>
                      <a:pt x="88" y="91"/>
                    </a:lnTo>
                    <a:close/>
                    <a:moveTo>
                      <a:pt x="108" y="91"/>
                    </a:move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lnTo>
                      <a:pt x="108" y="91"/>
                    </a:lnTo>
                    <a:close/>
                    <a:moveTo>
                      <a:pt x="128" y="91"/>
                    </a:move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lnTo>
                      <a:pt x="12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43" name="TextBox 263"/>
            <p:cNvSpPr txBox="1">
              <a:spLocks noChangeArrowheads="1"/>
            </p:cNvSpPr>
            <p:nvPr/>
          </p:nvSpPr>
          <p:spPr bwMode="auto">
            <a:xfrm>
              <a:off x="337903" y="2038033"/>
              <a:ext cx="876299" cy="2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2258" tIns="26129" rIns="52258" bIns="26129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Trebuchet MS" pitchFamily="34" charset="0"/>
                </a:rPr>
                <a:t>UE-A</a:t>
              </a: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048934" y="2184401"/>
              <a:ext cx="3471333" cy="674511"/>
            </a:xfrm>
            <a:custGeom>
              <a:avLst/>
              <a:gdLst>
                <a:gd name="connsiteX0" fmla="*/ 0 w 3471333"/>
                <a:gd name="connsiteY0" fmla="*/ 0 h 674511"/>
                <a:gd name="connsiteX1" fmla="*/ 491067 w 3471333"/>
                <a:gd name="connsiteY1" fmla="*/ 254000 h 674511"/>
                <a:gd name="connsiteX2" fmla="*/ 1236133 w 3471333"/>
                <a:gd name="connsiteY2" fmla="*/ 609600 h 674511"/>
                <a:gd name="connsiteX3" fmla="*/ 2523067 w 3471333"/>
                <a:gd name="connsiteY3" fmla="*/ 643466 h 674511"/>
                <a:gd name="connsiteX4" fmla="*/ 3471333 w 3471333"/>
                <a:gd name="connsiteY4" fmla="*/ 643466 h 67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333" h="674511">
                  <a:moveTo>
                    <a:pt x="0" y="0"/>
                  </a:moveTo>
                  <a:cubicBezTo>
                    <a:pt x="142522" y="76200"/>
                    <a:pt x="285045" y="152400"/>
                    <a:pt x="491067" y="254000"/>
                  </a:cubicBezTo>
                  <a:cubicBezTo>
                    <a:pt x="697089" y="355600"/>
                    <a:pt x="897466" y="544689"/>
                    <a:pt x="1236133" y="609600"/>
                  </a:cubicBezTo>
                  <a:cubicBezTo>
                    <a:pt x="1574800" y="674511"/>
                    <a:pt x="2150534" y="637822"/>
                    <a:pt x="2523067" y="643466"/>
                  </a:cubicBezTo>
                  <a:cubicBezTo>
                    <a:pt x="2895600" y="649110"/>
                    <a:pt x="3183466" y="646288"/>
                    <a:pt x="3471333" y="64346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5875867" y="1236134"/>
              <a:ext cx="1185334" cy="1168400"/>
            </a:xfrm>
            <a:custGeom>
              <a:avLst/>
              <a:gdLst>
                <a:gd name="connsiteX0" fmla="*/ 67734 w 1185334"/>
                <a:gd name="connsiteY0" fmla="*/ 1168400 h 1168400"/>
                <a:gd name="connsiteX1" fmla="*/ 186267 w 1185334"/>
                <a:gd name="connsiteY1" fmla="*/ 457200 h 1168400"/>
                <a:gd name="connsiteX2" fmla="*/ 1185334 w 1185334"/>
                <a:gd name="connsiteY2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334" h="1168400">
                  <a:moveTo>
                    <a:pt x="67734" y="1168400"/>
                  </a:moveTo>
                  <a:cubicBezTo>
                    <a:pt x="33867" y="910166"/>
                    <a:pt x="0" y="651933"/>
                    <a:pt x="186267" y="457200"/>
                  </a:cubicBezTo>
                  <a:cubicBezTo>
                    <a:pt x="372534" y="262467"/>
                    <a:pt x="778934" y="131233"/>
                    <a:pt x="1185334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6299201" y="1659467"/>
              <a:ext cx="2489200" cy="1289756"/>
            </a:xfrm>
            <a:custGeom>
              <a:avLst/>
              <a:gdLst>
                <a:gd name="connsiteX0" fmla="*/ 0 w 2489200"/>
                <a:gd name="connsiteY0" fmla="*/ 1134534 h 1289756"/>
                <a:gd name="connsiteX1" fmla="*/ 1253066 w 2489200"/>
                <a:gd name="connsiteY1" fmla="*/ 1100667 h 1289756"/>
                <a:gd name="connsiteX2" fmla="*/ 2489200 w 2489200"/>
                <a:gd name="connsiteY2" fmla="*/ 0 h 128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9200" h="1289756">
                  <a:moveTo>
                    <a:pt x="0" y="1134534"/>
                  </a:moveTo>
                  <a:cubicBezTo>
                    <a:pt x="419099" y="1212145"/>
                    <a:pt x="838199" y="1289756"/>
                    <a:pt x="1253066" y="1100667"/>
                  </a:cubicBezTo>
                  <a:cubicBezTo>
                    <a:pt x="1667933" y="911578"/>
                    <a:pt x="2078566" y="455789"/>
                    <a:pt x="2489200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6197601" y="1284112"/>
              <a:ext cx="2540000" cy="1137355"/>
            </a:xfrm>
            <a:custGeom>
              <a:avLst/>
              <a:gdLst>
                <a:gd name="connsiteX0" fmla="*/ 2540000 w 2540000"/>
                <a:gd name="connsiteY0" fmla="*/ 36689 h 1137355"/>
                <a:gd name="connsiteX1" fmla="*/ 1998133 w 2540000"/>
                <a:gd name="connsiteY1" fmla="*/ 2822 h 1137355"/>
                <a:gd name="connsiteX2" fmla="*/ 1337733 w 2540000"/>
                <a:gd name="connsiteY2" fmla="*/ 19755 h 1137355"/>
                <a:gd name="connsiteX3" fmla="*/ 846666 w 2540000"/>
                <a:gd name="connsiteY3" fmla="*/ 104422 h 1137355"/>
                <a:gd name="connsiteX4" fmla="*/ 220133 w 2540000"/>
                <a:gd name="connsiteY4" fmla="*/ 324555 h 1137355"/>
                <a:gd name="connsiteX5" fmla="*/ 50800 w 2540000"/>
                <a:gd name="connsiteY5" fmla="*/ 646289 h 1137355"/>
                <a:gd name="connsiteX6" fmla="*/ 0 w 2540000"/>
                <a:gd name="connsiteY6" fmla="*/ 1137355 h 113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1137355">
                  <a:moveTo>
                    <a:pt x="2540000" y="36689"/>
                  </a:moveTo>
                  <a:cubicBezTo>
                    <a:pt x="2369255" y="21166"/>
                    <a:pt x="2198511" y="5644"/>
                    <a:pt x="1998133" y="2822"/>
                  </a:cubicBezTo>
                  <a:cubicBezTo>
                    <a:pt x="1797755" y="0"/>
                    <a:pt x="1529644" y="2822"/>
                    <a:pt x="1337733" y="19755"/>
                  </a:cubicBezTo>
                  <a:cubicBezTo>
                    <a:pt x="1145822" y="36688"/>
                    <a:pt x="1032933" y="53622"/>
                    <a:pt x="846666" y="104422"/>
                  </a:cubicBezTo>
                  <a:cubicBezTo>
                    <a:pt x="660399" y="155222"/>
                    <a:pt x="352777" y="234244"/>
                    <a:pt x="220133" y="324555"/>
                  </a:cubicBezTo>
                  <a:cubicBezTo>
                    <a:pt x="87489" y="414866"/>
                    <a:pt x="87489" y="510822"/>
                    <a:pt x="50800" y="646289"/>
                  </a:cubicBezTo>
                  <a:cubicBezTo>
                    <a:pt x="14111" y="781756"/>
                    <a:pt x="7055" y="959555"/>
                    <a:pt x="0" y="113735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6299201" y="2878667"/>
              <a:ext cx="3572933" cy="169334"/>
            </a:xfrm>
            <a:custGeom>
              <a:avLst/>
              <a:gdLst>
                <a:gd name="connsiteX0" fmla="*/ 0 w 3572933"/>
                <a:gd name="connsiteY0" fmla="*/ 135467 h 169334"/>
                <a:gd name="connsiteX1" fmla="*/ 1066800 w 3572933"/>
                <a:gd name="connsiteY1" fmla="*/ 169334 h 169334"/>
                <a:gd name="connsiteX2" fmla="*/ 2760133 w 3572933"/>
                <a:gd name="connsiteY2" fmla="*/ 152400 h 169334"/>
                <a:gd name="connsiteX3" fmla="*/ 3572933 w 3572933"/>
                <a:gd name="connsiteY3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2933" h="169334">
                  <a:moveTo>
                    <a:pt x="0" y="135467"/>
                  </a:moveTo>
                  <a:cubicBezTo>
                    <a:pt x="303389" y="150989"/>
                    <a:pt x="1066800" y="169334"/>
                    <a:pt x="1066800" y="169334"/>
                  </a:cubicBezTo>
                  <a:lnTo>
                    <a:pt x="2760133" y="152400"/>
                  </a:lnTo>
                  <a:cubicBezTo>
                    <a:pt x="3177822" y="124178"/>
                    <a:pt x="3375377" y="62089"/>
                    <a:pt x="357293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79334" y="2438400"/>
              <a:ext cx="20031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rebuchet MS" pitchFamily="34" charset="0"/>
                </a:rPr>
                <a:t>DHCP/SLAAC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03318" y="2336801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57051" y="1286935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43053" y="1693335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66653" y="1642535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17186" y="2573868"/>
              <a:ext cx="408660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05827" y="2514575"/>
            <a:ext cx="7137974" cy="2414035"/>
            <a:chOff x="388703" y="1794931"/>
            <a:chExt cx="9517298" cy="3218712"/>
          </a:xfrm>
        </p:grpSpPr>
        <p:grpSp>
          <p:nvGrpSpPr>
            <p:cNvPr id="36" name="Group 93"/>
            <p:cNvGrpSpPr/>
            <p:nvPr/>
          </p:nvGrpSpPr>
          <p:grpSpPr>
            <a:xfrm>
              <a:off x="1219204" y="3520879"/>
              <a:ext cx="423333" cy="746321"/>
              <a:chOff x="4046538" y="2962276"/>
              <a:chExt cx="473075" cy="962025"/>
            </a:xfrm>
            <a:solidFill>
              <a:srgbClr val="7030A0"/>
            </a:solidFill>
          </p:grpSpPr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4167188" y="2962276"/>
                <a:ext cx="195263" cy="203200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98" y="216"/>
                  </a:cxn>
                  <a:cxn ang="0">
                    <a:pos x="206" y="108"/>
                  </a:cxn>
                  <a:cxn ang="0">
                    <a:pos x="98" y="0"/>
                  </a:cxn>
                  <a:cxn ang="0">
                    <a:pos x="3" y="57"/>
                  </a:cxn>
                  <a:cxn ang="0">
                    <a:pos x="22" y="110"/>
                  </a:cxn>
                  <a:cxn ang="0">
                    <a:pos x="0" y="153"/>
                  </a:cxn>
                </a:cxnLst>
                <a:rect l="0" t="0" r="r" b="b"/>
                <a:pathLst>
                  <a:path w="206" h="216">
                    <a:moveTo>
                      <a:pt x="0" y="153"/>
                    </a:moveTo>
                    <a:cubicBezTo>
                      <a:pt x="17" y="190"/>
                      <a:pt x="52" y="216"/>
                      <a:pt x="98" y="216"/>
                    </a:cubicBezTo>
                    <a:cubicBezTo>
                      <a:pt x="157" y="216"/>
                      <a:pt x="206" y="168"/>
                      <a:pt x="206" y="108"/>
                    </a:cubicBezTo>
                    <a:cubicBezTo>
                      <a:pt x="206" y="48"/>
                      <a:pt x="157" y="0"/>
                      <a:pt x="98" y="0"/>
                    </a:cubicBezTo>
                    <a:cubicBezTo>
                      <a:pt x="58" y="0"/>
                      <a:pt x="20" y="23"/>
                      <a:pt x="3" y="57"/>
                    </a:cubicBezTo>
                    <a:cubicBezTo>
                      <a:pt x="9" y="70"/>
                      <a:pt x="19" y="98"/>
                      <a:pt x="22" y="110"/>
                    </a:cubicBezTo>
                    <a:cubicBezTo>
                      <a:pt x="24" y="121"/>
                      <a:pt x="26" y="174"/>
                      <a:pt x="0" y="1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8" name="Freeform 65"/>
              <p:cNvSpPr>
                <a:spLocks/>
              </p:cNvSpPr>
              <p:nvPr/>
            </p:nvSpPr>
            <p:spPr bwMode="auto">
              <a:xfrm>
                <a:off x="4046538" y="3186113"/>
                <a:ext cx="473075" cy="738188"/>
              </a:xfrm>
              <a:custGeom>
                <a:avLst/>
                <a:gdLst/>
                <a:ahLst/>
                <a:cxnLst>
                  <a:cxn ang="0">
                    <a:pos x="500" y="723"/>
                  </a:cxn>
                  <a:cxn ang="0">
                    <a:pos x="326" y="360"/>
                  </a:cxn>
                  <a:cxn ang="0">
                    <a:pos x="326" y="332"/>
                  </a:cxn>
                  <a:cxn ang="0">
                    <a:pos x="326" y="332"/>
                  </a:cxn>
                  <a:cxn ang="0">
                    <a:pos x="326" y="64"/>
                  </a:cxn>
                  <a:cxn ang="0">
                    <a:pos x="260" y="0"/>
                  </a:cxn>
                  <a:cxn ang="0">
                    <a:pos x="216" y="0"/>
                  </a:cxn>
                  <a:cxn ang="0">
                    <a:pos x="187" y="4"/>
                  </a:cxn>
                  <a:cxn ang="0">
                    <a:pos x="204" y="49"/>
                  </a:cxn>
                  <a:cxn ang="0">
                    <a:pos x="131" y="122"/>
                  </a:cxn>
                  <a:cxn ang="0">
                    <a:pos x="96" y="112"/>
                  </a:cxn>
                  <a:cxn ang="0">
                    <a:pos x="95" y="121"/>
                  </a:cxn>
                  <a:cxn ang="0">
                    <a:pos x="95" y="296"/>
                  </a:cxn>
                  <a:cxn ang="0">
                    <a:pos x="150" y="397"/>
                  </a:cxn>
                  <a:cxn ang="0">
                    <a:pos x="4" y="709"/>
                  </a:cxn>
                  <a:cxn ang="0">
                    <a:pos x="10" y="730"/>
                  </a:cxn>
                  <a:cxn ang="0">
                    <a:pos x="98" y="775"/>
                  </a:cxn>
                  <a:cxn ang="0">
                    <a:pos x="105" y="777"/>
                  </a:cxn>
                  <a:cxn ang="0">
                    <a:pos x="110" y="776"/>
                  </a:cxn>
                  <a:cxn ang="0">
                    <a:pos x="119" y="769"/>
                  </a:cxn>
                  <a:cxn ang="0">
                    <a:pos x="238" y="513"/>
                  </a:cxn>
                  <a:cxn ang="0">
                    <a:pos x="378" y="776"/>
                  </a:cxn>
                  <a:cxn ang="0">
                    <a:pos x="387" y="784"/>
                  </a:cxn>
                  <a:cxn ang="0">
                    <a:pos x="392" y="785"/>
                  </a:cxn>
                  <a:cxn ang="0">
                    <a:pos x="399" y="783"/>
                  </a:cxn>
                  <a:cxn ang="0">
                    <a:pos x="493" y="742"/>
                  </a:cxn>
                  <a:cxn ang="0">
                    <a:pos x="500" y="734"/>
                  </a:cxn>
                  <a:cxn ang="0">
                    <a:pos x="500" y="723"/>
                  </a:cxn>
                </a:cxnLst>
                <a:rect l="0" t="0" r="r" b="b"/>
                <a:pathLst>
                  <a:path w="502" h="785">
                    <a:moveTo>
                      <a:pt x="500" y="723"/>
                    </a:moveTo>
                    <a:cubicBezTo>
                      <a:pt x="326" y="360"/>
                      <a:pt x="326" y="360"/>
                      <a:pt x="326" y="360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5" y="29"/>
                      <a:pt x="296" y="0"/>
                      <a:pt x="260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06" y="0"/>
                      <a:pt x="197" y="1"/>
                      <a:pt x="187" y="4"/>
                    </a:cubicBezTo>
                    <a:cubicBezTo>
                      <a:pt x="197" y="16"/>
                      <a:pt x="204" y="32"/>
                      <a:pt x="204" y="49"/>
                    </a:cubicBezTo>
                    <a:cubicBezTo>
                      <a:pt x="204" y="89"/>
                      <a:pt x="171" y="122"/>
                      <a:pt x="131" y="122"/>
                    </a:cubicBezTo>
                    <a:cubicBezTo>
                      <a:pt x="118" y="122"/>
                      <a:pt x="106" y="118"/>
                      <a:pt x="96" y="112"/>
                    </a:cubicBezTo>
                    <a:cubicBezTo>
                      <a:pt x="95" y="115"/>
                      <a:pt x="95" y="118"/>
                      <a:pt x="95" y="121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95" y="338"/>
                      <a:pt x="115" y="375"/>
                      <a:pt x="150" y="397"/>
                    </a:cubicBezTo>
                    <a:cubicBezTo>
                      <a:pt x="4" y="709"/>
                      <a:pt x="4" y="709"/>
                      <a:pt x="4" y="709"/>
                    </a:cubicBezTo>
                    <a:cubicBezTo>
                      <a:pt x="0" y="717"/>
                      <a:pt x="3" y="726"/>
                      <a:pt x="10" y="730"/>
                    </a:cubicBezTo>
                    <a:cubicBezTo>
                      <a:pt x="98" y="775"/>
                      <a:pt x="98" y="775"/>
                      <a:pt x="98" y="775"/>
                    </a:cubicBezTo>
                    <a:cubicBezTo>
                      <a:pt x="101" y="777"/>
                      <a:pt x="103" y="777"/>
                      <a:pt x="105" y="777"/>
                    </a:cubicBezTo>
                    <a:cubicBezTo>
                      <a:pt x="107" y="777"/>
                      <a:pt x="108" y="777"/>
                      <a:pt x="110" y="776"/>
                    </a:cubicBezTo>
                    <a:cubicBezTo>
                      <a:pt x="114" y="775"/>
                      <a:pt x="117" y="773"/>
                      <a:pt x="119" y="769"/>
                    </a:cubicBezTo>
                    <a:cubicBezTo>
                      <a:pt x="238" y="513"/>
                      <a:pt x="238" y="513"/>
                      <a:pt x="238" y="513"/>
                    </a:cubicBezTo>
                    <a:cubicBezTo>
                      <a:pt x="378" y="776"/>
                      <a:pt x="378" y="776"/>
                      <a:pt x="378" y="776"/>
                    </a:cubicBezTo>
                    <a:cubicBezTo>
                      <a:pt x="380" y="780"/>
                      <a:pt x="383" y="783"/>
                      <a:pt x="387" y="784"/>
                    </a:cubicBezTo>
                    <a:cubicBezTo>
                      <a:pt x="389" y="784"/>
                      <a:pt x="390" y="785"/>
                      <a:pt x="392" y="785"/>
                    </a:cubicBezTo>
                    <a:cubicBezTo>
                      <a:pt x="394" y="785"/>
                      <a:pt x="397" y="784"/>
                      <a:pt x="399" y="783"/>
                    </a:cubicBezTo>
                    <a:cubicBezTo>
                      <a:pt x="493" y="742"/>
                      <a:pt x="493" y="742"/>
                      <a:pt x="493" y="742"/>
                    </a:cubicBezTo>
                    <a:cubicBezTo>
                      <a:pt x="493" y="742"/>
                      <a:pt x="498" y="740"/>
                      <a:pt x="500" y="734"/>
                    </a:cubicBezTo>
                    <a:cubicBezTo>
                      <a:pt x="502" y="728"/>
                      <a:pt x="500" y="723"/>
                      <a:pt x="500" y="7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" name="Freeform 66"/>
              <p:cNvSpPr>
                <a:spLocks/>
              </p:cNvSpPr>
              <p:nvPr/>
            </p:nvSpPr>
            <p:spPr bwMode="auto">
              <a:xfrm>
                <a:off x="4119563" y="3022601"/>
                <a:ext cx="57150" cy="74613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28" y="62"/>
                  </a:cxn>
                  <a:cxn ang="0">
                    <a:pos x="41" y="74"/>
                  </a:cxn>
                  <a:cxn ang="0">
                    <a:pos x="53" y="79"/>
                  </a:cxn>
                  <a:cxn ang="0">
                    <a:pos x="60" y="61"/>
                  </a:cxn>
                  <a:cxn ang="0">
                    <a:pos x="58" y="48"/>
                  </a:cxn>
                  <a:cxn ang="0">
                    <a:pos x="47" y="19"/>
                  </a:cxn>
                  <a:cxn ang="0">
                    <a:pos x="43" y="10"/>
                  </a:cxn>
                  <a:cxn ang="0">
                    <a:pos x="30" y="2"/>
                  </a:cxn>
                  <a:cxn ang="0">
                    <a:pos x="29" y="3"/>
                  </a:cxn>
                  <a:cxn ang="0">
                    <a:pos x="11" y="10"/>
                  </a:cxn>
                  <a:cxn ang="0">
                    <a:pos x="5" y="25"/>
                  </a:cxn>
                  <a:cxn ang="0">
                    <a:pos x="6" y="26"/>
                  </a:cxn>
                </a:cxnLst>
                <a:rect l="0" t="0" r="r" b="b"/>
                <a:pathLst>
                  <a:path w="61" h="79">
                    <a:moveTo>
                      <a:pt x="6" y="26"/>
                    </a:moveTo>
                    <a:cubicBezTo>
                      <a:pt x="11" y="36"/>
                      <a:pt x="22" y="54"/>
                      <a:pt x="28" y="62"/>
                    </a:cubicBezTo>
                    <a:cubicBezTo>
                      <a:pt x="30" y="64"/>
                      <a:pt x="35" y="70"/>
                      <a:pt x="41" y="74"/>
                    </a:cubicBezTo>
                    <a:cubicBezTo>
                      <a:pt x="46" y="78"/>
                      <a:pt x="50" y="79"/>
                      <a:pt x="53" y="79"/>
                    </a:cubicBezTo>
                    <a:cubicBezTo>
                      <a:pt x="58" y="79"/>
                      <a:pt x="61" y="74"/>
                      <a:pt x="60" y="61"/>
                    </a:cubicBezTo>
                    <a:cubicBezTo>
                      <a:pt x="60" y="56"/>
                      <a:pt x="59" y="50"/>
                      <a:pt x="58" y="48"/>
                    </a:cubicBezTo>
                    <a:cubicBezTo>
                      <a:pt x="57" y="41"/>
                      <a:pt x="51" y="28"/>
                      <a:pt x="47" y="1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1" y="0"/>
                      <a:pt x="30" y="2"/>
                    </a:cubicBezTo>
                    <a:cubicBezTo>
                      <a:pt x="30" y="2"/>
                      <a:pt x="29" y="2"/>
                      <a:pt x="29" y="3"/>
                    </a:cubicBezTo>
                    <a:cubicBezTo>
                      <a:pt x="25" y="3"/>
                      <a:pt x="21" y="5"/>
                      <a:pt x="11" y="10"/>
                    </a:cubicBezTo>
                    <a:cubicBezTo>
                      <a:pt x="0" y="16"/>
                      <a:pt x="4" y="23"/>
                      <a:pt x="5" y="25"/>
                    </a:cubicBezTo>
                    <a:cubicBezTo>
                      <a:pt x="6" y="25"/>
                      <a:pt x="6" y="25"/>
                      <a:pt x="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0" name="Oval 67"/>
              <p:cNvSpPr>
                <a:spLocks noChangeArrowheads="1"/>
              </p:cNvSpPr>
              <p:nvPr/>
            </p:nvSpPr>
            <p:spPr bwMode="auto">
              <a:xfrm>
                <a:off x="4144963" y="3205163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41" name="Freeform 68"/>
              <p:cNvSpPr>
                <a:spLocks noEditPoints="1"/>
              </p:cNvSpPr>
              <p:nvPr/>
            </p:nvSpPr>
            <p:spPr bwMode="auto">
              <a:xfrm>
                <a:off x="4376738" y="3330576"/>
                <a:ext cx="138113" cy="185738"/>
              </a:xfrm>
              <a:custGeom>
                <a:avLst/>
                <a:gdLst/>
                <a:ahLst/>
                <a:cxnLst>
                  <a:cxn ang="0">
                    <a:pos x="145" y="136"/>
                  </a:cxn>
                  <a:cxn ang="0">
                    <a:pos x="113" y="151"/>
                  </a:cxn>
                  <a:cxn ang="0">
                    <a:pos x="62" y="197"/>
                  </a:cxn>
                  <a:cxn ang="0">
                    <a:pos x="0" y="164"/>
                  </a:cxn>
                  <a:cxn ang="0">
                    <a:pos x="57" y="78"/>
                  </a:cxn>
                  <a:cxn ang="0">
                    <a:pos x="57" y="15"/>
                  </a:cxn>
                  <a:cxn ang="0">
                    <a:pos x="87" y="0"/>
                  </a:cxn>
                  <a:cxn ang="0">
                    <a:pos x="133" y="0"/>
                  </a:cxn>
                  <a:cxn ang="0">
                    <a:pos x="129" y="21"/>
                  </a:cxn>
                  <a:cxn ang="0">
                    <a:pos x="73" y="75"/>
                  </a:cxn>
                  <a:cxn ang="0">
                    <a:pos x="129" y="21"/>
                  </a:cxn>
                  <a:cxn ang="0">
                    <a:pos x="73" y="122"/>
                  </a:cxn>
                  <a:cxn ang="0">
                    <a:pos x="88" y="133"/>
                  </a:cxn>
                  <a:cxn ang="0">
                    <a:pos x="108" y="122"/>
                  </a:cxn>
                  <a:cxn ang="0">
                    <a:pos x="93" y="133"/>
                  </a:cxn>
                  <a:cxn ang="0">
                    <a:pos x="108" y="122"/>
                  </a:cxn>
                  <a:cxn ang="0">
                    <a:pos x="113" y="122"/>
                  </a:cxn>
                  <a:cxn ang="0">
                    <a:pos x="128" y="133"/>
                  </a:cxn>
                  <a:cxn ang="0">
                    <a:pos x="88" y="107"/>
                  </a:cxn>
                  <a:cxn ang="0">
                    <a:pos x="73" y="118"/>
                  </a:cxn>
                  <a:cxn ang="0">
                    <a:pos x="88" y="107"/>
                  </a:cxn>
                  <a:cxn ang="0">
                    <a:pos x="93" y="107"/>
                  </a:cxn>
                  <a:cxn ang="0">
                    <a:pos x="108" y="118"/>
                  </a:cxn>
                  <a:cxn ang="0">
                    <a:pos x="128" y="107"/>
                  </a:cxn>
                  <a:cxn ang="0">
                    <a:pos x="113" y="118"/>
                  </a:cxn>
                  <a:cxn ang="0">
                    <a:pos x="128" y="107"/>
                  </a:cxn>
                  <a:cxn ang="0">
                    <a:pos x="73" y="91"/>
                  </a:cxn>
                  <a:cxn ang="0">
                    <a:pos x="88" y="102"/>
                  </a:cxn>
                  <a:cxn ang="0">
                    <a:pos x="108" y="91"/>
                  </a:cxn>
                  <a:cxn ang="0">
                    <a:pos x="93" y="102"/>
                  </a:cxn>
                  <a:cxn ang="0">
                    <a:pos x="108" y="91"/>
                  </a:cxn>
                  <a:cxn ang="0">
                    <a:pos x="113" y="91"/>
                  </a:cxn>
                  <a:cxn ang="0">
                    <a:pos x="128" y="102"/>
                  </a:cxn>
                </a:cxnLst>
                <a:rect l="0" t="0" r="r" b="b"/>
                <a:pathLst>
                  <a:path w="145" h="197">
                    <a:moveTo>
                      <a:pt x="145" y="15"/>
                    </a:move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45"/>
                      <a:pt x="140" y="151"/>
                      <a:pt x="133" y="151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60"/>
                      <a:pt x="109" y="169"/>
                      <a:pt x="104" y="176"/>
                    </a:cubicBezTo>
                    <a:cubicBezTo>
                      <a:pt x="94" y="190"/>
                      <a:pt x="78" y="197"/>
                      <a:pt x="62" y="197"/>
                    </a:cubicBezTo>
                    <a:cubicBezTo>
                      <a:pt x="52" y="197"/>
                      <a:pt x="41" y="194"/>
                      <a:pt x="32" y="18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7"/>
                      <a:pt x="63" y="0"/>
                      <a:pt x="7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40" y="0"/>
                      <a:pt x="145" y="7"/>
                      <a:pt x="145" y="15"/>
                    </a:cubicBezTo>
                    <a:close/>
                    <a:moveTo>
                      <a:pt x="129" y="21"/>
                    </a:move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129" y="75"/>
                      <a:pt x="129" y="75"/>
                      <a:pt x="129" y="75"/>
                    </a:cubicBezTo>
                    <a:lnTo>
                      <a:pt x="129" y="21"/>
                    </a:lnTo>
                    <a:close/>
                    <a:moveTo>
                      <a:pt x="88" y="122"/>
                    </a:moveTo>
                    <a:cubicBezTo>
                      <a:pt x="73" y="122"/>
                      <a:pt x="73" y="122"/>
                      <a:pt x="73" y="122"/>
                    </a:cubicBezTo>
                    <a:cubicBezTo>
                      <a:pt x="73" y="133"/>
                      <a:pt x="73" y="133"/>
                      <a:pt x="73" y="133"/>
                    </a:cubicBezTo>
                    <a:cubicBezTo>
                      <a:pt x="88" y="133"/>
                      <a:pt x="88" y="133"/>
                      <a:pt x="88" y="133"/>
                    </a:cubicBezTo>
                    <a:lnTo>
                      <a:pt x="88" y="122"/>
                    </a:lnTo>
                    <a:close/>
                    <a:moveTo>
                      <a:pt x="108" y="122"/>
                    </a:move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lnTo>
                      <a:pt x="108" y="122"/>
                    </a:lnTo>
                    <a:close/>
                    <a:moveTo>
                      <a:pt x="128" y="122"/>
                    </a:move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lnTo>
                      <a:pt x="128" y="122"/>
                    </a:lnTo>
                    <a:close/>
                    <a:moveTo>
                      <a:pt x="88" y="107"/>
                    </a:move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88" y="118"/>
                      <a:pt x="88" y="118"/>
                      <a:pt x="88" y="118"/>
                    </a:cubicBezTo>
                    <a:lnTo>
                      <a:pt x="88" y="107"/>
                    </a:lnTo>
                    <a:close/>
                    <a:moveTo>
                      <a:pt x="108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lnTo>
                      <a:pt x="108" y="107"/>
                    </a:lnTo>
                    <a:close/>
                    <a:moveTo>
                      <a:pt x="128" y="107"/>
                    </a:move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28" y="118"/>
                      <a:pt x="128" y="118"/>
                      <a:pt x="128" y="118"/>
                    </a:cubicBezTo>
                    <a:lnTo>
                      <a:pt x="128" y="107"/>
                    </a:lnTo>
                    <a:close/>
                    <a:moveTo>
                      <a:pt x="88" y="91"/>
                    </a:move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88" y="102"/>
                      <a:pt x="88" y="102"/>
                      <a:pt x="88" y="102"/>
                    </a:cubicBezTo>
                    <a:lnTo>
                      <a:pt x="88" y="91"/>
                    </a:lnTo>
                    <a:close/>
                    <a:moveTo>
                      <a:pt x="108" y="91"/>
                    </a:move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lnTo>
                      <a:pt x="108" y="91"/>
                    </a:lnTo>
                    <a:close/>
                    <a:moveTo>
                      <a:pt x="128" y="91"/>
                    </a:move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lnTo>
                      <a:pt x="12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Tahoma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44" name="TextBox 263"/>
            <p:cNvSpPr txBox="1">
              <a:spLocks noChangeArrowheads="1"/>
            </p:cNvSpPr>
            <p:nvPr/>
          </p:nvSpPr>
          <p:spPr bwMode="auto">
            <a:xfrm>
              <a:off x="388703" y="3714433"/>
              <a:ext cx="876299" cy="2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2258" tIns="26129" rIns="52258" bIns="26129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Trebuchet MS" pitchFamily="34" charset="0"/>
                </a:rPr>
                <a:t>UE-B</a:t>
              </a: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589867" y="1794931"/>
              <a:ext cx="3606800" cy="2218267"/>
            </a:xfrm>
            <a:custGeom>
              <a:avLst/>
              <a:gdLst>
                <a:gd name="connsiteX0" fmla="*/ 0 w 3606800"/>
                <a:gd name="connsiteY0" fmla="*/ 2218267 h 2218267"/>
                <a:gd name="connsiteX1" fmla="*/ 1100666 w 3606800"/>
                <a:gd name="connsiteY1" fmla="*/ 1998134 h 2218267"/>
                <a:gd name="connsiteX2" fmla="*/ 2218266 w 3606800"/>
                <a:gd name="connsiteY2" fmla="*/ 1507067 h 2218267"/>
                <a:gd name="connsiteX3" fmla="*/ 3335866 w 3606800"/>
                <a:gd name="connsiteY3" fmla="*/ 355600 h 2218267"/>
                <a:gd name="connsiteX4" fmla="*/ 3606800 w 3606800"/>
                <a:gd name="connsiteY4" fmla="*/ 0 h 22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2218267">
                  <a:moveTo>
                    <a:pt x="0" y="2218267"/>
                  </a:moveTo>
                  <a:cubicBezTo>
                    <a:pt x="365477" y="2167467"/>
                    <a:pt x="730955" y="2116667"/>
                    <a:pt x="1100666" y="1998134"/>
                  </a:cubicBezTo>
                  <a:cubicBezTo>
                    <a:pt x="1470377" y="1879601"/>
                    <a:pt x="1845733" y="1780823"/>
                    <a:pt x="2218266" y="1507067"/>
                  </a:cubicBezTo>
                  <a:cubicBezTo>
                    <a:pt x="2590799" y="1233311"/>
                    <a:pt x="3104444" y="606778"/>
                    <a:pt x="3335866" y="355600"/>
                  </a:cubicBezTo>
                  <a:cubicBezTo>
                    <a:pt x="3567288" y="104422"/>
                    <a:pt x="3587044" y="52211"/>
                    <a:pt x="3606800" y="0"/>
                  </a:cubicBezTo>
                </a:path>
              </a:pathLst>
            </a:cu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1778001" y="4318000"/>
              <a:ext cx="88053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862667" y="4487332"/>
              <a:ext cx="10199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rebuchet MS" pitchFamily="34" charset="0"/>
                </a:rPr>
                <a:t>dot1x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78532" y="4123418"/>
              <a:ext cx="287600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rebuchet MS" pitchFamily="34" charset="0"/>
                </a:rPr>
                <a:t>EAP authentication</a:t>
              </a: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837267" y="3211689"/>
              <a:ext cx="3733800" cy="857955"/>
            </a:xfrm>
            <a:custGeom>
              <a:avLst/>
              <a:gdLst>
                <a:gd name="connsiteX0" fmla="*/ 76200 w 3733800"/>
                <a:gd name="connsiteY0" fmla="*/ 801511 h 857955"/>
                <a:gd name="connsiteX1" fmla="*/ 143933 w 3733800"/>
                <a:gd name="connsiteY1" fmla="*/ 767644 h 857955"/>
                <a:gd name="connsiteX2" fmla="*/ 939800 w 3733800"/>
                <a:gd name="connsiteY2" fmla="*/ 259644 h 857955"/>
                <a:gd name="connsiteX3" fmla="*/ 1617133 w 3733800"/>
                <a:gd name="connsiteY3" fmla="*/ 39511 h 857955"/>
                <a:gd name="connsiteX4" fmla="*/ 3733800 w 3733800"/>
                <a:gd name="connsiteY4" fmla="*/ 22578 h 85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3800" h="857955">
                  <a:moveTo>
                    <a:pt x="76200" y="801511"/>
                  </a:moveTo>
                  <a:cubicBezTo>
                    <a:pt x="38100" y="829733"/>
                    <a:pt x="0" y="857955"/>
                    <a:pt x="143933" y="767644"/>
                  </a:cubicBezTo>
                  <a:cubicBezTo>
                    <a:pt x="287866" y="677333"/>
                    <a:pt x="694267" y="380999"/>
                    <a:pt x="939800" y="259644"/>
                  </a:cubicBezTo>
                  <a:cubicBezTo>
                    <a:pt x="1185333" y="138289"/>
                    <a:pt x="1151466" y="79022"/>
                    <a:pt x="1617133" y="39511"/>
                  </a:cubicBezTo>
                  <a:cubicBezTo>
                    <a:pt x="2082800" y="0"/>
                    <a:pt x="2908300" y="11289"/>
                    <a:pt x="3733800" y="22578"/>
                  </a:cubicBezTo>
                </a:path>
              </a:pathLst>
            </a:cu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333068" y="3098800"/>
              <a:ext cx="3572933" cy="169334"/>
            </a:xfrm>
            <a:custGeom>
              <a:avLst/>
              <a:gdLst>
                <a:gd name="connsiteX0" fmla="*/ 0 w 3572933"/>
                <a:gd name="connsiteY0" fmla="*/ 135467 h 169334"/>
                <a:gd name="connsiteX1" fmla="*/ 1066800 w 3572933"/>
                <a:gd name="connsiteY1" fmla="*/ 169334 h 169334"/>
                <a:gd name="connsiteX2" fmla="*/ 2760133 w 3572933"/>
                <a:gd name="connsiteY2" fmla="*/ 152400 h 169334"/>
                <a:gd name="connsiteX3" fmla="*/ 3572933 w 3572933"/>
                <a:gd name="connsiteY3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2933" h="169334">
                  <a:moveTo>
                    <a:pt x="0" y="135467"/>
                  </a:moveTo>
                  <a:cubicBezTo>
                    <a:pt x="303389" y="150989"/>
                    <a:pt x="1066800" y="169334"/>
                    <a:pt x="1066800" y="169334"/>
                  </a:cubicBezTo>
                  <a:lnTo>
                    <a:pt x="2760133" y="152400"/>
                  </a:lnTo>
                  <a:cubicBezTo>
                    <a:pt x="3177822" y="124178"/>
                    <a:pt x="3375377" y="62089"/>
                    <a:pt x="3572933" y="0"/>
                  </a:cubicBezTo>
                </a:path>
              </a:pathLst>
            </a:cu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22119" y="4521201"/>
              <a:ext cx="408660" cy="49244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73687" y="3801380"/>
              <a:ext cx="408660" cy="49244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20251" y="3302000"/>
              <a:ext cx="408660" cy="49244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28533" y="3268132"/>
              <a:ext cx="200311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rebuchet MS" pitchFamily="34" charset="0"/>
                </a:rPr>
                <a:t>DHCP/SLAAC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517184" y="3335868"/>
              <a:ext cx="408660" cy="49244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</a:p>
          </p:txBody>
        </p:sp>
      </p:grpSp>
      <p:sp>
        <p:nvSpPr>
          <p:cNvPr id="77" name="TextBox 76"/>
          <p:cNvSpPr txBox="1"/>
          <p:nvPr/>
        </p:nvSpPr>
        <p:spPr bwMode="auto">
          <a:xfrm>
            <a:off x="4223079" y="3666863"/>
            <a:ext cx="728827" cy="375934"/>
          </a:xfrm>
          <a:prstGeom prst="rect">
            <a:avLst/>
          </a:prstGeom>
          <a:noFill/>
        </p:spPr>
        <p:txBody>
          <a:bodyPr wrap="square" lIns="27000" tIns="26129" rIns="27000" bIns="26129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050" b="1" cap="all" dirty="0">
                <a:latin typeface="Trebuchet MS" pitchFamily="34" charset="0"/>
              </a:rPr>
              <a:t>Wlan gateway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5700453" y="1758141"/>
            <a:ext cx="349135" cy="31172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350" dirty="0">
                <a:solidFill>
                  <a:schemeClr val="bg1"/>
                </a:solidFill>
                <a:latin typeface="Trebuchet MS" pitchFamily="34" charset="0"/>
              </a:rPr>
              <a:t>IP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4268586" y="2982190"/>
            <a:ext cx="349135" cy="31172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350" dirty="0">
                <a:solidFill>
                  <a:schemeClr val="bg1"/>
                </a:solidFill>
                <a:latin typeface="Trebuchet MS" pitchFamily="34" charset="0"/>
              </a:rPr>
              <a:t>IP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5949834" y="1596044"/>
            <a:ext cx="249382" cy="28678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350" dirty="0">
                <a:latin typeface="Trebuchet MS" pitchFamily="34" charset="0"/>
              </a:rPr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4131426" y="2820093"/>
            <a:ext cx="249382" cy="28678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350" dirty="0">
                <a:latin typeface="Trebuchet MS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0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.xml><?xml version="1.0" encoding="utf-8"?>
<a:theme xmlns:a="http://schemas.openxmlformats.org/drawingml/2006/main" name="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0014268F-4AA0-40E4-9A1C-DE908DD31C6B}"/>
    </a:ext>
  </a:extLst>
</a:theme>
</file>

<file path=ppt/theme/theme3.xml><?xml version="1.0" encoding="utf-8"?>
<a:theme xmlns:a="http://schemas.openxmlformats.org/drawingml/2006/main" name="2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8F31C629-EC6E-4393-810E-F49A1DA42255}"/>
    </a:ext>
  </a:extLst>
</a:theme>
</file>

<file path=ppt/theme/theme4.xml><?xml version="1.0" encoding="utf-8"?>
<a:theme xmlns:a="http://schemas.openxmlformats.org/drawingml/2006/main" name="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2CBD20D3-E00C-4FAE-BD3B-3916D1FEE0E6}"/>
    </a:ext>
  </a:extLst>
</a:theme>
</file>

<file path=ppt/theme/theme5.xml><?xml version="1.0" encoding="utf-8"?>
<a:theme xmlns:a="http://schemas.openxmlformats.org/drawingml/2006/main" name="6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AD46D50E-C031-467B-95C1-0B5C9E2FA56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Nokia_Pure_PPT_CORP_V2</Template>
  <TotalTime>0</TotalTime>
  <Words>1407</Words>
  <Application>Microsoft Macintosh PowerPoint</Application>
  <PresentationFormat>On-screen Show (16:9)</PresentationFormat>
  <Paragraphs>265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Lucida Grande</vt:lpstr>
      <vt:lpstr>MS PGothic</vt:lpstr>
      <vt:lpstr>Nokia Pure Headline Light</vt:lpstr>
      <vt:lpstr>Nokia Pure Headline Ultra Light</vt:lpstr>
      <vt:lpstr>Nokia Pure Text Light</vt:lpstr>
      <vt:lpstr>Tahoma</vt:lpstr>
      <vt:lpstr>Times New Roman</vt:lpstr>
      <vt:lpstr>Trebuchet MS</vt:lpstr>
      <vt:lpstr>Wingdings</vt:lpstr>
      <vt:lpstr>ヒラギノ角ゴ Pro W3</vt:lpstr>
      <vt:lpstr>CORP_PPT_Temp_Pure_V31</vt:lpstr>
      <vt:lpstr>Nokia Master Blue Background</vt:lpstr>
      <vt:lpstr>2_Nokia Master Blue Background</vt:lpstr>
      <vt:lpstr>5. Final Slide Blue</vt:lpstr>
      <vt:lpstr>6_Final Slide White</vt:lpstr>
      <vt:lpstr>PowerPoint Presentation</vt:lpstr>
      <vt:lpstr>IPv6 timeline</vt:lpstr>
      <vt:lpstr>Carrier wi-fi</vt:lpstr>
      <vt:lpstr>Wireless LAN gateway</vt:lpstr>
      <vt:lpstr>WLAN Gateway</vt:lpstr>
      <vt:lpstr>Wlan gateway</vt:lpstr>
      <vt:lpstr>Wlan gateway</vt:lpstr>
      <vt:lpstr>WLAN gateway</vt:lpstr>
      <vt:lpstr>WLAN gateway</vt:lpstr>
      <vt:lpstr>IETF DRAFT - Unique IPv6 Prefix Per Host</vt:lpstr>
      <vt:lpstr>Details</vt:lpstr>
      <vt:lpstr>Details</vt:lpstr>
      <vt:lpstr>Details</vt:lpstr>
      <vt:lpstr>Details</vt:lpstr>
      <vt:lpstr>Details</vt:lpstr>
      <vt:lpstr>Details</vt:lpstr>
      <vt:lpstr>Wi-Fi specific features: </vt:lpstr>
      <vt:lpstr>Wi-Fi specific features: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2016-01-15T11:15:00Z</dcterms:created>
  <dcterms:modified xsi:type="dcterms:W3CDTF">2016-04-13T09:46:01Z</dcterms:modified>
</cp:coreProperties>
</file>