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7" r:id="rId3"/>
    <p:sldId id="305" r:id="rId4"/>
    <p:sldId id="306" r:id="rId5"/>
    <p:sldId id="307" r:id="rId6"/>
    <p:sldId id="308" r:id="rId7"/>
    <p:sldId id="310" r:id="rId8"/>
    <p:sldId id="309" r:id="rId9"/>
    <p:sldId id="311" r:id="rId10"/>
    <p:sldId id="312" r:id="rId11"/>
    <p:sldId id="313" r:id="rId12"/>
    <p:sldId id="314" r:id="rId13"/>
    <p:sldId id="315" r:id="rId14"/>
    <p:sldId id="316" r:id="rId15"/>
    <p:sldId id="318" r:id="rId16"/>
    <p:sldId id="317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0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2593" autoAdjust="0"/>
  </p:normalViewPr>
  <p:slideViewPr>
    <p:cSldViewPr>
      <p:cViewPr varScale="1">
        <p:scale>
          <a:sx n="64" d="100"/>
          <a:sy n="64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CE326B5-BC86-4AF2-9C4E-631559EA8CE9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CA60692-28C1-48B6-8EA1-22679CA51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D09FCC3-2792-4A27-99B6-44B066E8BAD1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D36D290-DCC6-4047-B6E1-DB65032A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7F5BA-C9F2-49BB-B430-3C9A60D74DF6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A1D0A-8152-4AB1-B6B8-7C8819B32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520B-7D6C-4BA8-81A5-D58E681D0B3D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C628-3966-4567-977D-7502F44CB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EC9B0-8EE4-4B78-B669-E2A718B2A8D5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87116-470F-401F-B7C9-AE745A873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69CCA-6D84-45B4-839F-20D007FEEE12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148C2-AE6B-45E5-BE31-B331398FF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7E4E9-D51D-4880-B4BE-EC2A1F089F7F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810F9-8E4D-4CC6-AFAD-733C7CF2C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C9B0E-7E01-4571-9D3D-3FF93064EF77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98C3D-DD40-4F7B-B537-DEB230854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E5289-FCED-4F49-918A-26E1CB00417D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89F1E-AE5E-4932-BBCE-122ECE70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2FB0-CFB9-40D8-8EDD-01CC6794C722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71BAC-234A-49E8-A949-7EAB0301D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0B841-18FA-42B4-8AD0-A6C6A8755FE7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CB2F-93F2-4C8F-905B-F9382065E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A7C0F-3285-434A-8A6B-7AC80438E515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B9893-EC61-4B46-994F-469138F9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635F7-C2A6-4E98-9F69-EC8D32893211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7B54F-27A1-4723-BF15-94F49F38F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404742-F942-4721-9328-ECC0C586F774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6963B3-62AD-4DB7-BE4D-7A7D81B60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.tk.informatik.tu-darmstadt.de/LectureNotes/ss13/RN/reading_group/06-DoS/Kuzmanovic,%20Knightly%20-%202003%20-%20Low-rate%20TCP-targeted%20denial%20of%20service%20attacks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500" y="3167069"/>
            <a:ext cx="8001000" cy="1190625"/>
          </a:xfrm>
        </p:spPr>
        <p:txBody>
          <a:bodyPr/>
          <a:lstStyle/>
          <a:p>
            <a:pPr eaLnBrk="1" hangingPunct="1"/>
            <a:r>
              <a:rPr lang="sq-AL" sz="5400" b="1" i="1" dirty="0" smtClean="0">
                <a:latin typeface="Times New Roman" pitchFamily="18" charset="0"/>
                <a:cs typeface="Times New Roman" pitchFamily="18" charset="0"/>
              </a:rPr>
              <a:t>Low-intensity DoS attacks</a:t>
            </a:r>
            <a:br>
              <a:rPr lang="sq-AL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q-AL" sz="5400" b="1" i="1" dirty="0" smtClean="0">
                <a:latin typeface="Times New Roman" pitchFamily="18" charset="0"/>
                <a:cs typeface="Times New Roman" pitchFamily="18" charset="0"/>
              </a:rPr>
              <a:t>on BGP infrastructure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57179" y="1671638"/>
            <a:ext cx="3000375" cy="614362"/>
          </a:xfrm>
        </p:spPr>
        <p:txBody>
          <a:bodyPr/>
          <a:lstStyle/>
          <a:p>
            <a:pPr algn="l" eaLnBrk="1" hangingPunct="1"/>
            <a:r>
              <a:rPr lang="en-CA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Paul Neumann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428860" y="5500702"/>
            <a:ext cx="62103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CA" sz="1800" b="1" i="1" dirty="0" smtClean="0">
                <a:latin typeface="Times New Roman" pitchFamily="18" charset="0"/>
              </a:rPr>
              <a:t>One need not fear superior numbers</a:t>
            </a:r>
            <a:endParaRPr lang="pl-PL" sz="1800" b="1" i="1" dirty="0" smtClean="0">
              <a:latin typeface="Times New Roman" pitchFamily="18" charset="0"/>
            </a:endParaRPr>
          </a:p>
          <a:p>
            <a:pPr algn="r"/>
            <a:r>
              <a:rPr lang="en-CA" sz="1800" b="1" i="1" dirty="0" smtClean="0">
                <a:latin typeface="Times New Roman" pitchFamily="18" charset="0"/>
              </a:rPr>
              <a:t>if the opposing force has been properly scouted and appraised.</a:t>
            </a:r>
            <a:endParaRPr lang="en-CA" sz="1800" dirty="0" smtClean="0">
              <a:latin typeface="Times New Roman" pitchFamily="18" charset="0"/>
            </a:endParaRPr>
          </a:p>
          <a:p>
            <a:pPr algn="r"/>
            <a:endParaRPr lang="pl-PL" sz="1800" dirty="0" smtClean="0">
              <a:latin typeface="Times New Roman" pitchFamily="18" charset="0"/>
            </a:endParaRPr>
          </a:p>
          <a:p>
            <a:pPr algn="r"/>
            <a:r>
              <a:rPr lang="pl-PL" sz="1800" dirty="0" smtClean="0">
                <a:latin typeface="Times New Roman" pitchFamily="18" charset="0"/>
              </a:rPr>
              <a:t>George Armstrong Custer</a:t>
            </a:r>
            <a:endParaRPr lang="en-CA" sz="1800" dirty="0">
              <a:latin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357189" y="2071678"/>
            <a:ext cx="4786315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sq-AL" sz="2400" b="1" dirty="0" smtClean="0">
                <a:cs typeface="Arial" charset="0"/>
              </a:rPr>
              <a:t>pneumann@umt.edu.al</a:t>
            </a:r>
            <a:endParaRPr lang="sq-AL" sz="2400" b="1" dirty="0"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540505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ig.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6" y="1357298"/>
            <a:ext cx="8858280" cy="4071966"/>
          </a:xfrm>
          <a:prstGeom prst="rect">
            <a:avLst/>
          </a:prstGeom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Network topology</a:t>
            </a:r>
            <a:endParaRPr lang="en-CA" dirty="0" smtClean="0">
              <a:latin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44" y="5643578"/>
            <a:ext cx="51435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Branched topology:</a:t>
            </a:r>
          </a:p>
          <a:p>
            <a:r>
              <a:rPr lang="pl-PL" sz="3200" dirty="0" smtClean="0">
                <a:latin typeface="Calibri" pitchFamily="34" charset="0"/>
              </a:rPr>
              <a:t>emulate real-world systems.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14678" y="5643578"/>
            <a:ext cx="57150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Dynamic routing:</a:t>
            </a:r>
          </a:p>
          <a:p>
            <a:r>
              <a:rPr lang="pl-PL" sz="3200" dirty="0" smtClean="0">
                <a:latin typeface="Calibri" pitchFamily="34" charset="0"/>
              </a:rPr>
              <a:t>availability of nodes and services.</a:t>
            </a:r>
            <a:endParaRPr lang="en-CA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Model of DoS attack</a:t>
            </a:r>
            <a:endParaRPr lang="en-CA" dirty="0" smtClean="0">
              <a:latin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1357298"/>
            <a:ext cx="82153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At t==0 rogue user sends the first impulse, shuts down the system.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34" y="2428868"/>
            <a:ext cx="82153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Legitimate user encounters time-out, forced to wait for retransmission, and double the RTO.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34" y="3500438"/>
            <a:ext cx="82153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Rogue user repeats attack at t==1+2RTT (Round-Trip Time).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34" y="4572008"/>
            <a:ext cx="82153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Iegitimate user encounters time-out, forced to wait for retransmission double the time, and double the RTO.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34" y="5645837"/>
            <a:ext cx="82153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Rogue user will shut down the service by sending packets at low rate – every odd point in time.</a:t>
            </a:r>
            <a:endParaRPr lang="en-CA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282" y="5572140"/>
            <a:ext cx="87868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			PC12, PC13 – sources of attack.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44" y="5572140"/>
            <a:ext cx="49292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3200" dirty="0" smtClean="0">
              <a:latin typeface="Calibri" pitchFamily="34" charset="0"/>
            </a:endParaRPr>
          </a:p>
          <a:p>
            <a:r>
              <a:rPr lang="pl-PL" sz="3200" dirty="0" smtClean="0">
                <a:latin typeface="Calibri" pitchFamily="34" charset="0"/>
              </a:rPr>
              <a:t>Method of attack: SlowLoris.</a:t>
            </a:r>
            <a:endParaRPr lang="en-CA" sz="3200" dirty="0">
              <a:latin typeface="Calibri" pitchFamily="34" charset="0"/>
            </a:endParaRPr>
          </a:p>
        </p:txBody>
      </p:sp>
      <p:pic>
        <p:nvPicPr>
          <p:cNvPr id="13" name="Picture 12" descr="Fig.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6" y="1357298"/>
            <a:ext cx="8858280" cy="4071966"/>
          </a:xfrm>
          <a:prstGeom prst="rect">
            <a:avLst/>
          </a:prstGeom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HTTP attack</a:t>
            </a:r>
            <a:endParaRPr lang="en-CA" dirty="0" smtClean="0">
              <a:latin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44" y="5558869"/>
            <a:ext cx="25717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PC10 – target;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2844" y="5572140"/>
            <a:ext cx="878687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l-PL" sz="3200" dirty="0" smtClean="0">
              <a:latin typeface="Calibri" pitchFamily="34" charset="0"/>
            </a:endParaRPr>
          </a:p>
          <a:p>
            <a:r>
              <a:rPr lang="pl-PL" sz="3200" dirty="0" smtClean="0">
                <a:latin typeface="Calibri" pitchFamily="34" charset="0"/>
              </a:rPr>
              <a:t>					   Main – monitor client.</a:t>
            </a:r>
            <a:endParaRPr lang="en-CA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HTTP attack</a:t>
            </a:r>
            <a:endParaRPr lang="en-CA" dirty="0" smtClean="0">
              <a:latin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1500174"/>
            <a:ext cx="8215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Attack made with the 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slowhttptest</a:t>
            </a:r>
            <a:r>
              <a:rPr lang="pl-PL" sz="2800" dirty="0" smtClean="0">
                <a:latin typeface="Calibri" pitchFamily="34" charset="0"/>
              </a:rPr>
              <a:t> DoS simulator: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34" y="2714620"/>
            <a:ext cx="82153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Calibri" pitchFamily="34" charset="0"/>
              </a:rPr>
              <a:t>where:  -H – SlowLoris mode; -u – attacked URL; -p – time-out;</a:t>
            </a:r>
          </a:p>
          <a:p>
            <a:r>
              <a:rPr lang="pl-PL" sz="2400" dirty="0" smtClean="0">
                <a:latin typeface="Calibri" pitchFamily="34" charset="0"/>
              </a:rPr>
              <a:t>	-c number of connections; -k number of attempts.</a:t>
            </a:r>
            <a:endParaRPr lang="en-CA" sz="24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34" y="5072074"/>
            <a:ext cx="82153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Calibri" pitchFamily="34" charset="0"/>
              </a:rPr>
              <a:t>where: -c – concurrent number of simulated users; </a:t>
            </a:r>
          </a:p>
          <a:p>
            <a:r>
              <a:rPr lang="pl-PL" sz="2400" dirty="0" smtClean="0">
                <a:latin typeface="Calibri" pitchFamily="34" charset="0"/>
              </a:rPr>
              <a:t>	-t – selected period of test time.</a:t>
            </a:r>
            <a:endParaRPr lang="en-CA" sz="24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34" y="3977350"/>
            <a:ext cx="8215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Monitoring was made with 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siege</a:t>
            </a:r>
            <a:r>
              <a:rPr lang="pl-PL" sz="2800" dirty="0" smtClean="0">
                <a:latin typeface="Calibri" pitchFamily="34" charset="0"/>
              </a:rPr>
              <a:t> stress tester:</a:t>
            </a:r>
            <a:endParaRPr lang="en-CA" sz="2800" dirty="0">
              <a:latin typeface="Calibri" pitchFamily="34" charset="0"/>
            </a:endParaRPr>
          </a:p>
        </p:txBody>
      </p:sp>
      <p:pic>
        <p:nvPicPr>
          <p:cNvPr id="11" name="Picture 10" descr="slowhttptes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2" y="2143116"/>
            <a:ext cx="8429652" cy="357190"/>
          </a:xfrm>
          <a:prstGeom prst="rect">
            <a:avLst/>
          </a:prstGeom>
        </p:spPr>
      </p:pic>
      <p:pic>
        <p:nvPicPr>
          <p:cNvPr id="12" name="Picture 11" descr="sieg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4572008"/>
            <a:ext cx="7466667" cy="292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vailabilit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214422"/>
            <a:ext cx="8643998" cy="4919852"/>
          </a:xfrm>
          <a:prstGeom prst="rect">
            <a:avLst/>
          </a:prstGeom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Losses vs. availability</a:t>
            </a:r>
            <a:endParaRPr lang="en-CA" dirty="0" smtClean="0">
              <a:latin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282" y="6143644"/>
            <a:ext cx="8715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Successful DoS attack w/o serious investment in the bandwith of attacking hosts.</a:t>
            </a:r>
            <a:endParaRPr lang="en-CA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ig.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6" y="1357298"/>
            <a:ext cx="8858280" cy="4071966"/>
          </a:xfrm>
          <a:prstGeom prst="rect">
            <a:avLst/>
          </a:prstGeom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CA" dirty="0" err="1" smtClean="0">
                <a:latin typeface="Arial" charset="0"/>
              </a:rPr>
              <a:t>DoS</a:t>
            </a:r>
            <a:r>
              <a:rPr lang="en-CA" dirty="0" smtClean="0">
                <a:latin typeface="Arial" charset="0"/>
              </a:rPr>
              <a:t> attack</a:t>
            </a:r>
            <a:r>
              <a:rPr lang="pl-PL" dirty="0" smtClean="0">
                <a:latin typeface="Arial" charset="0"/>
              </a:rPr>
              <a:t> on BGP system</a:t>
            </a:r>
            <a:endParaRPr lang="en-CA" dirty="0" smtClean="0">
              <a:latin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44" y="5558869"/>
            <a:ext cx="878687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Attack was driven against the network segment on Router3 and Router4. </a:t>
            </a:r>
            <a:endParaRPr lang="en-CA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CA" dirty="0" err="1" smtClean="0">
                <a:latin typeface="Arial" charset="0"/>
              </a:rPr>
              <a:t>DoS</a:t>
            </a:r>
            <a:r>
              <a:rPr lang="en-CA" dirty="0" smtClean="0">
                <a:latin typeface="Arial" charset="0"/>
              </a:rPr>
              <a:t> attack</a:t>
            </a:r>
            <a:r>
              <a:rPr lang="pl-PL" dirty="0" smtClean="0">
                <a:latin typeface="Arial" charset="0"/>
              </a:rPr>
              <a:t> on BGP system</a:t>
            </a:r>
            <a:endParaRPr lang="en-CA" dirty="0" smtClean="0">
              <a:latin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21" y="1500174"/>
            <a:ext cx="85725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Network throughput measured with 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iperf</a:t>
            </a:r>
            <a:r>
              <a:rPr lang="pl-PL" sz="3200" dirty="0" smtClean="0">
                <a:latin typeface="Calibri" pitchFamily="34" charset="0"/>
              </a:rPr>
              <a:t> utility.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34" y="2214554"/>
            <a:ext cx="8215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Attack: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34" y="2915663"/>
            <a:ext cx="8215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	Scenario 1:	Direct attack on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Quagga</a:t>
            </a:r>
            <a:r>
              <a:rPr lang="pl-PL" sz="3200" dirty="0" smtClean="0">
                <a:latin typeface="Calibri" pitchFamily="34" charset="0"/>
              </a:rPr>
              <a:t>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34" y="3630043"/>
            <a:ext cx="821534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98750" indent="-1798638"/>
            <a:r>
              <a:rPr lang="pl-PL" sz="3200" dirty="0" smtClean="0">
                <a:latin typeface="Calibri" pitchFamily="34" charset="0"/>
              </a:rPr>
              <a:t>Scenario 2:Attack on BGP infrastructure behind Router4 to compromise routing channel.</a:t>
            </a:r>
            <a:endParaRPr lang="en-CA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>
                <a:latin typeface="Arial" charset="0"/>
              </a:rPr>
              <a:t>Attack on </a:t>
            </a:r>
            <a:r>
              <a:rPr lang="en-CA" i="1" smtClean="0">
                <a:latin typeface="Times New Roman" pitchFamily="18" charset="0"/>
                <a:cs typeface="Times New Roman" pitchFamily="18" charset="0"/>
              </a:rPr>
              <a:t>Quagga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21" y="1500174"/>
            <a:ext cx="85725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SYN-ACK packets sent with 5 sec. time-out.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20" y="2214554"/>
            <a:ext cx="8215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Using </a:t>
            </a:r>
            <a:r>
              <a:rPr lang="pl-PL" sz="3200" dirty="0" smtClean="0">
                <a:latin typeface="Courier New" pitchFamily="49" charset="0"/>
                <a:cs typeface="Courier New" pitchFamily="49" charset="0"/>
              </a:rPr>
              <a:t>scapy</a:t>
            </a:r>
            <a:r>
              <a:rPr lang="pl-PL" sz="3200" dirty="0" smtClean="0">
                <a:latin typeface="Calibri" pitchFamily="34" charset="0"/>
              </a:rPr>
              <a:t> Python scripting utility:</a:t>
            </a:r>
            <a:endParaRPr lang="en-CA" sz="3200" dirty="0">
              <a:latin typeface="Calibri" pitchFamily="34" charset="0"/>
            </a:endParaRPr>
          </a:p>
        </p:txBody>
      </p:sp>
      <p:pic>
        <p:nvPicPr>
          <p:cNvPr id="7" name="Picture 6" descr="sca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000372"/>
            <a:ext cx="8715404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>
                <a:latin typeface="Arial" charset="0"/>
              </a:rPr>
              <a:t>Attack on </a:t>
            </a:r>
            <a:r>
              <a:rPr lang="en-CA" i="1" smtClean="0">
                <a:latin typeface="Times New Roman" pitchFamily="18" charset="0"/>
                <a:cs typeface="Times New Roman" pitchFamily="18" charset="0"/>
              </a:rPr>
              <a:t>Quagga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21" y="1357298"/>
            <a:ext cx="857255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Handshake initialized and processed except the 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ESTABLISHED</a:t>
            </a:r>
            <a:r>
              <a:rPr lang="pl-PL" sz="2800" dirty="0" smtClean="0">
                <a:latin typeface="Calibri" pitchFamily="34" charset="0"/>
              </a:rPr>
              <a:t> status.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20" y="2428868"/>
            <a:ext cx="85725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Quagga responds with 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RST</a:t>
            </a:r>
            <a:r>
              <a:rPr lang="pl-PL" sz="2800" dirty="0" smtClean="0">
                <a:latin typeface="Calibri" pitchFamily="34" charset="0"/>
              </a:rPr>
              <a:t> packet to the rogue requests.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20" y="3071810"/>
            <a:ext cx="85725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Changing </a:t>
            </a:r>
            <a:r>
              <a:rPr lang="pl-PL" sz="2400" dirty="0" smtClean="0">
                <a:latin typeface="Courier New" pitchFamily="49" charset="0"/>
                <a:cs typeface="Courier New" pitchFamily="49" charset="0"/>
              </a:rPr>
              <a:t>time.sleep()</a:t>
            </a:r>
            <a:r>
              <a:rPr lang="pl-PL" sz="2800" dirty="0" smtClean="0">
                <a:latin typeface="Calibri" pitchFamily="34" charset="0"/>
              </a:rPr>
              <a:t>parameter  in the 1 to 300 range resulted in closing connection with </a:t>
            </a:r>
            <a:r>
              <a:rPr lang="pl-PL" sz="2400" dirty="0" smtClean="0">
                <a:latin typeface="Courier New" pitchFamily="49" charset="0"/>
                <a:cs typeface="Courier New" pitchFamily="49" charset="0"/>
              </a:rPr>
              <a:t>SYN-RECV</a:t>
            </a:r>
            <a:r>
              <a:rPr lang="pl-PL" sz="2800" dirty="0" smtClean="0">
                <a:latin typeface="Calibri" pitchFamily="34" charset="0"/>
              </a:rPr>
              <a:t> status.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20" y="4143380"/>
            <a:ext cx="214314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No problems with availability:</a:t>
            </a:r>
            <a:endParaRPr lang="en-CA" sz="2800" dirty="0">
              <a:latin typeface="Calibri" pitchFamily="34" charset="0"/>
            </a:endParaRPr>
          </a:p>
        </p:txBody>
      </p:sp>
      <p:pic>
        <p:nvPicPr>
          <p:cNvPr id="11" name="Picture 10" descr="Bandwidt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4214818"/>
            <a:ext cx="6215106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CA" dirty="0" smtClean="0">
                <a:latin typeface="Arial" charset="0"/>
              </a:rPr>
              <a:t>A</a:t>
            </a:r>
            <a:r>
              <a:rPr lang="pl-PL" dirty="0" smtClean="0">
                <a:latin typeface="Arial" charset="0"/>
              </a:rPr>
              <a:t>nalysis</a:t>
            </a:r>
            <a:endParaRPr lang="en-CA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21" y="1357298"/>
            <a:ext cx="857255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Successful low-intensity DoS attack requires BGP emulating software.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20" y="2637534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Legitimate connection to rogue requests possible only on misconfigured servers.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20" y="3923418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Data exchange between BGP neighbours based on Access Lists (ACL):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5786" y="5209302"/>
            <a:ext cx="81439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pl-PL" sz="3200" dirty="0" smtClean="0">
                <a:latin typeface="Calibri" pitchFamily="34" charset="0"/>
              </a:rPr>
              <a:t> permission to transmit  routes to a neighbour,</a:t>
            </a:r>
            <a:endParaRPr lang="pl-PL" sz="3200" dirty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pl-PL" sz="3200" dirty="0" smtClean="0">
                <a:latin typeface="Calibri" pitchFamily="34" charset="0"/>
              </a:rPr>
              <a:t> permission to receive routes from a neighbour.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>
                <a:latin typeface="Arial" charset="0"/>
              </a:rPr>
              <a:t>DoS attacks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1571625"/>
            <a:ext cx="82153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Aim: Whole networks and/or systems, as well as individual hosts.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0063" y="2788034"/>
            <a:ext cx="821534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Goals: To consume resources in order of shutting down or substantial deteriorating services to the legitimate users.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34" y="4494922"/>
            <a:ext cx="82153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Resources: Bandwidth, servers/routers computing time, protocol implementations.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34" y="5610541"/>
            <a:ext cx="8215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Calibri" pitchFamily="34" charset="0"/>
              </a:rPr>
              <a:t>Stack overflow, DNS flood, ping flood, packet drop, etc.</a:t>
            </a:r>
            <a:endParaRPr lang="en-CA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Router-in-the-Middle attack</a:t>
            </a:r>
            <a:endParaRPr lang="en-CA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21" y="1492551"/>
            <a:ext cx="85725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Attack driven at the server behind attacked router.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20" y="2280345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Goal: To force the router to lower the bandwidth due to processing rogue traffic generated from low-intensity DoS attack.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20" y="4058671"/>
            <a:ext cx="85725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Attacked was PC13 behind Router4: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20" y="5344555"/>
            <a:ext cx="86439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Network throughput measured with 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iperf</a:t>
            </a:r>
            <a:r>
              <a:rPr lang="pl-PL" sz="3200" dirty="0" smtClean="0">
                <a:latin typeface="Calibri" pitchFamily="34" charset="0"/>
              </a:rPr>
              <a:t> utility.</a:t>
            </a:r>
            <a:endParaRPr lang="en-CA" sz="3200" dirty="0">
              <a:latin typeface="Calibri" pitchFamily="34" charset="0"/>
            </a:endParaRPr>
          </a:p>
        </p:txBody>
      </p:sp>
      <p:pic>
        <p:nvPicPr>
          <p:cNvPr id="7" name="Picture 6" descr="slowhttptest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774392"/>
            <a:ext cx="8572560" cy="2229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Analysis</a:t>
            </a:r>
            <a:endParaRPr lang="en-CA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21" y="1492551"/>
            <a:ext cx="307183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No changes in the throughput: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20" y="4073918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Slight droppage of the speed results from interface set-up to match real-world conditions.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20" y="5000636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Traffic generated from low-intensity DoS attack </a:t>
            </a:r>
            <a:r>
              <a:rPr lang="pl-PL" sz="3200" smtClean="0">
                <a:latin typeface="Calibri" pitchFamily="34" charset="0"/>
              </a:rPr>
              <a:t>doesn’t affect the border router’s bandwidth.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20" y="6058935"/>
            <a:ext cx="86439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Network throughput measured with </a:t>
            </a:r>
            <a:r>
              <a:rPr lang="pl-PL" sz="2800" dirty="0" smtClean="0">
                <a:latin typeface="Courier New" pitchFamily="49" charset="0"/>
                <a:cs typeface="Courier New" pitchFamily="49" charset="0"/>
              </a:rPr>
              <a:t>iperf</a:t>
            </a:r>
            <a:r>
              <a:rPr lang="pl-PL" sz="3200" dirty="0" smtClean="0">
                <a:latin typeface="Calibri" pitchFamily="34" charset="0"/>
              </a:rPr>
              <a:t> utility.</a:t>
            </a:r>
            <a:endParaRPr lang="en-CA" sz="3200" dirty="0">
              <a:latin typeface="Calibri" pitchFamily="34" charset="0"/>
            </a:endParaRPr>
          </a:p>
        </p:txBody>
      </p:sp>
      <p:pic>
        <p:nvPicPr>
          <p:cNvPr id="7" name="Picture 6" descr="slowhttptest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39" y="1571612"/>
            <a:ext cx="5477166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Analysis</a:t>
            </a:r>
            <a:endParaRPr lang="en-CA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21" y="1492551"/>
            <a:ext cx="857255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Attacks on systems with default configuration were successful.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20" y="3714752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Low-intensity DoS attacks </a:t>
            </a:r>
            <a:r>
              <a:rPr lang="pl-PL" sz="3200" dirty="0" smtClean="0">
                <a:latin typeface="Calibri" pitchFamily="34" charset="0"/>
              </a:rPr>
              <a:t>deteriorate </a:t>
            </a:r>
            <a:r>
              <a:rPr lang="pl-PL" sz="3200" dirty="0" smtClean="0">
                <a:latin typeface="Calibri" pitchFamily="34" charset="0"/>
              </a:rPr>
              <a:t>channel bandwidth.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20" y="2708972"/>
            <a:ext cx="85725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Calibri" pitchFamily="34" charset="0"/>
              </a:rPr>
              <a:t>As a rule default configurations ignore parameters to counter-act attacks.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Quagga</a:t>
            </a:r>
            <a:r>
              <a:rPr lang="pl-PL" sz="2400" dirty="0" smtClean="0">
                <a:latin typeface="Calibri" pitchFamily="34" charset="0"/>
              </a:rPr>
              <a:t> is a remarkable exception.</a:t>
            </a:r>
            <a:endParaRPr lang="en-CA" sz="2400" dirty="0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720" y="4923550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It results in denial of HTTP services to legitimate users.</a:t>
            </a:r>
            <a:endParaRPr lang="en-CA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ndwidth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2984"/>
            <a:ext cx="4786346" cy="2928958"/>
          </a:xfrm>
          <a:prstGeom prst="rect">
            <a:avLst/>
          </a:prstGeom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Comparison</a:t>
            </a:r>
            <a:endParaRPr lang="en-CA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Bandwidth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947" y="3786190"/>
            <a:ext cx="4616333" cy="2849377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57752" y="1643050"/>
            <a:ext cx="2714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Normal traffic.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472" y="4786322"/>
            <a:ext cx="3571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Traffic under attack.</a:t>
            </a:r>
            <a:endParaRPr lang="en-CA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Conclusions</a:t>
            </a:r>
            <a:endParaRPr lang="en-CA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21" y="1492551"/>
            <a:ext cx="857255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Aleksandar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en-CA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Kuzmanovic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, Edward W. Knightly</a:t>
            </a:r>
            <a:r>
              <a:rPr lang="en-CA" sz="24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. Low-rate TCP-targeted denial of service attacks and counter strategies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.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IEEE/ACM Trans. </a:t>
            </a:r>
            <a:r>
              <a:rPr lang="en-CA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Netw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. – 2006. – No 14 (4). – С. 683-696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20" y="2786058"/>
            <a:ext cx="85725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discusses how  low-intensity DoS attacks on routing protocols may cause avalanche effect and destroy substantial segments of the Internet.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720" y="4500570"/>
            <a:ext cx="85725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Experiment proves that such an attack may succeed only in the presence of many factors, including routers misconfiguration, substantial amount of computing resources, and well-coordinated scenario of the attack.</a:t>
            </a:r>
            <a:endParaRPr lang="en-CA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q-AL" dirty="0" smtClean="0">
                <a:latin typeface="Arial" charset="0"/>
                <a:cs typeface="Arial" charset="0"/>
              </a:rPr>
              <a:t>Questions?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3" y="5130800"/>
            <a:ext cx="8143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q-AL" sz="3200" b="1" dirty="0" smtClean="0">
                <a:latin typeface="Lucida Calligraphy" pitchFamily="66" charset="0"/>
              </a:rPr>
              <a:t>Thank you for your attention!</a:t>
            </a:r>
            <a:endParaRPr lang="sq-AL" sz="3200" b="1" dirty="0">
              <a:latin typeface="Lucida Calligraphy" pitchFamily="66" charset="0"/>
            </a:endParaRPr>
          </a:p>
        </p:txBody>
      </p:sp>
      <p:pic>
        <p:nvPicPr>
          <p:cNvPr id="4" name="Picture 3" descr="smile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1338" y="1785938"/>
            <a:ext cx="29813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CA" dirty="0" err="1" smtClean="0">
                <a:latin typeface="Arial" charset="0"/>
              </a:rPr>
              <a:t>DoS</a:t>
            </a:r>
            <a:r>
              <a:rPr lang="en-CA" dirty="0" smtClean="0">
                <a:latin typeface="Arial" charset="0"/>
              </a:rPr>
              <a:t> attack</a:t>
            </a:r>
            <a:r>
              <a:rPr lang="pl-PL" dirty="0" smtClean="0">
                <a:latin typeface="Arial" charset="0"/>
              </a:rPr>
              <a:t> detection</a:t>
            </a:r>
            <a:endParaRPr lang="en-CA" dirty="0" smtClean="0">
              <a:latin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1571625"/>
            <a:ext cx="821534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Anomalies in the traffic pattern: Events or conditions with significant statistical deviation from the usual pattern based on the data previously </a:t>
            </a:r>
            <a:r>
              <a:rPr lang="pl-PL" sz="3200" smtClean="0">
                <a:latin typeface="Calibri" pitchFamily="34" charset="0"/>
              </a:rPr>
              <a:t>collected in standard conditions.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34" y="4494922"/>
            <a:ext cx="82153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SIEM: Any deviation over the threshold mean triggers incident alert.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34" y="5681979"/>
            <a:ext cx="8215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Calibri" pitchFamily="34" charset="0"/>
              </a:rPr>
              <a:t>Inefficient for the low-intensity DoS attacks.</a:t>
            </a:r>
            <a:endParaRPr lang="en-CA" sz="24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34" y="3786190"/>
            <a:ext cx="8215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Calibri" pitchFamily="34" charset="0"/>
              </a:rPr>
              <a:t>Traditional means of defence (firewalls, IDS, etc.) are inefficient.</a:t>
            </a:r>
            <a:endParaRPr lang="en-CA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Low-intensity </a:t>
            </a:r>
            <a:r>
              <a:rPr lang="en-CA" dirty="0" err="1" smtClean="0">
                <a:latin typeface="Arial" charset="0"/>
              </a:rPr>
              <a:t>DoS</a:t>
            </a:r>
            <a:r>
              <a:rPr lang="en-CA" dirty="0" smtClean="0">
                <a:latin typeface="Arial" charset="0"/>
              </a:rPr>
              <a:t> attack</a:t>
            </a:r>
            <a:r>
              <a:rPr lang="pl-PL" dirty="0" smtClean="0">
                <a:latin typeface="Arial" charset="0"/>
              </a:rPr>
              <a:t>s</a:t>
            </a:r>
            <a:endParaRPr lang="en-CA" dirty="0" smtClean="0">
              <a:latin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1571625"/>
            <a:ext cx="821534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New trend in the cyber warfare: Low-intensity DoS attacks indistinguishable from regular traffic.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34" y="4494922"/>
            <a:ext cx="82153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Low-intensity DoS attacks may be adapted against HTTP, SMTP, and/or DNS traffic.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34" y="5681979"/>
            <a:ext cx="8215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i="1" dirty="0" smtClean="0">
                <a:latin typeface="Calibri" pitchFamily="34" charset="0"/>
              </a:rPr>
              <a:t>Apache</a:t>
            </a:r>
            <a:r>
              <a:rPr lang="pl-PL" sz="2400" dirty="0" smtClean="0">
                <a:latin typeface="Calibri" pitchFamily="34" charset="0"/>
              </a:rPr>
              <a:t>- and </a:t>
            </a:r>
            <a:r>
              <a:rPr lang="pl-PL" sz="2400" i="1" dirty="0" smtClean="0">
                <a:latin typeface="Calibri" pitchFamily="34" charset="0"/>
              </a:rPr>
              <a:t>Microsoft</a:t>
            </a:r>
            <a:r>
              <a:rPr lang="pl-PL" sz="2400" dirty="0" smtClean="0">
                <a:latin typeface="Calibri" pitchFamily="34" charset="0"/>
              </a:rPr>
              <a:t> IIS-based systems most vulnerable.</a:t>
            </a:r>
            <a:endParaRPr lang="en-CA" sz="24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34" y="3286124"/>
            <a:ext cx="82153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Calibri" pitchFamily="34" charset="0"/>
              </a:rPr>
              <a:t>Communication channels not overloaded but have significant droppage of the request/acknowledgement packets.</a:t>
            </a:r>
            <a:endParaRPr lang="en-CA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>
                <a:latin typeface="Arial" charset="0"/>
              </a:rPr>
              <a:t>Low-intensity DoS attacks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1573588"/>
            <a:ext cx="821534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3200" dirty="0" smtClean="0">
                <a:latin typeface="Calibri" pitchFamily="34" charset="0"/>
              </a:rPr>
              <a:t>Require a number of participating or compromised hosts for rogue flooding of the target with useless packets.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34" y="3214686"/>
            <a:ext cx="821534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Rogue implementation of the DoS methods will fail if a massive amount of anomalous traffic is detected by the firewalls.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34" y="4929198"/>
            <a:ext cx="82153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3200" dirty="0" smtClean="0">
                <a:latin typeface="Calibri" pitchFamily="34" charset="0"/>
              </a:rPr>
              <a:t>Low-intensity </a:t>
            </a:r>
            <a:r>
              <a:rPr lang="en-CA" sz="3200" dirty="0" err="1" smtClean="0">
                <a:latin typeface="Calibri" pitchFamily="34" charset="0"/>
              </a:rPr>
              <a:t>DoS</a:t>
            </a:r>
            <a:r>
              <a:rPr lang="en-CA" sz="3200" dirty="0" smtClean="0">
                <a:latin typeface="Calibri" pitchFamily="34" charset="0"/>
              </a:rPr>
              <a:t> attack implement periodic increase (splashes) of the rogue traffic</a:t>
            </a:r>
            <a:r>
              <a:rPr lang="pl-PL" sz="3200" dirty="0" smtClean="0">
                <a:latin typeface="Calibri" pitchFamily="34" charset="0"/>
              </a:rPr>
              <a:t>.</a:t>
            </a:r>
            <a:endParaRPr lang="en-CA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>
                <a:latin typeface="Arial" charset="0"/>
              </a:rPr>
              <a:t>Low-intensity DoS attacks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1500174"/>
            <a:ext cx="821534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For better efficiency splashes are made close to the time-out of the open session to keep the session alive</a:t>
            </a:r>
            <a:r>
              <a:rPr lang="en-CA" sz="3200" dirty="0" smtClean="0">
                <a:latin typeface="Calibri" pitchFamily="34" charset="0"/>
              </a:rPr>
              <a:t>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34" y="3214686"/>
            <a:ext cx="821534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Server/router buffers become gradually overloaded, leading to the denial of service condition.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34" y="4929198"/>
            <a:ext cx="82153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3200" dirty="0" smtClean="0">
                <a:latin typeface="Calibri" pitchFamily="34" charset="0"/>
              </a:rPr>
              <a:t>Low-intensity </a:t>
            </a:r>
            <a:r>
              <a:rPr lang="en-CA" sz="3200" dirty="0" err="1" smtClean="0">
                <a:latin typeface="Calibri" pitchFamily="34" charset="0"/>
              </a:rPr>
              <a:t>DoS</a:t>
            </a:r>
            <a:r>
              <a:rPr lang="en-CA" sz="3200" dirty="0" smtClean="0">
                <a:latin typeface="Calibri" pitchFamily="34" charset="0"/>
              </a:rPr>
              <a:t> attack</a:t>
            </a:r>
            <a:r>
              <a:rPr lang="pl-PL" sz="3200" dirty="0" smtClean="0">
                <a:latin typeface="Calibri" pitchFamily="34" charset="0"/>
              </a:rPr>
              <a:t>s</a:t>
            </a:r>
            <a:r>
              <a:rPr lang="en-CA" sz="3200" dirty="0" smtClean="0">
                <a:latin typeface="Calibri" pitchFamily="34" charset="0"/>
              </a:rPr>
              <a:t> </a:t>
            </a:r>
            <a:r>
              <a:rPr lang="pl-PL" sz="3200" dirty="0" smtClean="0">
                <a:latin typeface="Calibri" pitchFamily="34" charset="0"/>
              </a:rPr>
              <a:t>do not require significantly big bandwidth or computing power.</a:t>
            </a:r>
            <a:endParaRPr lang="en-CA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>
                <a:latin typeface="Arial" charset="0"/>
              </a:rPr>
              <a:t>TCP stack vulnerability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1500174"/>
            <a:ext cx="821534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3200" dirty="0" smtClean="0">
                <a:latin typeface="Calibri" pitchFamily="34" charset="0"/>
              </a:rPr>
              <a:t>Additive-Increase/Multiplicative-Decrease (AIMD) algorithm combines linear growth of the congestion window with an exponential reduction when a congestion takes place.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34" y="3526697"/>
            <a:ext cx="82153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 smtClean="0">
                <a:latin typeface="Calibri" pitchFamily="34" charset="0"/>
              </a:rPr>
              <a:t>When congestion is detected, transmitter decreases transmission rate by a multiplicative factor</a:t>
            </a:r>
            <a:r>
              <a:rPr lang="pl-PL" sz="2400" dirty="0" smtClean="0">
                <a:latin typeface="Calibri" pitchFamily="34" charset="0"/>
              </a:rPr>
              <a:t>.</a:t>
            </a:r>
            <a:endParaRPr lang="en-CA" sz="24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34" y="4357694"/>
            <a:ext cx="82153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Calibri" pitchFamily="34" charset="0"/>
              </a:rPr>
              <a:t>Multiplicative </a:t>
            </a:r>
            <a:r>
              <a:rPr lang="en-CA" sz="2400" dirty="0" smtClean="0">
                <a:latin typeface="Calibri" pitchFamily="34" charset="0"/>
              </a:rPr>
              <a:t>decrease is triggered when a timeout or acknowledgement message indicates a packet was lost.</a:t>
            </a:r>
            <a:endParaRPr lang="en-CA" sz="24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34" y="5286388"/>
            <a:ext cx="82153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It is possible to enforce zero-bandwidth through injecting DoS traffic into the regular traffic.</a:t>
            </a:r>
            <a:endParaRPr lang="en-CA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Network bandwidth DoS</a:t>
            </a:r>
            <a:endParaRPr lang="en-CA" dirty="0" smtClean="0">
              <a:latin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1474761"/>
            <a:ext cx="82153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DoS consists of short peaks of rogue impulses with carefully synchronized period.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34" y="2546331"/>
            <a:ext cx="82153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If combined traffic during the peaks is big enough to cause packet droppage, transmission will fail.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34" y="3617901"/>
            <a:ext cx="82153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Retransmission will be attempted after Retransmission Time-Out (RTO)</a:t>
            </a:r>
            <a:r>
              <a:rPr lang="en-CA" sz="2800" dirty="0" smtClean="0">
                <a:latin typeface="Calibri" pitchFamily="34" charset="0"/>
              </a:rPr>
              <a:t>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34" y="4689471"/>
            <a:ext cx="82153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If the DoS period coincides with RTO, regular traffic will constantly encounter time-out.</a:t>
            </a:r>
            <a:endParaRPr lang="en-CA" sz="28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34" y="5763300"/>
            <a:ext cx="8215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800" dirty="0" smtClean="0">
                <a:latin typeface="Calibri" pitchFamily="34" charset="0"/>
              </a:rPr>
              <a:t>Packet losses will close to 100%, and bandwidth to 0.</a:t>
            </a:r>
            <a:endParaRPr lang="en-CA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143000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</a:rPr>
              <a:t>Experimental topology</a:t>
            </a:r>
            <a:endParaRPr lang="en-CA" dirty="0" smtClean="0">
              <a:latin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3" y="1500174"/>
            <a:ext cx="8215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Virtual machines based on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VirtualBox</a:t>
            </a:r>
            <a:r>
              <a:rPr lang="pl-PL" sz="3200" dirty="0" smtClean="0">
                <a:latin typeface="Calibri" pitchFamily="34" charset="0"/>
              </a:rPr>
              <a:t> platform</a:t>
            </a:r>
            <a:r>
              <a:rPr lang="en-CA" sz="3200" dirty="0" smtClean="0">
                <a:latin typeface="Calibri" pitchFamily="34" charset="0"/>
              </a:rPr>
              <a:t>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0034" y="2143116"/>
            <a:ext cx="8215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Emulated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Intel Core i5-5200</a:t>
            </a:r>
            <a:r>
              <a:rPr lang="pl-PL" sz="3200" dirty="0" smtClean="0">
                <a:latin typeface="Calibri" pitchFamily="34" charset="0"/>
              </a:rPr>
              <a:t> CPU @ 2.20 GHZ.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34" y="2786058"/>
            <a:ext cx="8215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Operating system: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Ubuntu Linux 14.04</a:t>
            </a:r>
            <a:r>
              <a:rPr lang="pl-PL" sz="3200" dirty="0" smtClean="0">
                <a:latin typeface="Calibri" pitchFamily="34" charset="0"/>
              </a:rPr>
              <a:t>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34" y="3429000"/>
            <a:ext cx="8215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HTTP servers: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Apache2</a:t>
            </a:r>
            <a:r>
              <a:rPr lang="pl-PL" sz="3200" dirty="0" smtClean="0">
                <a:latin typeface="Calibri" pitchFamily="34" charset="0"/>
              </a:rPr>
              <a:t> and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nginx</a:t>
            </a:r>
            <a:r>
              <a:rPr lang="pl-PL" sz="3200" dirty="0" smtClean="0">
                <a:latin typeface="Calibri" pitchFamily="34" charset="0"/>
              </a:rPr>
              <a:t>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34" y="4071942"/>
            <a:ext cx="8215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DNS servers: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bind9</a:t>
            </a:r>
            <a:r>
              <a:rPr lang="pl-PL" sz="3200" dirty="0" smtClean="0">
                <a:latin typeface="Calibri" pitchFamily="34" charset="0"/>
              </a:rPr>
              <a:t>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34" y="4714884"/>
            <a:ext cx="8215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ICMP and BGP routers: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Zebra</a:t>
            </a:r>
            <a:r>
              <a:rPr lang="pl-PL" sz="3200" dirty="0" smtClean="0">
                <a:latin typeface="Calibri" pitchFamily="34" charset="0"/>
              </a:rPr>
              <a:t> and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Quagga</a:t>
            </a:r>
            <a:r>
              <a:rPr lang="pl-PL" sz="3200" dirty="0" smtClean="0">
                <a:latin typeface="Calibri" pitchFamily="34" charset="0"/>
              </a:rPr>
              <a:t>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0034" y="5357826"/>
            <a:ext cx="8215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Network topology: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PacketTracer</a:t>
            </a:r>
            <a:r>
              <a:rPr lang="pl-PL" sz="3200" dirty="0" smtClean="0">
                <a:latin typeface="Calibri" pitchFamily="34" charset="0"/>
              </a:rPr>
              <a:t>.</a:t>
            </a:r>
            <a:endParaRPr lang="en-CA" sz="3200" dirty="0">
              <a:latin typeface="Calibri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00034" y="5987497"/>
            <a:ext cx="82153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 smtClean="0">
                <a:latin typeface="Calibri" pitchFamily="34" charset="0"/>
              </a:rPr>
              <a:t>Attacking OS: </a:t>
            </a:r>
            <a:r>
              <a:rPr lang="pl-PL" sz="3200" i="1" dirty="0" smtClean="0">
                <a:latin typeface="Times New Roman" pitchFamily="18" charset="0"/>
                <a:cs typeface="Times New Roman" pitchFamily="18" charset="0"/>
              </a:rPr>
              <a:t>Kali Linux</a:t>
            </a:r>
            <a:r>
              <a:rPr lang="pl-PL" sz="3200" dirty="0" smtClean="0">
                <a:latin typeface="Calibri" pitchFamily="34" charset="0"/>
              </a:rPr>
              <a:t>.</a:t>
            </a:r>
            <a:endParaRPr lang="en-CA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6014</TotalTime>
  <Words>1087</Words>
  <Application>Microsoft Office PowerPoint</Application>
  <PresentationFormat>On-screen Show (4:3)</PresentationFormat>
  <Paragraphs>122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Low-intensity DoS attacks on BGP infrastructure</vt:lpstr>
      <vt:lpstr>DoS attacks</vt:lpstr>
      <vt:lpstr>DoS attack detection</vt:lpstr>
      <vt:lpstr>Low-intensity DoS attacks</vt:lpstr>
      <vt:lpstr>Low-intensity DoS attacks</vt:lpstr>
      <vt:lpstr>Low-intensity DoS attacks</vt:lpstr>
      <vt:lpstr>TCP stack vulnerability</vt:lpstr>
      <vt:lpstr>Network bandwidth DoS</vt:lpstr>
      <vt:lpstr>Experimental topology</vt:lpstr>
      <vt:lpstr>Network topology</vt:lpstr>
      <vt:lpstr>Model of DoS attack</vt:lpstr>
      <vt:lpstr>HTTP attack</vt:lpstr>
      <vt:lpstr>HTTP attack</vt:lpstr>
      <vt:lpstr>Losses vs. availability</vt:lpstr>
      <vt:lpstr>DoS attack on BGP system</vt:lpstr>
      <vt:lpstr>DoS attack on BGP system</vt:lpstr>
      <vt:lpstr>Attack on Quagga</vt:lpstr>
      <vt:lpstr>Attack on Quagga</vt:lpstr>
      <vt:lpstr>Analysis</vt:lpstr>
      <vt:lpstr>Router-in-the-Middle attack</vt:lpstr>
      <vt:lpstr>Analysis</vt:lpstr>
      <vt:lpstr>Analysis</vt:lpstr>
      <vt:lpstr>Comparison</vt:lpstr>
      <vt:lpstr>Conclusions</vt:lpstr>
      <vt:lpstr>Questions?</vt:lpstr>
    </vt:vector>
  </TitlesOfParts>
  <Company>Universiteti "Kristal"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Neumann</dc:creator>
  <cp:lastModifiedBy>Paul Neumann</cp:lastModifiedBy>
  <cp:revision>1074</cp:revision>
  <dcterms:created xsi:type="dcterms:W3CDTF">2010-05-03T09:37:51Z</dcterms:created>
  <dcterms:modified xsi:type="dcterms:W3CDTF">2016-04-15T09:22:26Z</dcterms:modified>
</cp:coreProperties>
</file>