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8"/>
  </p:notesMasterIdLst>
  <p:handoutMasterIdLst>
    <p:handoutMasterId r:id="rId39"/>
  </p:handoutMasterIdLst>
  <p:sldIdLst>
    <p:sldId id="256" r:id="rId2"/>
    <p:sldId id="257" r:id="rId3"/>
    <p:sldId id="286" r:id="rId4"/>
    <p:sldId id="258" r:id="rId5"/>
    <p:sldId id="259" r:id="rId6"/>
    <p:sldId id="260" r:id="rId7"/>
    <p:sldId id="264" r:id="rId8"/>
    <p:sldId id="261" r:id="rId9"/>
    <p:sldId id="262" r:id="rId10"/>
    <p:sldId id="263" r:id="rId11"/>
    <p:sldId id="265" r:id="rId12"/>
    <p:sldId id="266" r:id="rId13"/>
    <p:sldId id="267" r:id="rId14"/>
    <p:sldId id="268" r:id="rId15"/>
    <p:sldId id="269" r:id="rId16"/>
    <p:sldId id="270" r:id="rId17"/>
    <p:sldId id="275" r:id="rId18"/>
    <p:sldId id="271" r:id="rId19"/>
    <p:sldId id="272" r:id="rId20"/>
    <p:sldId id="273" r:id="rId21"/>
    <p:sldId id="274" r:id="rId22"/>
    <p:sldId id="284" r:id="rId23"/>
    <p:sldId id="285" r:id="rId24"/>
    <p:sldId id="287" r:id="rId25"/>
    <p:sldId id="288" r:id="rId26"/>
    <p:sldId id="290" r:id="rId27"/>
    <p:sldId id="291" r:id="rId28"/>
    <p:sldId id="292" r:id="rId29"/>
    <p:sldId id="293" r:id="rId30"/>
    <p:sldId id="294" r:id="rId31"/>
    <p:sldId id="295" r:id="rId32"/>
    <p:sldId id="296" r:id="rId33"/>
    <p:sldId id="297" r:id="rId34"/>
    <p:sldId id="281" r:id="rId35"/>
    <p:sldId id="289" r:id="rId36"/>
    <p:sldId id="282" r:id="rId3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202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28167B59-7826-E749-B3D8-16B01045B912}" type="datetime1">
              <a:rPr lang="en-US"/>
              <a:pPr>
                <a:defRPr/>
              </a:pPr>
              <a:t>19/04/16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ea typeface="+mn-ea"/>
                <a:cs typeface="+mn-cs"/>
              </a:defRPr>
            </a:lvl1pPr>
          </a:lstStyle>
          <a:p>
            <a:pPr>
              <a:defRPr/>
            </a:pPr>
            <a:r>
              <a:rPr lang="en-US"/>
              <a:t>Go6lab</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733C5ADE-1582-7A47-B766-9DD4F3F29F72}" type="slidenum">
              <a:rPr lang="en-US"/>
              <a:pPr>
                <a:defRPr/>
              </a:pPr>
              <a:t>‹#›</a:t>
            </a:fld>
            <a:endParaRPr lang="en-US"/>
          </a:p>
        </p:txBody>
      </p:sp>
    </p:spTree>
    <p:extLst>
      <p:ext uri="{BB962C8B-B14F-4D97-AF65-F5344CB8AC3E}">
        <p14:creationId xmlns:p14="http://schemas.microsoft.com/office/powerpoint/2010/main" val="12213842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56CB7044-6629-0B40-9E3B-7AAD91FEAF1C}" type="datetime1">
              <a:rPr lang="en-US"/>
              <a:pPr>
                <a:defRPr/>
              </a:pPr>
              <a:t>19/04/16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ea typeface="+mn-ea"/>
                <a:cs typeface="+mn-cs"/>
              </a:defRPr>
            </a:lvl1pPr>
          </a:lstStyle>
          <a:p>
            <a:pPr>
              <a:defRPr/>
            </a:pPr>
            <a:r>
              <a:rPr lang="en-US"/>
              <a:t>Go6lab</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8D5A222D-78F7-054E-8B1A-2813F47AFB48}" type="slidenum">
              <a:rPr lang="en-US"/>
              <a:pPr>
                <a:defRPr/>
              </a:pPr>
              <a:t>‹#›</a:t>
            </a:fld>
            <a:endParaRPr lang="en-US"/>
          </a:p>
        </p:txBody>
      </p:sp>
    </p:spTree>
    <p:extLst>
      <p:ext uri="{BB962C8B-B14F-4D97-AF65-F5344CB8AC3E}">
        <p14:creationId xmlns:p14="http://schemas.microsoft.com/office/powerpoint/2010/main" val="3080976266"/>
      </p:ext>
    </p:extLst>
  </p:cSld>
  <p:clrMap bg1="lt1" tx1="dk1" bg2="lt2" tx2="dk2" accent1="accent1" accent2="accent2" accent3="accent3" accent4="accent4" accent5="accent5" accent6="accent6" hlink="hlink" folHlink="folHlink"/>
  <p:hf hdr="0" dt="0"/>
  <p:notesStyle>
    <a:lvl1pPr algn="l" defTabSz="457200" rtl="0" fontAlgn="base">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fontAlgn="base">
      <a:spcBef>
        <a:spcPct val="30000"/>
      </a:spcBef>
      <a:spcAft>
        <a:spcPct val="0"/>
      </a:spcAft>
      <a:defRPr sz="1200" kern="1200">
        <a:solidFill>
          <a:schemeClr val="tx1"/>
        </a:solidFill>
        <a:latin typeface="+mn-lt"/>
        <a:ea typeface="ＭＳ Ｐゴシック" charset="0"/>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0"/>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0"/>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fld id="{6F22DBE9-3410-8944-8C3E-64A27F21E181}" type="slidenum">
              <a:rPr lang="en-US"/>
              <a:pPr fontAlgn="base">
                <a:spcBef>
                  <a:spcPct val="0"/>
                </a:spcBef>
                <a:spcAft>
                  <a:spcPct val="0"/>
                </a:spcAft>
              </a:pPr>
              <a:t>1</a:t>
            </a:fld>
            <a:endParaRPr lang="en-US"/>
          </a:p>
        </p:txBody>
      </p:sp>
      <p:sp>
        <p:nvSpPr>
          <p:cNvPr id="30724" name="Footer Placeholder 4"/>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fontAlgn="base">
              <a:spcBef>
                <a:spcPct val="0"/>
              </a:spcBef>
              <a:spcAft>
                <a:spcPct val="0"/>
              </a:spcAft>
            </a:pPr>
            <a:r>
              <a:rPr lang="en-US"/>
              <a:t>Go6lab</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C321917-9C84-394D-BA2C-6708A5AD2F94}" type="datetime1">
              <a:rPr lang="en-US"/>
              <a:pPr>
                <a:defRPr/>
              </a:pPr>
              <a:t>19/04/16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E1412E-1AE3-FA4C-A66D-AC889136CE71}" type="slidenum">
              <a:rPr lang="en-US"/>
              <a:pPr>
                <a:defRPr/>
              </a:pPr>
              <a:t>‹#›</a:t>
            </a:fld>
            <a:endParaRPr lang="en-US"/>
          </a:p>
        </p:txBody>
      </p:sp>
    </p:spTree>
    <p:extLst>
      <p:ext uri="{BB962C8B-B14F-4D97-AF65-F5344CB8AC3E}">
        <p14:creationId xmlns:p14="http://schemas.microsoft.com/office/powerpoint/2010/main" val="2878846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C3F79B-E3D3-6640-AE4E-F5EA694CA8BE}" type="datetime1">
              <a:rPr lang="en-US"/>
              <a:pPr>
                <a:defRPr/>
              </a:pPr>
              <a:t>19/04/16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83CF8BA-C7DD-C742-A1F4-5100F71D71A7}" type="slidenum">
              <a:rPr lang="en-US"/>
              <a:pPr>
                <a:defRPr/>
              </a:pPr>
              <a:t>‹#›</a:t>
            </a:fld>
            <a:endParaRPr lang="en-US"/>
          </a:p>
        </p:txBody>
      </p:sp>
    </p:spTree>
    <p:extLst>
      <p:ext uri="{BB962C8B-B14F-4D97-AF65-F5344CB8AC3E}">
        <p14:creationId xmlns:p14="http://schemas.microsoft.com/office/powerpoint/2010/main" val="3316992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EE5E775-8216-CB49-B474-EDEB9595AE42}" type="datetime1">
              <a:rPr lang="en-US"/>
              <a:pPr>
                <a:defRPr/>
              </a:pPr>
              <a:t>19/04/16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1A66C1-E9EC-FE43-A8DD-159ED36CFBA6}" type="slidenum">
              <a:rPr lang="en-US"/>
              <a:pPr>
                <a:defRPr/>
              </a:pPr>
              <a:t>‹#›</a:t>
            </a:fld>
            <a:endParaRPr lang="en-US"/>
          </a:p>
        </p:txBody>
      </p:sp>
    </p:spTree>
    <p:extLst>
      <p:ext uri="{BB962C8B-B14F-4D97-AF65-F5344CB8AC3E}">
        <p14:creationId xmlns:p14="http://schemas.microsoft.com/office/powerpoint/2010/main" val="1583225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92D278D-CB17-0641-B241-FC1FE2E33D8B}" type="datetime1">
              <a:rPr lang="en-US"/>
              <a:pPr>
                <a:defRPr/>
              </a:pPr>
              <a:t>19/04/16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E5C701E-8A15-8847-9099-22901D29FD58}" type="slidenum">
              <a:rPr lang="en-US"/>
              <a:pPr>
                <a:defRPr/>
              </a:pPr>
              <a:t>‹#›</a:t>
            </a:fld>
            <a:endParaRPr lang="en-US"/>
          </a:p>
        </p:txBody>
      </p:sp>
    </p:spTree>
    <p:extLst>
      <p:ext uri="{BB962C8B-B14F-4D97-AF65-F5344CB8AC3E}">
        <p14:creationId xmlns:p14="http://schemas.microsoft.com/office/powerpoint/2010/main" val="922848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1A89D01-7B70-FC4A-BE74-08B7ABA3DEDD}" type="datetime1">
              <a:rPr lang="en-US"/>
              <a:pPr>
                <a:defRPr/>
              </a:pPr>
              <a:t>19/04/16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50FA3E7-E5A4-6B46-A3AB-627CF3572957}" type="slidenum">
              <a:rPr lang="en-US"/>
              <a:pPr>
                <a:defRPr/>
              </a:pPr>
              <a:t>‹#›</a:t>
            </a:fld>
            <a:endParaRPr lang="en-US"/>
          </a:p>
        </p:txBody>
      </p:sp>
    </p:spTree>
    <p:extLst>
      <p:ext uri="{BB962C8B-B14F-4D97-AF65-F5344CB8AC3E}">
        <p14:creationId xmlns:p14="http://schemas.microsoft.com/office/powerpoint/2010/main" val="2541324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91EF5EF-AEB7-B247-A27A-D9C2366CACF7}" type="datetime1">
              <a:rPr lang="en-US"/>
              <a:pPr>
                <a:defRPr/>
              </a:pPr>
              <a:t>19/04/16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AC40801-4665-1841-83CC-546DC49152BE}" type="slidenum">
              <a:rPr lang="en-US"/>
              <a:pPr>
                <a:defRPr/>
              </a:pPr>
              <a:t>‹#›</a:t>
            </a:fld>
            <a:endParaRPr lang="en-US"/>
          </a:p>
        </p:txBody>
      </p:sp>
    </p:spTree>
    <p:extLst>
      <p:ext uri="{BB962C8B-B14F-4D97-AF65-F5344CB8AC3E}">
        <p14:creationId xmlns:p14="http://schemas.microsoft.com/office/powerpoint/2010/main" val="3142631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CC96027-93AB-DE4F-BE70-2E4B556EFED7}" type="datetime1">
              <a:rPr lang="en-US"/>
              <a:pPr>
                <a:defRPr/>
              </a:pPr>
              <a:t>19/04/16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892F220-118B-9649-B4B6-68E10DC10AB3}" type="slidenum">
              <a:rPr lang="en-US"/>
              <a:pPr>
                <a:defRPr/>
              </a:pPr>
              <a:t>‹#›</a:t>
            </a:fld>
            <a:endParaRPr lang="en-US"/>
          </a:p>
        </p:txBody>
      </p:sp>
    </p:spTree>
    <p:extLst>
      <p:ext uri="{BB962C8B-B14F-4D97-AF65-F5344CB8AC3E}">
        <p14:creationId xmlns:p14="http://schemas.microsoft.com/office/powerpoint/2010/main" val="208136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42488E6-36DA-F74E-BABC-3609FA25DAA0}" type="datetime1">
              <a:rPr lang="en-US"/>
              <a:pPr>
                <a:defRPr/>
              </a:pPr>
              <a:t>19/04/16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80DCB10-0ECB-CF4D-830A-35EC0CF206DE}" type="slidenum">
              <a:rPr lang="en-US"/>
              <a:pPr>
                <a:defRPr/>
              </a:pPr>
              <a:t>‹#›</a:t>
            </a:fld>
            <a:endParaRPr lang="en-US"/>
          </a:p>
        </p:txBody>
      </p:sp>
    </p:spTree>
    <p:extLst>
      <p:ext uri="{BB962C8B-B14F-4D97-AF65-F5344CB8AC3E}">
        <p14:creationId xmlns:p14="http://schemas.microsoft.com/office/powerpoint/2010/main" val="1143084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5F472E8-D3B8-3541-A5DB-149AE23083E4}" type="datetime1">
              <a:rPr lang="en-US"/>
              <a:pPr>
                <a:defRPr/>
              </a:pPr>
              <a:t>19/04/16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F69115B-C0B7-1A4E-9447-BA6F3AE8EE8C}" type="slidenum">
              <a:rPr lang="en-US"/>
              <a:pPr>
                <a:defRPr/>
              </a:pPr>
              <a:t>‹#›</a:t>
            </a:fld>
            <a:endParaRPr lang="en-US"/>
          </a:p>
        </p:txBody>
      </p:sp>
    </p:spTree>
    <p:extLst>
      <p:ext uri="{BB962C8B-B14F-4D97-AF65-F5344CB8AC3E}">
        <p14:creationId xmlns:p14="http://schemas.microsoft.com/office/powerpoint/2010/main" val="1604898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7BC8806-A574-5943-8193-3A41BF57C6A0}" type="datetime1">
              <a:rPr lang="en-US"/>
              <a:pPr>
                <a:defRPr/>
              </a:pPr>
              <a:t>19/04/16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4F1504-8B7C-4246-AED2-6CB06F11ED66}" type="slidenum">
              <a:rPr lang="en-US"/>
              <a:pPr>
                <a:defRPr/>
              </a:pPr>
              <a:t>‹#›</a:t>
            </a:fld>
            <a:endParaRPr lang="en-US"/>
          </a:p>
        </p:txBody>
      </p:sp>
    </p:spTree>
    <p:extLst>
      <p:ext uri="{BB962C8B-B14F-4D97-AF65-F5344CB8AC3E}">
        <p14:creationId xmlns:p14="http://schemas.microsoft.com/office/powerpoint/2010/main" val="3750759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5075614-0398-FC4E-B546-97965BFA6C3D}" type="datetime1">
              <a:rPr lang="en-US"/>
              <a:pPr>
                <a:defRPr/>
              </a:pPr>
              <a:t>19/04/16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20286F9-32E0-E74B-BA27-B0E6E9F5078E}" type="slidenum">
              <a:rPr lang="en-US"/>
              <a:pPr>
                <a:defRPr/>
              </a:pPr>
              <a:t>‹#›</a:t>
            </a:fld>
            <a:endParaRPr lang="en-US"/>
          </a:p>
        </p:txBody>
      </p:sp>
    </p:spTree>
    <p:extLst>
      <p:ext uri="{BB962C8B-B14F-4D97-AF65-F5344CB8AC3E}">
        <p14:creationId xmlns:p14="http://schemas.microsoft.com/office/powerpoint/2010/main" val="8292357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EF011B80-3106-9542-839D-495EE7E5E3AA}" type="datetime1">
              <a:rPr lang="en-US"/>
              <a:pPr>
                <a:defRPr/>
              </a:pPr>
              <a:t>19/04/16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55AE69E0-D245-3040-83E9-0E8FB3B638CF}" type="slidenum">
              <a:rPr lang="en-US"/>
              <a:pPr>
                <a:defRPr/>
              </a:pPr>
              <a:t>‹#›</a:t>
            </a:fld>
            <a:endParaRPr lang="en-US"/>
          </a:p>
        </p:txBody>
      </p:sp>
      <p:pic>
        <p:nvPicPr>
          <p:cNvPr id="1031" name="Picture 6" descr="logo-go6-na-beli-podlagi-crop1.png"/>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112125" y="144463"/>
            <a:ext cx="8255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7"/>
          <p:cNvGrpSpPr>
            <a:grpSpLocks noChangeAspect="1"/>
          </p:cNvGrpSpPr>
          <p:nvPr userDrawn="1"/>
        </p:nvGrpSpPr>
        <p:grpSpPr bwMode="gray">
          <a:xfrm>
            <a:off x="178652" y="111062"/>
            <a:ext cx="1371600" cy="538843"/>
            <a:chOff x="622301" y="3028950"/>
            <a:chExt cx="7778750" cy="3055938"/>
          </a:xfrm>
          <a:solidFill>
            <a:srgbClr val="0033A0"/>
          </a:solidFill>
        </p:grpSpPr>
        <p:sp>
          <p:nvSpPr>
            <p:cNvPr id="9" name="Freeform 8"/>
            <p:cNvSpPr>
              <a:spLocks/>
            </p:cNvSpPr>
            <p:nvPr/>
          </p:nvSpPr>
          <p:spPr bwMode="gray">
            <a:xfrm>
              <a:off x="4456113" y="4791075"/>
              <a:ext cx="695325" cy="742950"/>
            </a:xfrm>
            <a:custGeom>
              <a:avLst/>
              <a:gdLst>
                <a:gd name="T0" fmla="*/ 202 w 438"/>
                <a:gd name="T1" fmla="*/ 215 h 468"/>
                <a:gd name="T2" fmla="*/ 301 w 438"/>
                <a:gd name="T3" fmla="*/ 0 h 468"/>
                <a:gd name="T4" fmla="*/ 438 w 438"/>
                <a:gd name="T5" fmla="*/ 0 h 468"/>
                <a:gd name="T6" fmla="*/ 266 w 438"/>
                <a:gd name="T7" fmla="*/ 327 h 468"/>
                <a:gd name="T8" fmla="*/ 248 w 438"/>
                <a:gd name="T9" fmla="*/ 360 h 468"/>
                <a:gd name="T10" fmla="*/ 231 w 438"/>
                <a:gd name="T11" fmla="*/ 388 h 468"/>
                <a:gd name="T12" fmla="*/ 215 w 438"/>
                <a:gd name="T13" fmla="*/ 412 h 468"/>
                <a:gd name="T14" fmla="*/ 199 w 438"/>
                <a:gd name="T15" fmla="*/ 429 h 468"/>
                <a:gd name="T16" fmla="*/ 179 w 438"/>
                <a:gd name="T17" fmla="*/ 444 h 468"/>
                <a:gd name="T18" fmla="*/ 157 w 438"/>
                <a:gd name="T19" fmla="*/ 455 h 468"/>
                <a:gd name="T20" fmla="*/ 132 w 438"/>
                <a:gd name="T21" fmla="*/ 462 h 468"/>
                <a:gd name="T22" fmla="*/ 99 w 438"/>
                <a:gd name="T23" fmla="*/ 467 h 468"/>
                <a:gd name="T24" fmla="*/ 62 w 438"/>
                <a:gd name="T25" fmla="*/ 468 h 468"/>
                <a:gd name="T26" fmla="*/ 37 w 438"/>
                <a:gd name="T27" fmla="*/ 468 h 468"/>
                <a:gd name="T28" fmla="*/ 14 w 438"/>
                <a:gd name="T29" fmla="*/ 467 h 468"/>
                <a:gd name="T30" fmla="*/ 0 w 438"/>
                <a:gd name="T31" fmla="*/ 465 h 468"/>
                <a:gd name="T32" fmla="*/ 17 w 438"/>
                <a:gd name="T33" fmla="*/ 368 h 468"/>
                <a:gd name="T34" fmla="*/ 46 w 438"/>
                <a:gd name="T35" fmla="*/ 370 h 468"/>
                <a:gd name="T36" fmla="*/ 69 w 438"/>
                <a:gd name="T37" fmla="*/ 368 h 468"/>
                <a:gd name="T38" fmla="*/ 84 w 438"/>
                <a:gd name="T39" fmla="*/ 363 h 468"/>
                <a:gd name="T40" fmla="*/ 93 w 438"/>
                <a:gd name="T41" fmla="*/ 354 h 468"/>
                <a:gd name="T42" fmla="*/ 98 w 438"/>
                <a:gd name="T43" fmla="*/ 339 h 468"/>
                <a:gd name="T44" fmla="*/ 95 w 438"/>
                <a:gd name="T45" fmla="*/ 318 h 468"/>
                <a:gd name="T46" fmla="*/ 35 w 438"/>
                <a:gd name="T47" fmla="*/ 0 h 468"/>
                <a:gd name="T48" fmla="*/ 178 w 438"/>
                <a:gd name="T49" fmla="*/ 0 h 468"/>
                <a:gd name="T50" fmla="*/ 202 w 438"/>
                <a:gd name="T51" fmla="*/ 215 h 4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38" h="468">
                  <a:moveTo>
                    <a:pt x="202" y="215"/>
                  </a:moveTo>
                  <a:lnTo>
                    <a:pt x="301" y="0"/>
                  </a:lnTo>
                  <a:lnTo>
                    <a:pt x="438" y="0"/>
                  </a:lnTo>
                  <a:lnTo>
                    <a:pt x="266" y="327"/>
                  </a:lnTo>
                  <a:lnTo>
                    <a:pt x="248" y="360"/>
                  </a:lnTo>
                  <a:lnTo>
                    <a:pt x="231" y="388"/>
                  </a:lnTo>
                  <a:lnTo>
                    <a:pt x="215" y="412"/>
                  </a:lnTo>
                  <a:lnTo>
                    <a:pt x="199" y="429"/>
                  </a:lnTo>
                  <a:lnTo>
                    <a:pt x="179" y="444"/>
                  </a:lnTo>
                  <a:lnTo>
                    <a:pt x="157" y="455"/>
                  </a:lnTo>
                  <a:lnTo>
                    <a:pt x="132" y="462"/>
                  </a:lnTo>
                  <a:lnTo>
                    <a:pt x="99" y="467"/>
                  </a:lnTo>
                  <a:lnTo>
                    <a:pt x="62" y="468"/>
                  </a:lnTo>
                  <a:lnTo>
                    <a:pt x="37" y="468"/>
                  </a:lnTo>
                  <a:lnTo>
                    <a:pt x="14" y="467"/>
                  </a:lnTo>
                  <a:lnTo>
                    <a:pt x="0" y="465"/>
                  </a:lnTo>
                  <a:lnTo>
                    <a:pt x="17" y="368"/>
                  </a:lnTo>
                  <a:lnTo>
                    <a:pt x="46" y="370"/>
                  </a:lnTo>
                  <a:lnTo>
                    <a:pt x="69" y="368"/>
                  </a:lnTo>
                  <a:lnTo>
                    <a:pt x="84" y="363"/>
                  </a:lnTo>
                  <a:lnTo>
                    <a:pt x="93" y="354"/>
                  </a:lnTo>
                  <a:lnTo>
                    <a:pt x="98" y="339"/>
                  </a:lnTo>
                  <a:lnTo>
                    <a:pt x="95" y="318"/>
                  </a:lnTo>
                  <a:lnTo>
                    <a:pt x="35" y="0"/>
                  </a:lnTo>
                  <a:lnTo>
                    <a:pt x="178" y="0"/>
                  </a:lnTo>
                  <a:lnTo>
                    <a:pt x="202" y="215"/>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0" name="Freeform 9"/>
            <p:cNvSpPr>
              <a:spLocks noEditPoints="1"/>
            </p:cNvSpPr>
            <p:nvPr/>
          </p:nvSpPr>
          <p:spPr bwMode="gray">
            <a:xfrm>
              <a:off x="3376613" y="4776788"/>
              <a:ext cx="658813" cy="585788"/>
            </a:xfrm>
            <a:custGeom>
              <a:avLst/>
              <a:gdLst>
                <a:gd name="T0" fmla="*/ 153 w 415"/>
                <a:gd name="T1" fmla="*/ 146 h 369"/>
                <a:gd name="T2" fmla="*/ 159 w 415"/>
                <a:gd name="T3" fmla="*/ 125 h 369"/>
                <a:gd name="T4" fmla="*/ 171 w 415"/>
                <a:gd name="T5" fmla="*/ 108 h 369"/>
                <a:gd name="T6" fmla="*/ 186 w 415"/>
                <a:gd name="T7" fmla="*/ 95 h 369"/>
                <a:gd name="T8" fmla="*/ 207 w 415"/>
                <a:gd name="T9" fmla="*/ 88 h 369"/>
                <a:gd name="T10" fmla="*/ 229 w 415"/>
                <a:gd name="T11" fmla="*/ 85 h 369"/>
                <a:gd name="T12" fmla="*/ 248 w 415"/>
                <a:gd name="T13" fmla="*/ 88 h 369"/>
                <a:gd name="T14" fmla="*/ 263 w 415"/>
                <a:gd name="T15" fmla="*/ 96 h 369"/>
                <a:gd name="T16" fmla="*/ 275 w 415"/>
                <a:gd name="T17" fmla="*/ 110 h 369"/>
                <a:gd name="T18" fmla="*/ 281 w 415"/>
                <a:gd name="T19" fmla="*/ 126 h 369"/>
                <a:gd name="T20" fmla="*/ 281 w 415"/>
                <a:gd name="T21" fmla="*/ 146 h 369"/>
                <a:gd name="T22" fmla="*/ 153 w 415"/>
                <a:gd name="T23" fmla="*/ 146 h 369"/>
                <a:gd name="T24" fmla="*/ 411 w 415"/>
                <a:gd name="T25" fmla="*/ 215 h 369"/>
                <a:gd name="T26" fmla="*/ 415 w 415"/>
                <a:gd name="T27" fmla="*/ 175 h 369"/>
                <a:gd name="T28" fmla="*/ 413 w 415"/>
                <a:gd name="T29" fmla="*/ 138 h 369"/>
                <a:gd name="T30" fmla="*/ 406 w 415"/>
                <a:gd name="T31" fmla="*/ 104 h 369"/>
                <a:gd name="T32" fmla="*/ 393 w 415"/>
                <a:gd name="T33" fmla="*/ 74 h 369"/>
                <a:gd name="T34" fmla="*/ 373 w 415"/>
                <a:gd name="T35" fmla="*/ 49 h 369"/>
                <a:gd name="T36" fmla="*/ 348 w 415"/>
                <a:gd name="T37" fmla="*/ 28 h 369"/>
                <a:gd name="T38" fmla="*/ 317 w 415"/>
                <a:gd name="T39" fmla="*/ 13 h 369"/>
                <a:gd name="T40" fmla="*/ 281 w 415"/>
                <a:gd name="T41" fmla="*/ 3 h 369"/>
                <a:gd name="T42" fmla="*/ 240 w 415"/>
                <a:gd name="T43" fmla="*/ 0 h 369"/>
                <a:gd name="T44" fmla="*/ 198 w 415"/>
                <a:gd name="T45" fmla="*/ 3 h 369"/>
                <a:gd name="T46" fmla="*/ 158 w 415"/>
                <a:gd name="T47" fmla="*/ 13 h 369"/>
                <a:gd name="T48" fmla="*/ 121 w 415"/>
                <a:gd name="T49" fmla="*/ 30 h 369"/>
                <a:gd name="T50" fmla="*/ 86 w 415"/>
                <a:gd name="T51" fmla="*/ 50 h 369"/>
                <a:gd name="T52" fmla="*/ 58 w 415"/>
                <a:gd name="T53" fmla="*/ 79 h 369"/>
                <a:gd name="T54" fmla="*/ 34 w 415"/>
                <a:gd name="T55" fmla="*/ 110 h 369"/>
                <a:gd name="T56" fmla="*/ 15 w 415"/>
                <a:gd name="T57" fmla="*/ 147 h 369"/>
                <a:gd name="T58" fmla="*/ 5 w 415"/>
                <a:gd name="T59" fmla="*/ 187 h 369"/>
                <a:gd name="T60" fmla="*/ 0 w 415"/>
                <a:gd name="T61" fmla="*/ 224 h 369"/>
                <a:gd name="T62" fmla="*/ 5 w 415"/>
                <a:gd name="T63" fmla="*/ 257 h 369"/>
                <a:gd name="T64" fmla="*/ 14 w 415"/>
                <a:gd name="T65" fmla="*/ 287 h 369"/>
                <a:gd name="T66" fmla="*/ 28 w 415"/>
                <a:gd name="T67" fmla="*/ 311 h 369"/>
                <a:gd name="T68" fmla="*/ 49 w 415"/>
                <a:gd name="T69" fmla="*/ 331 h 369"/>
                <a:gd name="T70" fmla="*/ 75 w 415"/>
                <a:gd name="T71" fmla="*/ 348 h 369"/>
                <a:gd name="T72" fmla="*/ 104 w 415"/>
                <a:gd name="T73" fmla="*/ 358 h 369"/>
                <a:gd name="T74" fmla="*/ 137 w 415"/>
                <a:gd name="T75" fmla="*/ 366 h 369"/>
                <a:gd name="T76" fmla="*/ 174 w 415"/>
                <a:gd name="T77" fmla="*/ 369 h 369"/>
                <a:gd name="T78" fmla="*/ 205 w 415"/>
                <a:gd name="T79" fmla="*/ 367 h 369"/>
                <a:gd name="T80" fmla="*/ 238 w 415"/>
                <a:gd name="T81" fmla="*/ 363 h 369"/>
                <a:gd name="T82" fmla="*/ 269 w 415"/>
                <a:gd name="T83" fmla="*/ 355 h 369"/>
                <a:gd name="T84" fmla="*/ 299 w 415"/>
                <a:gd name="T85" fmla="*/ 343 h 369"/>
                <a:gd name="T86" fmla="*/ 327 w 415"/>
                <a:gd name="T87" fmla="*/ 327 h 369"/>
                <a:gd name="T88" fmla="*/ 353 w 415"/>
                <a:gd name="T89" fmla="*/ 308 h 369"/>
                <a:gd name="T90" fmla="*/ 375 w 415"/>
                <a:gd name="T91" fmla="*/ 282 h 369"/>
                <a:gd name="T92" fmla="*/ 391 w 415"/>
                <a:gd name="T93" fmla="*/ 253 h 369"/>
                <a:gd name="T94" fmla="*/ 257 w 415"/>
                <a:gd name="T95" fmla="*/ 253 h 369"/>
                <a:gd name="T96" fmla="*/ 246 w 415"/>
                <a:gd name="T97" fmla="*/ 266 h 369"/>
                <a:gd name="T98" fmla="*/ 231 w 415"/>
                <a:gd name="T99" fmla="*/ 275 h 369"/>
                <a:gd name="T100" fmla="*/ 214 w 415"/>
                <a:gd name="T101" fmla="*/ 281 h 369"/>
                <a:gd name="T102" fmla="*/ 198 w 415"/>
                <a:gd name="T103" fmla="*/ 284 h 369"/>
                <a:gd name="T104" fmla="*/ 177 w 415"/>
                <a:gd name="T105" fmla="*/ 279 h 369"/>
                <a:gd name="T106" fmla="*/ 159 w 415"/>
                <a:gd name="T107" fmla="*/ 270 h 369"/>
                <a:gd name="T108" fmla="*/ 147 w 415"/>
                <a:gd name="T109" fmla="*/ 257 h 369"/>
                <a:gd name="T110" fmla="*/ 140 w 415"/>
                <a:gd name="T111" fmla="*/ 238 h 369"/>
                <a:gd name="T112" fmla="*/ 140 w 415"/>
                <a:gd name="T113" fmla="*/ 215 h 369"/>
                <a:gd name="T114" fmla="*/ 411 w 415"/>
                <a:gd name="T115" fmla="*/ 215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15" h="369">
                  <a:moveTo>
                    <a:pt x="153" y="146"/>
                  </a:moveTo>
                  <a:lnTo>
                    <a:pt x="159" y="125"/>
                  </a:lnTo>
                  <a:lnTo>
                    <a:pt x="171" y="108"/>
                  </a:lnTo>
                  <a:lnTo>
                    <a:pt x="186" y="95"/>
                  </a:lnTo>
                  <a:lnTo>
                    <a:pt x="207" y="88"/>
                  </a:lnTo>
                  <a:lnTo>
                    <a:pt x="229" y="85"/>
                  </a:lnTo>
                  <a:lnTo>
                    <a:pt x="248" y="88"/>
                  </a:lnTo>
                  <a:lnTo>
                    <a:pt x="263" y="96"/>
                  </a:lnTo>
                  <a:lnTo>
                    <a:pt x="275" y="110"/>
                  </a:lnTo>
                  <a:lnTo>
                    <a:pt x="281" y="126"/>
                  </a:lnTo>
                  <a:lnTo>
                    <a:pt x="281" y="146"/>
                  </a:lnTo>
                  <a:lnTo>
                    <a:pt x="153" y="146"/>
                  </a:lnTo>
                  <a:close/>
                  <a:moveTo>
                    <a:pt x="411" y="215"/>
                  </a:moveTo>
                  <a:lnTo>
                    <a:pt x="415" y="175"/>
                  </a:lnTo>
                  <a:lnTo>
                    <a:pt x="413" y="138"/>
                  </a:lnTo>
                  <a:lnTo>
                    <a:pt x="406" y="104"/>
                  </a:lnTo>
                  <a:lnTo>
                    <a:pt x="393" y="74"/>
                  </a:lnTo>
                  <a:lnTo>
                    <a:pt x="373" y="49"/>
                  </a:lnTo>
                  <a:lnTo>
                    <a:pt x="348" y="28"/>
                  </a:lnTo>
                  <a:lnTo>
                    <a:pt x="317" y="13"/>
                  </a:lnTo>
                  <a:lnTo>
                    <a:pt x="281" y="3"/>
                  </a:lnTo>
                  <a:lnTo>
                    <a:pt x="240" y="0"/>
                  </a:lnTo>
                  <a:lnTo>
                    <a:pt x="198" y="3"/>
                  </a:lnTo>
                  <a:lnTo>
                    <a:pt x="158" y="13"/>
                  </a:lnTo>
                  <a:lnTo>
                    <a:pt x="121" y="30"/>
                  </a:lnTo>
                  <a:lnTo>
                    <a:pt x="86" y="50"/>
                  </a:lnTo>
                  <a:lnTo>
                    <a:pt x="58" y="79"/>
                  </a:lnTo>
                  <a:lnTo>
                    <a:pt x="34" y="110"/>
                  </a:lnTo>
                  <a:lnTo>
                    <a:pt x="15" y="147"/>
                  </a:lnTo>
                  <a:lnTo>
                    <a:pt x="5" y="187"/>
                  </a:lnTo>
                  <a:lnTo>
                    <a:pt x="0" y="224"/>
                  </a:lnTo>
                  <a:lnTo>
                    <a:pt x="5" y="257"/>
                  </a:lnTo>
                  <a:lnTo>
                    <a:pt x="14" y="287"/>
                  </a:lnTo>
                  <a:lnTo>
                    <a:pt x="28" y="311"/>
                  </a:lnTo>
                  <a:lnTo>
                    <a:pt x="49" y="331"/>
                  </a:lnTo>
                  <a:lnTo>
                    <a:pt x="75" y="348"/>
                  </a:lnTo>
                  <a:lnTo>
                    <a:pt x="104" y="358"/>
                  </a:lnTo>
                  <a:lnTo>
                    <a:pt x="137" y="366"/>
                  </a:lnTo>
                  <a:lnTo>
                    <a:pt x="174" y="369"/>
                  </a:lnTo>
                  <a:lnTo>
                    <a:pt x="205" y="367"/>
                  </a:lnTo>
                  <a:lnTo>
                    <a:pt x="238" y="363"/>
                  </a:lnTo>
                  <a:lnTo>
                    <a:pt x="269" y="355"/>
                  </a:lnTo>
                  <a:lnTo>
                    <a:pt x="299" y="343"/>
                  </a:lnTo>
                  <a:lnTo>
                    <a:pt x="327" y="327"/>
                  </a:lnTo>
                  <a:lnTo>
                    <a:pt x="353" y="308"/>
                  </a:lnTo>
                  <a:lnTo>
                    <a:pt x="375" y="282"/>
                  </a:lnTo>
                  <a:lnTo>
                    <a:pt x="391" y="253"/>
                  </a:lnTo>
                  <a:lnTo>
                    <a:pt x="257" y="253"/>
                  </a:lnTo>
                  <a:lnTo>
                    <a:pt x="246" y="266"/>
                  </a:lnTo>
                  <a:lnTo>
                    <a:pt x="231" y="275"/>
                  </a:lnTo>
                  <a:lnTo>
                    <a:pt x="214" y="281"/>
                  </a:lnTo>
                  <a:lnTo>
                    <a:pt x="198" y="284"/>
                  </a:lnTo>
                  <a:lnTo>
                    <a:pt x="177" y="279"/>
                  </a:lnTo>
                  <a:lnTo>
                    <a:pt x="159" y="270"/>
                  </a:lnTo>
                  <a:lnTo>
                    <a:pt x="147" y="257"/>
                  </a:lnTo>
                  <a:lnTo>
                    <a:pt x="140" y="238"/>
                  </a:lnTo>
                  <a:lnTo>
                    <a:pt x="140" y="215"/>
                  </a:lnTo>
                  <a:lnTo>
                    <a:pt x="411" y="215"/>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1" name="Freeform 9"/>
            <p:cNvSpPr>
              <a:spLocks/>
            </p:cNvSpPr>
            <p:nvPr/>
          </p:nvSpPr>
          <p:spPr bwMode="gray">
            <a:xfrm>
              <a:off x="4056063" y="4618038"/>
              <a:ext cx="434975" cy="731838"/>
            </a:xfrm>
            <a:custGeom>
              <a:avLst/>
              <a:gdLst>
                <a:gd name="T0" fmla="*/ 210 w 274"/>
                <a:gd name="T1" fmla="*/ 458 h 461"/>
                <a:gd name="T2" fmla="*/ 159 w 274"/>
                <a:gd name="T3" fmla="*/ 461 h 461"/>
                <a:gd name="T4" fmla="*/ 116 w 274"/>
                <a:gd name="T5" fmla="*/ 461 h 461"/>
                <a:gd name="T6" fmla="*/ 84 w 274"/>
                <a:gd name="T7" fmla="*/ 460 h 461"/>
                <a:gd name="T8" fmla="*/ 58 w 274"/>
                <a:gd name="T9" fmla="*/ 454 h 461"/>
                <a:gd name="T10" fmla="*/ 39 w 274"/>
                <a:gd name="T11" fmla="*/ 446 h 461"/>
                <a:gd name="T12" fmla="*/ 27 w 274"/>
                <a:gd name="T13" fmla="*/ 434 h 461"/>
                <a:gd name="T14" fmla="*/ 20 w 274"/>
                <a:gd name="T15" fmla="*/ 417 h 461"/>
                <a:gd name="T16" fmla="*/ 18 w 274"/>
                <a:gd name="T17" fmla="*/ 396 h 461"/>
                <a:gd name="T18" fmla="*/ 20 w 274"/>
                <a:gd name="T19" fmla="*/ 369 h 461"/>
                <a:gd name="T20" fmla="*/ 24 w 274"/>
                <a:gd name="T21" fmla="*/ 336 h 461"/>
                <a:gd name="T22" fmla="*/ 51 w 274"/>
                <a:gd name="T23" fmla="*/ 189 h 461"/>
                <a:gd name="T24" fmla="*/ 0 w 274"/>
                <a:gd name="T25" fmla="*/ 189 h 461"/>
                <a:gd name="T26" fmla="*/ 15 w 274"/>
                <a:gd name="T27" fmla="*/ 109 h 461"/>
                <a:gd name="T28" fmla="*/ 67 w 274"/>
                <a:gd name="T29" fmla="*/ 109 h 461"/>
                <a:gd name="T30" fmla="*/ 87 w 274"/>
                <a:gd name="T31" fmla="*/ 0 h 461"/>
                <a:gd name="T32" fmla="*/ 226 w 274"/>
                <a:gd name="T33" fmla="*/ 0 h 461"/>
                <a:gd name="T34" fmla="*/ 207 w 274"/>
                <a:gd name="T35" fmla="*/ 109 h 461"/>
                <a:gd name="T36" fmla="*/ 274 w 274"/>
                <a:gd name="T37" fmla="*/ 109 h 461"/>
                <a:gd name="T38" fmla="*/ 260 w 274"/>
                <a:gd name="T39" fmla="*/ 189 h 461"/>
                <a:gd name="T40" fmla="*/ 192 w 274"/>
                <a:gd name="T41" fmla="*/ 189 h 461"/>
                <a:gd name="T42" fmla="*/ 170 w 274"/>
                <a:gd name="T43" fmla="*/ 317 h 461"/>
                <a:gd name="T44" fmla="*/ 167 w 274"/>
                <a:gd name="T45" fmla="*/ 333 h 461"/>
                <a:gd name="T46" fmla="*/ 168 w 274"/>
                <a:gd name="T47" fmla="*/ 345 h 461"/>
                <a:gd name="T48" fmla="*/ 174 w 274"/>
                <a:gd name="T49" fmla="*/ 354 h 461"/>
                <a:gd name="T50" fmla="*/ 186 w 274"/>
                <a:gd name="T51" fmla="*/ 359 h 461"/>
                <a:gd name="T52" fmla="*/ 205 w 274"/>
                <a:gd name="T53" fmla="*/ 360 h 461"/>
                <a:gd name="T54" fmla="*/ 228 w 274"/>
                <a:gd name="T55" fmla="*/ 360 h 461"/>
                <a:gd name="T56" fmla="*/ 210 w 274"/>
                <a:gd name="T57" fmla="*/ 458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4" h="461">
                  <a:moveTo>
                    <a:pt x="210" y="458"/>
                  </a:moveTo>
                  <a:lnTo>
                    <a:pt x="159" y="461"/>
                  </a:lnTo>
                  <a:lnTo>
                    <a:pt x="116" y="461"/>
                  </a:lnTo>
                  <a:lnTo>
                    <a:pt x="84" y="460"/>
                  </a:lnTo>
                  <a:lnTo>
                    <a:pt x="58" y="454"/>
                  </a:lnTo>
                  <a:lnTo>
                    <a:pt x="39" y="446"/>
                  </a:lnTo>
                  <a:lnTo>
                    <a:pt x="27" y="434"/>
                  </a:lnTo>
                  <a:lnTo>
                    <a:pt x="20" y="417"/>
                  </a:lnTo>
                  <a:lnTo>
                    <a:pt x="18" y="396"/>
                  </a:lnTo>
                  <a:lnTo>
                    <a:pt x="20" y="369"/>
                  </a:lnTo>
                  <a:lnTo>
                    <a:pt x="24" y="336"/>
                  </a:lnTo>
                  <a:lnTo>
                    <a:pt x="51" y="189"/>
                  </a:lnTo>
                  <a:lnTo>
                    <a:pt x="0" y="189"/>
                  </a:lnTo>
                  <a:lnTo>
                    <a:pt x="15" y="109"/>
                  </a:lnTo>
                  <a:lnTo>
                    <a:pt x="67" y="109"/>
                  </a:lnTo>
                  <a:lnTo>
                    <a:pt x="87" y="0"/>
                  </a:lnTo>
                  <a:lnTo>
                    <a:pt x="226" y="0"/>
                  </a:lnTo>
                  <a:lnTo>
                    <a:pt x="207" y="109"/>
                  </a:lnTo>
                  <a:lnTo>
                    <a:pt x="274" y="109"/>
                  </a:lnTo>
                  <a:lnTo>
                    <a:pt x="260" y="189"/>
                  </a:lnTo>
                  <a:lnTo>
                    <a:pt x="192" y="189"/>
                  </a:lnTo>
                  <a:lnTo>
                    <a:pt x="170" y="317"/>
                  </a:lnTo>
                  <a:lnTo>
                    <a:pt x="167" y="333"/>
                  </a:lnTo>
                  <a:lnTo>
                    <a:pt x="168" y="345"/>
                  </a:lnTo>
                  <a:lnTo>
                    <a:pt x="174" y="354"/>
                  </a:lnTo>
                  <a:lnTo>
                    <a:pt x="186" y="359"/>
                  </a:lnTo>
                  <a:lnTo>
                    <a:pt x="205" y="360"/>
                  </a:lnTo>
                  <a:lnTo>
                    <a:pt x="228" y="360"/>
                  </a:lnTo>
                  <a:lnTo>
                    <a:pt x="210" y="458"/>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2" name="Freeform 10"/>
            <p:cNvSpPr>
              <a:spLocks/>
            </p:cNvSpPr>
            <p:nvPr/>
          </p:nvSpPr>
          <p:spPr bwMode="gray">
            <a:xfrm>
              <a:off x="985838" y="4564063"/>
              <a:ext cx="741363" cy="800100"/>
            </a:xfrm>
            <a:custGeom>
              <a:avLst/>
              <a:gdLst>
                <a:gd name="T0" fmla="*/ 314 w 467"/>
                <a:gd name="T1" fmla="*/ 137 h 504"/>
                <a:gd name="T2" fmla="*/ 299 w 467"/>
                <a:gd name="T3" fmla="*/ 119 h 504"/>
                <a:gd name="T4" fmla="*/ 259 w 467"/>
                <a:gd name="T5" fmla="*/ 110 h 504"/>
                <a:gd name="T6" fmla="*/ 219 w 467"/>
                <a:gd name="T7" fmla="*/ 117 h 504"/>
                <a:gd name="T8" fmla="*/ 203 w 467"/>
                <a:gd name="T9" fmla="*/ 138 h 504"/>
                <a:gd name="T10" fmla="*/ 210 w 467"/>
                <a:gd name="T11" fmla="*/ 159 h 504"/>
                <a:gd name="T12" fmla="*/ 235 w 467"/>
                <a:gd name="T13" fmla="*/ 174 h 504"/>
                <a:gd name="T14" fmla="*/ 275 w 467"/>
                <a:gd name="T15" fmla="*/ 184 h 504"/>
                <a:gd name="T16" fmla="*/ 320 w 467"/>
                <a:gd name="T17" fmla="*/ 196 h 504"/>
                <a:gd name="T18" fmla="*/ 368 w 467"/>
                <a:gd name="T19" fmla="*/ 213 h 504"/>
                <a:gd name="T20" fmla="*/ 408 w 467"/>
                <a:gd name="T21" fmla="*/ 233 h 504"/>
                <a:gd name="T22" fmla="*/ 437 w 467"/>
                <a:gd name="T23" fmla="*/ 266 h 504"/>
                <a:gd name="T24" fmla="*/ 451 w 467"/>
                <a:gd name="T25" fmla="*/ 311 h 504"/>
                <a:gd name="T26" fmla="*/ 439 w 467"/>
                <a:gd name="T27" fmla="*/ 375 h 504"/>
                <a:gd name="T28" fmla="*/ 402 w 467"/>
                <a:gd name="T29" fmla="*/ 431 h 504"/>
                <a:gd name="T30" fmla="*/ 345 w 467"/>
                <a:gd name="T31" fmla="*/ 473 h 504"/>
                <a:gd name="T32" fmla="*/ 274 w 467"/>
                <a:gd name="T33" fmla="*/ 497 h 504"/>
                <a:gd name="T34" fmla="*/ 189 w 467"/>
                <a:gd name="T35" fmla="*/ 504 h 504"/>
                <a:gd name="T36" fmla="*/ 112 w 467"/>
                <a:gd name="T37" fmla="*/ 495 h 504"/>
                <a:gd name="T38" fmla="*/ 54 w 467"/>
                <a:gd name="T39" fmla="*/ 467 h 504"/>
                <a:gd name="T40" fmla="*/ 17 w 467"/>
                <a:gd name="T41" fmla="*/ 424 h 504"/>
                <a:gd name="T42" fmla="*/ 0 w 467"/>
                <a:gd name="T43" fmla="*/ 372 h 504"/>
                <a:gd name="T44" fmla="*/ 155 w 467"/>
                <a:gd name="T45" fmla="*/ 343 h 504"/>
                <a:gd name="T46" fmla="*/ 164 w 467"/>
                <a:gd name="T47" fmla="*/ 373 h 504"/>
                <a:gd name="T48" fmla="*/ 188 w 467"/>
                <a:gd name="T49" fmla="*/ 390 h 504"/>
                <a:gd name="T50" fmla="*/ 217 w 467"/>
                <a:gd name="T51" fmla="*/ 394 h 504"/>
                <a:gd name="T52" fmla="*/ 259 w 467"/>
                <a:gd name="T53" fmla="*/ 388 h 504"/>
                <a:gd name="T54" fmla="*/ 286 w 467"/>
                <a:gd name="T55" fmla="*/ 372 h 504"/>
                <a:gd name="T56" fmla="*/ 290 w 467"/>
                <a:gd name="T57" fmla="*/ 348 h 504"/>
                <a:gd name="T58" fmla="*/ 272 w 467"/>
                <a:gd name="T59" fmla="*/ 330 h 504"/>
                <a:gd name="T60" fmla="*/ 240 w 467"/>
                <a:gd name="T61" fmla="*/ 318 h 504"/>
                <a:gd name="T62" fmla="*/ 197 w 467"/>
                <a:gd name="T63" fmla="*/ 306 h 504"/>
                <a:gd name="T64" fmla="*/ 149 w 467"/>
                <a:gd name="T65" fmla="*/ 294 h 504"/>
                <a:gd name="T66" fmla="*/ 104 w 467"/>
                <a:gd name="T67" fmla="*/ 275 h 504"/>
                <a:gd name="T68" fmla="*/ 69 w 467"/>
                <a:gd name="T69" fmla="*/ 248 h 504"/>
                <a:gd name="T70" fmla="*/ 48 w 467"/>
                <a:gd name="T71" fmla="*/ 208 h 504"/>
                <a:gd name="T72" fmla="*/ 46 w 467"/>
                <a:gd name="T73" fmla="*/ 153 h 504"/>
                <a:gd name="T74" fmla="*/ 70 w 467"/>
                <a:gd name="T75" fmla="*/ 94 h 504"/>
                <a:gd name="T76" fmla="*/ 113 w 467"/>
                <a:gd name="T77" fmla="*/ 48 h 504"/>
                <a:gd name="T78" fmla="*/ 174 w 467"/>
                <a:gd name="T79" fmla="*/ 18 h 504"/>
                <a:gd name="T80" fmla="*/ 246 w 467"/>
                <a:gd name="T81" fmla="*/ 1 h 504"/>
                <a:gd name="T82" fmla="*/ 327 w 467"/>
                <a:gd name="T83" fmla="*/ 3 h 504"/>
                <a:gd name="T84" fmla="*/ 394 w 467"/>
                <a:gd name="T85" fmla="*/ 21 h 504"/>
                <a:gd name="T86" fmla="*/ 439 w 467"/>
                <a:gd name="T87" fmla="*/ 54 h 504"/>
                <a:gd name="T88" fmla="*/ 463 w 467"/>
                <a:gd name="T89" fmla="*/ 100 h 504"/>
                <a:gd name="T90" fmla="*/ 467 w 467"/>
                <a:gd name="T91" fmla="*/ 152 h 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7" h="504">
                  <a:moveTo>
                    <a:pt x="316" y="152"/>
                  </a:moveTo>
                  <a:lnTo>
                    <a:pt x="314" y="137"/>
                  </a:lnTo>
                  <a:lnTo>
                    <a:pt x="308" y="126"/>
                  </a:lnTo>
                  <a:lnTo>
                    <a:pt x="299" y="119"/>
                  </a:lnTo>
                  <a:lnTo>
                    <a:pt x="281" y="113"/>
                  </a:lnTo>
                  <a:lnTo>
                    <a:pt x="259" y="110"/>
                  </a:lnTo>
                  <a:lnTo>
                    <a:pt x="235" y="113"/>
                  </a:lnTo>
                  <a:lnTo>
                    <a:pt x="219" y="117"/>
                  </a:lnTo>
                  <a:lnTo>
                    <a:pt x="209" y="126"/>
                  </a:lnTo>
                  <a:lnTo>
                    <a:pt x="203" y="138"/>
                  </a:lnTo>
                  <a:lnTo>
                    <a:pt x="204" y="149"/>
                  </a:lnTo>
                  <a:lnTo>
                    <a:pt x="210" y="159"/>
                  </a:lnTo>
                  <a:lnTo>
                    <a:pt x="220" y="167"/>
                  </a:lnTo>
                  <a:lnTo>
                    <a:pt x="235" y="174"/>
                  </a:lnTo>
                  <a:lnTo>
                    <a:pt x="255" y="180"/>
                  </a:lnTo>
                  <a:lnTo>
                    <a:pt x="275" y="184"/>
                  </a:lnTo>
                  <a:lnTo>
                    <a:pt x="298" y="190"/>
                  </a:lnTo>
                  <a:lnTo>
                    <a:pt x="320" y="196"/>
                  </a:lnTo>
                  <a:lnTo>
                    <a:pt x="344" y="204"/>
                  </a:lnTo>
                  <a:lnTo>
                    <a:pt x="368" y="213"/>
                  </a:lnTo>
                  <a:lnTo>
                    <a:pt x="388" y="222"/>
                  </a:lnTo>
                  <a:lnTo>
                    <a:pt x="408" y="233"/>
                  </a:lnTo>
                  <a:lnTo>
                    <a:pt x="426" y="248"/>
                  </a:lnTo>
                  <a:lnTo>
                    <a:pt x="437" y="266"/>
                  </a:lnTo>
                  <a:lnTo>
                    <a:pt x="446" y="287"/>
                  </a:lnTo>
                  <a:lnTo>
                    <a:pt x="451" y="311"/>
                  </a:lnTo>
                  <a:lnTo>
                    <a:pt x="448" y="339"/>
                  </a:lnTo>
                  <a:lnTo>
                    <a:pt x="439" y="375"/>
                  </a:lnTo>
                  <a:lnTo>
                    <a:pt x="423" y="406"/>
                  </a:lnTo>
                  <a:lnTo>
                    <a:pt x="402" y="431"/>
                  </a:lnTo>
                  <a:lnTo>
                    <a:pt x="376" y="453"/>
                  </a:lnTo>
                  <a:lnTo>
                    <a:pt x="345" y="473"/>
                  </a:lnTo>
                  <a:lnTo>
                    <a:pt x="311" y="486"/>
                  </a:lnTo>
                  <a:lnTo>
                    <a:pt x="274" y="497"/>
                  </a:lnTo>
                  <a:lnTo>
                    <a:pt x="232" y="503"/>
                  </a:lnTo>
                  <a:lnTo>
                    <a:pt x="189" y="504"/>
                  </a:lnTo>
                  <a:lnTo>
                    <a:pt x="149" y="503"/>
                  </a:lnTo>
                  <a:lnTo>
                    <a:pt x="112" y="495"/>
                  </a:lnTo>
                  <a:lnTo>
                    <a:pt x="81" y="482"/>
                  </a:lnTo>
                  <a:lnTo>
                    <a:pt x="54" y="467"/>
                  </a:lnTo>
                  <a:lnTo>
                    <a:pt x="32" y="446"/>
                  </a:lnTo>
                  <a:lnTo>
                    <a:pt x="17" y="424"/>
                  </a:lnTo>
                  <a:lnTo>
                    <a:pt x="5" y="400"/>
                  </a:lnTo>
                  <a:lnTo>
                    <a:pt x="0" y="372"/>
                  </a:lnTo>
                  <a:lnTo>
                    <a:pt x="2" y="343"/>
                  </a:lnTo>
                  <a:lnTo>
                    <a:pt x="155" y="343"/>
                  </a:lnTo>
                  <a:lnTo>
                    <a:pt x="158" y="360"/>
                  </a:lnTo>
                  <a:lnTo>
                    <a:pt x="164" y="373"/>
                  </a:lnTo>
                  <a:lnTo>
                    <a:pt x="174" y="382"/>
                  </a:lnTo>
                  <a:lnTo>
                    <a:pt x="188" y="390"/>
                  </a:lnTo>
                  <a:lnTo>
                    <a:pt x="203" y="393"/>
                  </a:lnTo>
                  <a:lnTo>
                    <a:pt x="217" y="394"/>
                  </a:lnTo>
                  <a:lnTo>
                    <a:pt x="240" y="393"/>
                  </a:lnTo>
                  <a:lnTo>
                    <a:pt x="259" y="388"/>
                  </a:lnTo>
                  <a:lnTo>
                    <a:pt x="275" y="381"/>
                  </a:lnTo>
                  <a:lnTo>
                    <a:pt x="286" y="372"/>
                  </a:lnTo>
                  <a:lnTo>
                    <a:pt x="290" y="358"/>
                  </a:lnTo>
                  <a:lnTo>
                    <a:pt x="290" y="348"/>
                  </a:lnTo>
                  <a:lnTo>
                    <a:pt x="284" y="338"/>
                  </a:lnTo>
                  <a:lnTo>
                    <a:pt x="272" y="330"/>
                  </a:lnTo>
                  <a:lnTo>
                    <a:pt x="258" y="323"/>
                  </a:lnTo>
                  <a:lnTo>
                    <a:pt x="240" y="318"/>
                  </a:lnTo>
                  <a:lnTo>
                    <a:pt x="219" y="312"/>
                  </a:lnTo>
                  <a:lnTo>
                    <a:pt x="197" y="306"/>
                  </a:lnTo>
                  <a:lnTo>
                    <a:pt x="173" y="300"/>
                  </a:lnTo>
                  <a:lnTo>
                    <a:pt x="149" y="294"/>
                  </a:lnTo>
                  <a:lnTo>
                    <a:pt x="127" y="285"/>
                  </a:lnTo>
                  <a:lnTo>
                    <a:pt x="104" y="275"/>
                  </a:lnTo>
                  <a:lnTo>
                    <a:pt x="85" y="263"/>
                  </a:lnTo>
                  <a:lnTo>
                    <a:pt x="69" y="248"/>
                  </a:lnTo>
                  <a:lnTo>
                    <a:pt x="55" y="230"/>
                  </a:lnTo>
                  <a:lnTo>
                    <a:pt x="48" y="208"/>
                  </a:lnTo>
                  <a:lnTo>
                    <a:pt x="44" y="183"/>
                  </a:lnTo>
                  <a:lnTo>
                    <a:pt x="46" y="153"/>
                  </a:lnTo>
                  <a:lnTo>
                    <a:pt x="55" y="122"/>
                  </a:lnTo>
                  <a:lnTo>
                    <a:pt x="70" y="94"/>
                  </a:lnTo>
                  <a:lnTo>
                    <a:pt x="90" y="68"/>
                  </a:lnTo>
                  <a:lnTo>
                    <a:pt x="113" y="48"/>
                  </a:lnTo>
                  <a:lnTo>
                    <a:pt x="142" y="31"/>
                  </a:lnTo>
                  <a:lnTo>
                    <a:pt x="174" y="18"/>
                  </a:lnTo>
                  <a:lnTo>
                    <a:pt x="209" y="7"/>
                  </a:lnTo>
                  <a:lnTo>
                    <a:pt x="246" y="1"/>
                  </a:lnTo>
                  <a:lnTo>
                    <a:pt x="286" y="0"/>
                  </a:lnTo>
                  <a:lnTo>
                    <a:pt x="327" y="3"/>
                  </a:lnTo>
                  <a:lnTo>
                    <a:pt x="365" y="10"/>
                  </a:lnTo>
                  <a:lnTo>
                    <a:pt x="394" y="21"/>
                  </a:lnTo>
                  <a:lnTo>
                    <a:pt x="420" y="36"/>
                  </a:lnTo>
                  <a:lnTo>
                    <a:pt x="439" y="54"/>
                  </a:lnTo>
                  <a:lnTo>
                    <a:pt x="452" y="76"/>
                  </a:lnTo>
                  <a:lnTo>
                    <a:pt x="463" y="100"/>
                  </a:lnTo>
                  <a:lnTo>
                    <a:pt x="467" y="125"/>
                  </a:lnTo>
                  <a:lnTo>
                    <a:pt x="467" y="152"/>
                  </a:lnTo>
                  <a:lnTo>
                    <a:pt x="316" y="152"/>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3" name="Freeform 11"/>
            <p:cNvSpPr>
              <a:spLocks noEditPoints="1"/>
            </p:cNvSpPr>
            <p:nvPr/>
          </p:nvSpPr>
          <p:spPr bwMode="gray">
            <a:xfrm>
              <a:off x="1739901" y="4776788"/>
              <a:ext cx="655638" cy="585788"/>
            </a:xfrm>
            <a:custGeom>
              <a:avLst/>
              <a:gdLst>
                <a:gd name="T0" fmla="*/ 224 w 413"/>
                <a:gd name="T1" fmla="*/ 93 h 369"/>
                <a:gd name="T2" fmla="*/ 240 w 413"/>
                <a:gd name="T3" fmla="*/ 96 h 369"/>
                <a:gd name="T4" fmla="*/ 254 w 413"/>
                <a:gd name="T5" fmla="*/ 104 h 369"/>
                <a:gd name="T6" fmla="*/ 264 w 413"/>
                <a:gd name="T7" fmla="*/ 117 h 369"/>
                <a:gd name="T8" fmla="*/ 269 w 413"/>
                <a:gd name="T9" fmla="*/ 135 h 369"/>
                <a:gd name="T10" fmla="*/ 270 w 413"/>
                <a:gd name="T11" fmla="*/ 156 h 369"/>
                <a:gd name="T12" fmla="*/ 269 w 413"/>
                <a:gd name="T13" fmla="*/ 181 h 369"/>
                <a:gd name="T14" fmla="*/ 261 w 413"/>
                <a:gd name="T15" fmla="*/ 211 h 369"/>
                <a:gd name="T16" fmla="*/ 251 w 413"/>
                <a:gd name="T17" fmla="*/ 235 h 369"/>
                <a:gd name="T18" fmla="*/ 239 w 413"/>
                <a:gd name="T19" fmla="*/ 253 h 369"/>
                <a:gd name="T20" fmla="*/ 226 w 413"/>
                <a:gd name="T21" fmla="*/ 264 h 369"/>
                <a:gd name="T22" fmla="*/ 209 w 413"/>
                <a:gd name="T23" fmla="*/ 272 h 369"/>
                <a:gd name="T24" fmla="*/ 191 w 413"/>
                <a:gd name="T25" fmla="*/ 275 h 369"/>
                <a:gd name="T26" fmla="*/ 174 w 413"/>
                <a:gd name="T27" fmla="*/ 272 h 369"/>
                <a:gd name="T28" fmla="*/ 160 w 413"/>
                <a:gd name="T29" fmla="*/ 264 h 369"/>
                <a:gd name="T30" fmla="*/ 151 w 413"/>
                <a:gd name="T31" fmla="*/ 253 h 369"/>
                <a:gd name="T32" fmla="*/ 145 w 413"/>
                <a:gd name="T33" fmla="*/ 235 h 369"/>
                <a:gd name="T34" fmla="*/ 144 w 413"/>
                <a:gd name="T35" fmla="*/ 211 h 369"/>
                <a:gd name="T36" fmla="*/ 147 w 413"/>
                <a:gd name="T37" fmla="*/ 181 h 369"/>
                <a:gd name="T38" fmla="*/ 150 w 413"/>
                <a:gd name="T39" fmla="*/ 163 h 369"/>
                <a:gd name="T40" fmla="*/ 157 w 413"/>
                <a:gd name="T41" fmla="*/ 147 h 369"/>
                <a:gd name="T42" fmla="*/ 165 w 413"/>
                <a:gd name="T43" fmla="*/ 131 h 369"/>
                <a:gd name="T44" fmla="*/ 175 w 413"/>
                <a:gd name="T45" fmla="*/ 116 h 369"/>
                <a:gd name="T46" fmla="*/ 188 w 413"/>
                <a:gd name="T47" fmla="*/ 104 h 369"/>
                <a:gd name="T48" fmla="*/ 205 w 413"/>
                <a:gd name="T49" fmla="*/ 96 h 369"/>
                <a:gd name="T50" fmla="*/ 224 w 413"/>
                <a:gd name="T51" fmla="*/ 93 h 369"/>
                <a:gd name="T52" fmla="*/ 4 w 413"/>
                <a:gd name="T53" fmla="*/ 189 h 369"/>
                <a:gd name="T54" fmla="*/ 0 w 413"/>
                <a:gd name="T55" fmla="*/ 226 h 369"/>
                <a:gd name="T56" fmla="*/ 4 w 413"/>
                <a:gd name="T57" fmla="*/ 259 h 369"/>
                <a:gd name="T58" fmla="*/ 13 w 413"/>
                <a:gd name="T59" fmla="*/ 287 h 369"/>
                <a:gd name="T60" fmla="*/ 28 w 413"/>
                <a:gd name="T61" fmla="*/ 312 h 369"/>
                <a:gd name="T62" fmla="*/ 49 w 413"/>
                <a:gd name="T63" fmla="*/ 331 h 369"/>
                <a:gd name="T64" fmla="*/ 74 w 413"/>
                <a:gd name="T65" fmla="*/ 348 h 369"/>
                <a:gd name="T66" fmla="*/ 104 w 413"/>
                <a:gd name="T67" fmla="*/ 360 h 369"/>
                <a:gd name="T68" fmla="*/ 138 w 413"/>
                <a:gd name="T69" fmla="*/ 366 h 369"/>
                <a:gd name="T70" fmla="*/ 174 w 413"/>
                <a:gd name="T71" fmla="*/ 369 h 369"/>
                <a:gd name="T72" fmla="*/ 211 w 413"/>
                <a:gd name="T73" fmla="*/ 366 h 369"/>
                <a:gd name="T74" fmla="*/ 246 w 413"/>
                <a:gd name="T75" fmla="*/ 360 h 369"/>
                <a:gd name="T76" fmla="*/ 281 w 413"/>
                <a:gd name="T77" fmla="*/ 348 h 369"/>
                <a:gd name="T78" fmla="*/ 312 w 413"/>
                <a:gd name="T79" fmla="*/ 331 h 369"/>
                <a:gd name="T80" fmla="*/ 340 w 413"/>
                <a:gd name="T81" fmla="*/ 311 h 369"/>
                <a:gd name="T82" fmla="*/ 364 w 413"/>
                <a:gd name="T83" fmla="*/ 285 h 369"/>
                <a:gd name="T84" fmla="*/ 385 w 413"/>
                <a:gd name="T85" fmla="*/ 256 h 369"/>
                <a:gd name="T86" fmla="*/ 399 w 413"/>
                <a:gd name="T87" fmla="*/ 221 h 369"/>
                <a:gd name="T88" fmla="*/ 410 w 413"/>
                <a:gd name="T89" fmla="*/ 181 h 369"/>
                <a:gd name="T90" fmla="*/ 413 w 413"/>
                <a:gd name="T91" fmla="*/ 146 h 369"/>
                <a:gd name="T92" fmla="*/ 410 w 413"/>
                <a:gd name="T93" fmla="*/ 114 h 369"/>
                <a:gd name="T94" fmla="*/ 402 w 413"/>
                <a:gd name="T95" fmla="*/ 86 h 369"/>
                <a:gd name="T96" fmla="*/ 388 w 413"/>
                <a:gd name="T97" fmla="*/ 61 h 369"/>
                <a:gd name="T98" fmla="*/ 368 w 413"/>
                <a:gd name="T99" fmla="*/ 40 h 369"/>
                <a:gd name="T100" fmla="*/ 343 w 413"/>
                <a:gd name="T101" fmla="*/ 22 h 369"/>
                <a:gd name="T102" fmla="*/ 313 w 413"/>
                <a:gd name="T103" fmla="*/ 10 h 369"/>
                <a:gd name="T104" fmla="*/ 279 w 413"/>
                <a:gd name="T105" fmla="*/ 3 h 369"/>
                <a:gd name="T106" fmla="*/ 239 w 413"/>
                <a:gd name="T107" fmla="*/ 0 h 369"/>
                <a:gd name="T108" fmla="*/ 196 w 413"/>
                <a:gd name="T109" fmla="*/ 3 h 369"/>
                <a:gd name="T110" fmla="*/ 154 w 413"/>
                <a:gd name="T111" fmla="*/ 12 h 369"/>
                <a:gd name="T112" fmla="*/ 117 w 413"/>
                <a:gd name="T113" fmla="*/ 28 h 369"/>
                <a:gd name="T114" fmla="*/ 84 w 413"/>
                <a:gd name="T115" fmla="*/ 49 h 369"/>
                <a:gd name="T116" fmla="*/ 56 w 413"/>
                <a:gd name="T117" fmla="*/ 76 h 369"/>
                <a:gd name="T118" fmla="*/ 32 w 413"/>
                <a:gd name="T119" fmla="*/ 108 h 369"/>
                <a:gd name="T120" fmla="*/ 14 w 413"/>
                <a:gd name="T121" fmla="*/ 146 h 369"/>
                <a:gd name="T122" fmla="*/ 4 w 413"/>
                <a:gd name="T123" fmla="*/ 189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13" h="369">
                  <a:moveTo>
                    <a:pt x="224" y="93"/>
                  </a:moveTo>
                  <a:lnTo>
                    <a:pt x="240" y="96"/>
                  </a:lnTo>
                  <a:lnTo>
                    <a:pt x="254" y="104"/>
                  </a:lnTo>
                  <a:lnTo>
                    <a:pt x="264" y="117"/>
                  </a:lnTo>
                  <a:lnTo>
                    <a:pt x="269" y="135"/>
                  </a:lnTo>
                  <a:lnTo>
                    <a:pt x="270" y="156"/>
                  </a:lnTo>
                  <a:lnTo>
                    <a:pt x="269" y="181"/>
                  </a:lnTo>
                  <a:lnTo>
                    <a:pt x="261" y="211"/>
                  </a:lnTo>
                  <a:lnTo>
                    <a:pt x="251" y="235"/>
                  </a:lnTo>
                  <a:lnTo>
                    <a:pt x="239" y="253"/>
                  </a:lnTo>
                  <a:lnTo>
                    <a:pt x="226" y="264"/>
                  </a:lnTo>
                  <a:lnTo>
                    <a:pt x="209" y="272"/>
                  </a:lnTo>
                  <a:lnTo>
                    <a:pt x="191" y="275"/>
                  </a:lnTo>
                  <a:lnTo>
                    <a:pt x="174" y="272"/>
                  </a:lnTo>
                  <a:lnTo>
                    <a:pt x="160" y="264"/>
                  </a:lnTo>
                  <a:lnTo>
                    <a:pt x="151" y="253"/>
                  </a:lnTo>
                  <a:lnTo>
                    <a:pt x="145" y="235"/>
                  </a:lnTo>
                  <a:lnTo>
                    <a:pt x="144" y="211"/>
                  </a:lnTo>
                  <a:lnTo>
                    <a:pt x="147" y="181"/>
                  </a:lnTo>
                  <a:lnTo>
                    <a:pt x="150" y="163"/>
                  </a:lnTo>
                  <a:lnTo>
                    <a:pt x="157" y="147"/>
                  </a:lnTo>
                  <a:lnTo>
                    <a:pt x="165" y="131"/>
                  </a:lnTo>
                  <a:lnTo>
                    <a:pt x="175" y="116"/>
                  </a:lnTo>
                  <a:lnTo>
                    <a:pt x="188" y="104"/>
                  </a:lnTo>
                  <a:lnTo>
                    <a:pt x="205" y="96"/>
                  </a:lnTo>
                  <a:lnTo>
                    <a:pt x="224" y="93"/>
                  </a:lnTo>
                  <a:close/>
                  <a:moveTo>
                    <a:pt x="4" y="189"/>
                  </a:moveTo>
                  <a:lnTo>
                    <a:pt x="0" y="226"/>
                  </a:lnTo>
                  <a:lnTo>
                    <a:pt x="4" y="259"/>
                  </a:lnTo>
                  <a:lnTo>
                    <a:pt x="13" y="287"/>
                  </a:lnTo>
                  <a:lnTo>
                    <a:pt x="28" y="312"/>
                  </a:lnTo>
                  <a:lnTo>
                    <a:pt x="49" y="331"/>
                  </a:lnTo>
                  <a:lnTo>
                    <a:pt x="74" y="348"/>
                  </a:lnTo>
                  <a:lnTo>
                    <a:pt x="104" y="360"/>
                  </a:lnTo>
                  <a:lnTo>
                    <a:pt x="138" y="366"/>
                  </a:lnTo>
                  <a:lnTo>
                    <a:pt x="174" y="369"/>
                  </a:lnTo>
                  <a:lnTo>
                    <a:pt x="211" y="366"/>
                  </a:lnTo>
                  <a:lnTo>
                    <a:pt x="246" y="360"/>
                  </a:lnTo>
                  <a:lnTo>
                    <a:pt x="281" y="348"/>
                  </a:lnTo>
                  <a:lnTo>
                    <a:pt x="312" y="331"/>
                  </a:lnTo>
                  <a:lnTo>
                    <a:pt x="340" y="311"/>
                  </a:lnTo>
                  <a:lnTo>
                    <a:pt x="364" y="285"/>
                  </a:lnTo>
                  <a:lnTo>
                    <a:pt x="385" y="256"/>
                  </a:lnTo>
                  <a:lnTo>
                    <a:pt x="399" y="221"/>
                  </a:lnTo>
                  <a:lnTo>
                    <a:pt x="410" y="181"/>
                  </a:lnTo>
                  <a:lnTo>
                    <a:pt x="413" y="146"/>
                  </a:lnTo>
                  <a:lnTo>
                    <a:pt x="410" y="114"/>
                  </a:lnTo>
                  <a:lnTo>
                    <a:pt x="402" y="86"/>
                  </a:lnTo>
                  <a:lnTo>
                    <a:pt x="388" y="61"/>
                  </a:lnTo>
                  <a:lnTo>
                    <a:pt x="368" y="40"/>
                  </a:lnTo>
                  <a:lnTo>
                    <a:pt x="343" y="22"/>
                  </a:lnTo>
                  <a:lnTo>
                    <a:pt x="313" y="10"/>
                  </a:lnTo>
                  <a:lnTo>
                    <a:pt x="279" y="3"/>
                  </a:lnTo>
                  <a:lnTo>
                    <a:pt x="239" y="0"/>
                  </a:lnTo>
                  <a:lnTo>
                    <a:pt x="196" y="3"/>
                  </a:lnTo>
                  <a:lnTo>
                    <a:pt x="154" y="12"/>
                  </a:lnTo>
                  <a:lnTo>
                    <a:pt x="117" y="28"/>
                  </a:lnTo>
                  <a:lnTo>
                    <a:pt x="84" y="49"/>
                  </a:lnTo>
                  <a:lnTo>
                    <a:pt x="56" y="76"/>
                  </a:lnTo>
                  <a:lnTo>
                    <a:pt x="32" y="108"/>
                  </a:lnTo>
                  <a:lnTo>
                    <a:pt x="14" y="146"/>
                  </a:lnTo>
                  <a:lnTo>
                    <a:pt x="4" y="189"/>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4" name="Freeform 12"/>
            <p:cNvSpPr>
              <a:spLocks/>
            </p:cNvSpPr>
            <p:nvPr/>
          </p:nvSpPr>
          <p:spPr bwMode="gray">
            <a:xfrm>
              <a:off x="2425701" y="4776788"/>
              <a:ext cx="649288" cy="585788"/>
            </a:xfrm>
            <a:custGeom>
              <a:avLst/>
              <a:gdLst>
                <a:gd name="T0" fmla="*/ 266 w 409"/>
                <a:gd name="T1" fmla="*/ 143 h 369"/>
                <a:gd name="T2" fmla="*/ 266 w 409"/>
                <a:gd name="T3" fmla="*/ 129 h 369"/>
                <a:gd name="T4" fmla="*/ 263 w 409"/>
                <a:gd name="T5" fmla="*/ 117 h 369"/>
                <a:gd name="T6" fmla="*/ 257 w 409"/>
                <a:gd name="T7" fmla="*/ 107 h 369"/>
                <a:gd name="T8" fmla="*/ 248 w 409"/>
                <a:gd name="T9" fmla="*/ 99 h 369"/>
                <a:gd name="T10" fmla="*/ 237 w 409"/>
                <a:gd name="T11" fmla="*/ 95 h 369"/>
                <a:gd name="T12" fmla="*/ 223 w 409"/>
                <a:gd name="T13" fmla="*/ 93 h 369"/>
                <a:gd name="T14" fmla="*/ 202 w 409"/>
                <a:gd name="T15" fmla="*/ 96 h 369"/>
                <a:gd name="T16" fmla="*/ 186 w 409"/>
                <a:gd name="T17" fmla="*/ 105 h 369"/>
                <a:gd name="T18" fmla="*/ 173 w 409"/>
                <a:gd name="T19" fmla="*/ 117 h 369"/>
                <a:gd name="T20" fmla="*/ 162 w 409"/>
                <a:gd name="T21" fmla="*/ 134 h 369"/>
                <a:gd name="T22" fmla="*/ 153 w 409"/>
                <a:gd name="T23" fmla="*/ 151 h 369"/>
                <a:gd name="T24" fmla="*/ 149 w 409"/>
                <a:gd name="T25" fmla="*/ 169 h 369"/>
                <a:gd name="T26" fmla="*/ 144 w 409"/>
                <a:gd name="T27" fmla="*/ 189 h 369"/>
                <a:gd name="T28" fmla="*/ 141 w 409"/>
                <a:gd name="T29" fmla="*/ 212 h 369"/>
                <a:gd name="T30" fmla="*/ 143 w 409"/>
                <a:gd name="T31" fmla="*/ 233 h 369"/>
                <a:gd name="T32" fmla="*/ 149 w 409"/>
                <a:gd name="T33" fmla="*/ 251 h 369"/>
                <a:gd name="T34" fmla="*/ 158 w 409"/>
                <a:gd name="T35" fmla="*/ 263 h 369"/>
                <a:gd name="T36" fmla="*/ 173 w 409"/>
                <a:gd name="T37" fmla="*/ 272 h 369"/>
                <a:gd name="T38" fmla="*/ 190 w 409"/>
                <a:gd name="T39" fmla="*/ 275 h 369"/>
                <a:gd name="T40" fmla="*/ 210 w 409"/>
                <a:gd name="T41" fmla="*/ 272 h 369"/>
                <a:gd name="T42" fmla="*/ 226 w 409"/>
                <a:gd name="T43" fmla="*/ 264 h 369"/>
                <a:gd name="T44" fmla="*/ 240 w 409"/>
                <a:gd name="T45" fmla="*/ 253 h 369"/>
                <a:gd name="T46" fmla="*/ 248 w 409"/>
                <a:gd name="T47" fmla="*/ 239 h 369"/>
                <a:gd name="T48" fmla="*/ 254 w 409"/>
                <a:gd name="T49" fmla="*/ 223 h 369"/>
                <a:gd name="T50" fmla="*/ 397 w 409"/>
                <a:gd name="T51" fmla="*/ 223 h 369"/>
                <a:gd name="T52" fmla="*/ 385 w 409"/>
                <a:gd name="T53" fmla="*/ 256 h 369"/>
                <a:gd name="T54" fmla="*/ 367 w 409"/>
                <a:gd name="T55" fmla="*/ 284 h 369"/>
                <a:gd name="T56" fmla="*/ 348 w 409"/>
                <a:gd name="T57" fmla="*/ 308 h 369"/>
                <a:gd name="T58" fmla="*/ 324 w 409"/>
                <a:gd name="T59" fmla="*/ 327 h 369"/>
                <a:gd name="T60" fmla="*/ 297 w 409"/>
                <a:gd name="T61" fmla="*/ 343 h 369"/>
                <a:gd name="T62" fmla="*/ 268 w 409"/>
                <a:gd name="T63" fmla="*/ 354 h 369"/>
                <a:gd name="T64" fmla="*/ 238 w 409"/>
                <a:gd name="T65" fmla="*/ 363 h 369"/>
                <a:gd name="T66" fmla="*/ 207 w 409"/>
                <a:gd name="T67" fmla="*/ 367 h 369"/>
                <a:gd name="T68" fmla="*/ 174 w 409"/>
                <a:gd name="T69" fmla="*/ 369 h 369"/>
                <a:gd name="T70" fmla="*/ 137 w 409"/>
                <a:gd name="T71" fmla="*/ 366 h 369"/>
                <a:gd name="T72" fmla="*/ 103 w 409"/>
                <a:gd name="T73" fmla="*/ 360 h 369"/>
                <a:gd name="T74" fmla="*/ 75 w 409"/>
                <a:gd name="T75" fmla="*/ 348 h 369"/>
                <a:gd name="T76" fmla="*/ 48 w 409"/>
                <a:gd name="T77" fmla="*/ 331 h 369"/>
                <a:gd name="T78" fmla="*/ 28 w 409"/>
                <a:gd name="T79" fmla="*/ 311 h 369"/>
                <a:gd name="T80" fmla="*/ 12 w 409"/>
                <a:gd name="T81" fmla="*/ 287 h 369"/>
                <a:gd name="T82" fmla="*/ 3 w 409"/>
                <a:gd name="T83" fmla="*/ 257 h 369"/>
                <a:gd name="T84" fmla="*/ 0 w 409"/>
                <a:gd name="T85" fmla="*/ 224 h 369"/>
                <a:gd name="T86" fmla="*/ 3 w 409"/>
                <a:gd name="T87" fmla="*/ 187 h 369"/>
                <a:gd name="T88" fmla="*/ 14 w 409"/>
                <a:gd name="T89" fmla="*/ 150 h 369"/>
                <a:gd name="T90" fmla="*/ 28 w 409"/>
                <a:gd name="T91" fmla="*/ 116 h 369"/>
                <a:gd name="T92" fmla="*/ 48 w 409"/>
                <a:gd name="T93" fmla="*/ 86 h 369"/>
                <a:gd name="T94" fmla="*/ 72 w 409"/>
                <a:gd name="T95" fmla="*/ 61 h 369"/>
                <a:gd name="T96" fmla="*/ 100 w 409"/>
                <a:gd name="T97" fmla="*/ 38 h 369"/>
                <a:gd name="T98" fmla="*/ 131 w 409"/>
                <a:gd name="T99" fmla="*/ 22 h 369"/>
                <a:gd name="T100" fmla="*/ 165 w 409"/>
                <a:gd name="T101" fmla="*/ 10 h 369"/>
                <a:gd name="T102" fmla="*/ 201 w 409"/>
                <a:gd name="T103" fmla="*/ 3 h 369"/>
                <a:gd name="T104" fmla="*/ 240 w 409"/>
                <a:gd name="T105" fmla="*/ 0 h 369"/>
                <a:gd name="T106" fmla="*/ 271 w 409"/>
                <a:gd name="T107" fmla="*/ 1 h 369"/>
                <a:gd name="T108" fmla="*/ 300 w 409"/>
                <a:gd name="T109" fmla="*/ 6 h 369"/>
                <a:gd name="T110" fmla="*/ 327 w 409"/>
                <a:gd name="T111" fmla="*/ 15 h 369"/>
                <a:gd name="T112" fmla="*/ 352 w 409"/>
                <a:gd name="T113" fmla="*/ 25 h 369"/>
                <a:gd name="T114" fmla="*/ 373 w 409"/>
                <a:gd name="T115" fmla="*/ 41 h 369"/>
                <a:gd name="T116" fmla="*/ 390 w 409"/>
                <a:gd name="T117" fmla="*/ 61 h 369"/>
                <a:gd name="T118" fmla="*/ 402 w 409"/>
                <a:gd name="T119" fmla="*/ 83 h 369"/>
                <a:gd name="T120" fmla="*/ 409 w 409"/>
                <a:gd name="T121" fmla="*/ 111 h 369"/>
                <a:gd name="T122" fmla="*/ 409 w 409"/>
                <a:gd name="T123" fmla="*/ 143 h 369"/>
                <a:gd name="T124" fmla="*/ 266 w 409"/>
                <a:gd name="T125" fmla="*/ 14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9" h="369">
                  <a:moveTo>
                    <a:pt x="266" y="143"/>
                  </a:moveTo>
                  <a:lnTo>
                    <a:pt x="266" y="129"/>
                  </a:lnTo>
                  <a:lnTo>
                    <a:pt x="263" y="117"/>
                  </a:lnTo>
                  <a:lnTo>
                    <a:pt x="257" y="107"/>
                  </a:lnTo>
                  <a:lnTo>
                    <a:pt x="248" y="99"/>
                  </a:lnTo>
                  <a:lnTo>
                    <a:pt x="237" y="95"/>
                  </a:lnTo>
                  <a:lnTo>
                    <a:pt x="223" y="93"/>
                  </a:lnTo>
                  <a:lnTo>
                    <a:pt x="202" y="96"/>
                  </a:lnTo>
                  <a:lnTo>
                    <a:pt x="186" y="105"/>
                  </a:lnTo>
                  <a:lnTo>
                    <a:pt x="173" y="117"/>
                  </a:lnTo>
                  <a:lnTo>
                    <a:pt x="162" y="134"/>
                  </a:lnTo>
                  <a:lnTo>
                    <a:pt x="153" y="151"/>
                  </a:lnTo>
                  <a:lnTo>
                    <a:pt x="149" y="169"/>
                  </a:lnTo>
                  <a:lnTo>
                    <a:pt x="144" y="189"/>
                  </a:lnTo>
                  <a:lnTo>
                    <a:pt x="141" y="212"/>
                  </a:lnTo>
                  <a:lnTo>
                    <a:pt x="143" y="233"/>
                  </a:lnTo>
                  <a:lnTo>
                    <a:pt x="149" y="251"/>
                  </a:lnTo>
                  <a:lnTo>
                    <a:pt x="158" y="263"/>
                  </a:lnTo>
                  <a:lnTo>
                    <a:pt x="173" y="272"/>
                  </a:lnTo>
                  <a:lnTo>
                    <a:pt x="190" y="275"/>
                  </a:lnTo>
                  <a:lnTo>
                    <a:pt x="210" y="272"/>
                  </a:lnTo>
                  <a:lnTo>
                    <a:pt x="226" y="264"/>
                  </a:lnTo>
                  <a:lnTo>
                    <a:pt x="240" y="253"/>
                  </a:lnTo>
                  <a:lnTo>
                    <a:pt x="248" y="239"/>
                  </a:lnTo>
                  <a:lnTo>
                    <a:pt x="254" y="223"/>
                  </a:lnTo>
                  <a:lnTo>
                    <a:pt x="397" y="223"/>
                  </a:lnTo>
                  <a:lnTo>
                    <a:pt x="385" y="256"/>
                  </a:lnTo>
                  <a:lnTo>
                    <a:pt x="367" y="284"/>
                  </a:lnTo>
                  <a:lnTo>
                    <a:pt x="348" y="308"/>
                  </a:lnTo>
                  <a:lnTo>
                    <a:pt x="324" y="327"/>
                  </a:lnTo>
                  <a:lnTo>
                    <a:pt x="297" y="343"/>
                  </a:lnTo>
                  <a:lnTo>
                    <a:pt x="268" y="354"/>
                  </a:lnTo>
                  <a:lnTo>
                    <a:pt x="238" y="363"/>
                  </a:lnTo>
                  <a:lnTo>
                    <a:pt x="207" y="367"/>
                  </a:lnTo>
                  <a:lnTo>
                    <a:pt x="174" y="369"/>
                  </a:lnTo>
                  <a:lnTo>
                    <a:pt x="137" y="366"/>
                  </a:lnTo>
                  <a:lnTo>
                    <a:pt x="103" y="360"/>
                  </a:lnTo>
                  <a:lnTo>
                    <a:pt x="75" y="348"/>
                  </a:lnTo>
                  <a:lnTo>
                    <a:pt x="48" y="331"/>
                  </a:lnTo>
                  <a:lnTo>
                    <a:pt x="28" y="311"/>
                  </a:lnTo>
                  <a:lnTo>
                    <a:pt x="12" y="287"/>
                  </a:lnTo>
                  <a:lnTo>
                    <a:pt x="3" y="257"/>
                  </a:lnTo>
                  <a:lnTo>
                    <a:pt x="0" y="224"/>
                  </a:lnTo>
                  <a:lnTo>
                    <a:pt x="3" y="187"/>
                  </a:lnTo>
                  <a:lnTo>
                    <a:pt x="14" y="150"/>
                  </a:lnTo>
                  <a:lnTo>
                    <a:pt x="28" y="116"/>
                  </a:lnTo>
                  <a:lnTo>
                    <a:pt x="48" y="86"/>
                  </a:lnTo>
                  <a:lnTo>
                    <a:pt x="72" y="61"/>
                  </a:lnTo>
                  <a:lnTo>
                    <a:pt x="100" y="38"/>
                  </a:lnTo>
                  <a:lnTo>
                    <a:pt x="131" y="22"/>
                  </a:lnTo>
                  <a:lnTo>
                    <a:pt x="165" y="10"/>
                  </a:lnTo>
                  <a:lnTo>
                    <a:pt x="201" y="3"/>
                  </a:lnTo>
                  <a:lnTo>
                    <a:pt x="240" y="0"/>
                  </a:lnTo>
                  <a:lnTo>
                    <a:pt x="271" y="1"/>
                  </a:lnTo>
                  <a:lnTo>
                    <a:pt x="300" y="6"/>
                  </a:lnTo>
                  <a:lnTo>
                    <a:pt x="327" y="15"/>
                  </a:lnTo>
                  <a:lnTo>
                    <a:pt x="352" y="25"/>
                  </a:lnTo>
                  <a:lnTo>
                    <a:pt x="373" y="41"/>
                  </a:lnTo>
                  <a:lnTo>
                    <a:pt x="390" y="61"/>
                  </a:lnTo>
                  <a:lnTo>
                    <a:pt x="402" y="83"/>
                  </a:lnTo>
                  <a:lnTo>
                    <a:pt x="409" y="111"/>
                  </a:lnTo>
                  <a:lnTo>
                    <a:pt x="409" y="143"/>
                  </a:lnTo>
                  <a:lnTo>
                    <a:pt x="266" y="143"/>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5" name="Freeform 13"/>
            <p:cNvSpPr>
              <a:spLocks noEditPoints="1"/>
            </p:cNvSpPr>
            <p:nvPr/>
          </p:nvSpPr>
          <p:spPr bwMode="gray">
            <a:xfrm>
              <a:off x="3063876" y="4564063"/>
              <a:ext cx="365125" cy="781050"/>
            </a:xfrm>
            <a:custGeom>
              <a:avLst/>
              <a:gdLst>
                <a:gd name="T0" fmla="*/ 0 w 230"/>
                <a:gd name="T1" fmla="*/ 492 h 492"/>
                <a:gd name="T2" fmla="*/ 62 w 230"/>
                <a:gd name="T3" fmla="*/ 143 h 492"/>
                <a:gd name="T4" fmla="*/ 203 w 230"/>
                <a:gd name="T5" fmla="*/ 143 h 492"/>
                <a:gd name="T6" fmla="*/ 141 w 230"/>
                <a:gd name="T7" fmla="*/ 492 h 492"/>
                <a:gd name="T8" fmla="*/ 0 w 230"/>
                <a:gd name="T9" fmla="*/ 492 h 492"/>
                <a:gd name="T10" fmla="*/ 87 w 230"/>
                <a:gd name="T11" fmla="*/ 0 h 492"/>
                <a:gd name="T12" fmla="*/ 230 w 230"/>
                <a:gd name="T13" fmla="*/ 0 h 492"/>
                <a:gd name="T14" fmla="*/ 211 w 230"/>
                <a:gd name="T15" fmla="*/ 100 h 492"/>
                <a:gd name="T16" fmla="*/ 69 w 230"/>
                <a:gd name="T17" fmla="*/ 100 h 492"/>
                <a:gd name="T18" fmla="*/ 87 w 230"/>
                <a:gd name="T19" fmla="*/ 0 h 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0" h="492">
                  <a:moveTo>
                    <a:pt x="0" y="492"/>
                  </a:moveTo>
                  <a:lnTo>
                    <a:pt x="62" y="143"/>
                  </a:lnTo>
                  <a:lnTo>
                    <a:pt x="203" y="143"/>
                  </a:lnTo>
                  <a:lnTo>
                    <a:pt x="141" y="492"/>
                  </a:lnTo>
                  <a:lnTo>
                    <a:pt x="0" y="492"/>
                  </a:lnTo>
                  <a:close/>
                  <a:moveTo>
                    <a:pt x="87" y="0"/>
                  </a:moveTo>
                  <a:lnTo>
                    <a:pt x="230" y="0"/>
                  </a:lnTo>
                  <a:lnTo>
                    <a:pt x="211" y="100"/>
                  </a:lnTo>
                  <a:lnTo>
                    <a:pt x="69" y="100"/>
                  </a:lnTo>
                  <a:lnTo>
                    <a:pt x="87"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6" name="Freeform 14"/>
            <p:cNvSpPr>
              <a:spLocks/>
            </p:cNvSpPr>
            <p:nvPr/>
          </p:nvSpPr>
          <p:spPr bwMode="gray">
            <a:xfrm>
              <a:off x="6357938" y="4179888"/>
              <a:ext cx="180975" cy="539750"/>
            </a:xfrm>
            <a:custGeom>
              <a:avLst/>
              <a:gdLst>
                <a:gd name="T0" fmla="*/ 9 w 114"/>
                <a:gd name="T1" fmla="*/ 47 h 340"/>
                <a:gd name="T2" fmla="*/ 6 w 114"/>
                <a:gd name="T3" fmla="*/ 86 h 340"/>
                <a:gd name="T4" fmla="*/ 3 w 114"/>
                <a:gd name="T5" fmla="*/ 120 h 340"/>
                <a:gd name="T6" fmla="*/ 1 w 114"/>
                <a:gd name="T7" fmla="*/ 153 h 340"/>
                <a:gd name="T8" fmla="*/ 0 w 114"/>
                <a:gd name="T9" fmla="*/ 188 h 340"/>
                <a:gd name="T10" fmla="*/ 0 w 114"/>
                <a:gd name="T11" fmla="*/ 229 h 340"/>
                <a:gd name="T12" fmla="*/ 0 w 114"/>
                <a:gd name="T13" fmla="*/ 246 h 340"/>
                <a:gd name="T14" fmla="*/ 0 w 114"/>
                <a:gd name="T15" fmla="*/ 260 h 340"/>
                <a:gd name="T16" fmla="*/ 0 w 114"/>
                <a:gd name="T17" fmla="*/ 273 h 340"/>
                <a:gd name="T18" fmla="*/ 0 w 114"/>
                <a:gd name="T19" fmla="*/ 290 h 340"/>
                <a:gd name="T20" fmla="*/ 6 w 114"/>
                <a:gd name="T21" fmla="*/ 310 h 340"/>
                <a:gd name="T22" fmla="*/ 18 w 114"/>
                <a:gd name="T23" fmla="*/ 327 h 340"/>
                <a:gd name="T24" fmla="*/ 34 w 114"/>
                <a:gd name="T25" fmla="*/ 337 h 340"/>
                <a:gd name="T26" fmla="*/ 55 w 114"/>
                <a:gd name="T27" fmla="*/ 340 h 340"/>
                <a:gd name="T28" fmla="*/ 76 w 114"/>
                <a:gd name="T29" fmla="*/ 336 h 340"/>
                <a:gd name="T30" fmla="*/ 92 w 114"/>
                <a:gd name="T31" fmla="*/ 324 h 340"/>
                <a:gd name="T32" fmla="*/ 102 w 114"/>
                <a:gd name="T33" fmla="*/ 307 h 340"/>
                <a:gd name="T34" fmla="*/ 105 w 114"/>
                <a:gd name="T35" fmla="*/ 287 h 340"/>
                <a:gd name="T36" fmla="*/ 105 w 114"/>
                <a:gd name="T37" fmla="*/ 270 h 340"/>
                <a:gd name="T38" fmla="*/ 105 w 114"/>
                <a:gd name="T39" fmla="*/ 258 h 340"/>
                <a:gd name="T40" fmla="*/ 105 w 114"/>
                <a:gd name="T41" fmla="*/ 245 h 340"/>
                <a:gd name="T42" fmla="*/ 105 w 114"/>
                <a:gd name="T43" fmla="*/ 229 h 340"/>
                <a:gd name="T44" fmla="*/ 105 w 114"/>
                <a:gd name="T45" fmla="*/ 190 h 340"/>
                <a:gd name="T46" fmla="*/ 107 w 114"/>
                <a:gd name="T47" fmla="*/ 157 h 340"/>
                <a:gd name="T48" fmla="*/ 108 w 114"/>
                <a:gd name="T49" fmla="*/ 126 h 340"/>
                <a:gd name="T50" fmla="*/ 111 w 114"/>
                <a:gd name="T51" fmla="*/ 93 h 340"/>
                <a:gd name="T52" fmla="*/ 114 w 114"/>
                <a:gd name="T53" fmla="*/ 56 h 340"/>
                <a:gd name="T54" fmla="*/ 111 w 114"/>
                <a:gd name="T55" fmla="*/ 35 h 340"/>
                <a:gd name="T56" fmla="*/ 102 w 114"/>
                <a:gd name="T57" fmla="*/ 17 h 340"/>
                <a:gd name="T58" fmla="*/ 86 w 114"/>
                <a:gd name="T59" fmla="*/ 6 h 340"/>
                <a:gd name="T60" fmla="*/ 67 w 114"/>
                <a:gd name="T61" fmla="*/ 0 h 340"/>
                <a:gd name="T62" fmla="*/ 46 w 114"/>
                <a:gd name="T63" fmla="*/ 3 h 340"/>
                <a:gd name="T64" fmla="*/ 28 w 114"/>
                <a:gd name="T65" fmla="*/ 11 h 340"/>
                <a:gd name="T66" fmla="*/ 15 w 114"/>
                <a:gd name="T67" fmla="*/ 26 h 340"/>
                <a:gd name="T68" fmla="*/ 9 w 114"/>
                <a:gd name="T69" fmla="*/ 47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4" h="340">
                  <a:moveTo>
                    <a:pt x="9" y="47"/>
                  </a:moveTo>
                  <a:lnTo>
                    <a:pt x="6" y="86"/>
                  </a:lnTo>
                  <a:lnTo>
                    <a:pt x="3" y="120"/>
                  </a:lnTo>
                  <a:lnTo>
                    <a:pt x="1" y="153"/>
                  </a:lnTo>
                  <a:lnTo>
                    <a:pt x="0" y="188"/>
                  </a:lnTo>
                  <a:lnTo>
                    <a:pt x="0" y="229"/>
                  </a:lnTo>
                  <a:lnTo>
                    <a:pt x="0" y="246"/>
                  </a:lnTo>
                  <a:lnTo>
                    <a:pt x="0" y="260"/>
                  </a:lnTo>
                  <a:lnTo>
                    <a:pt x="0" y="273"/>
                  </a:lnTo>
                  <a:lnTo>
                    <a:pt x="0" y="290"/>
                  </a:lnTo>
                  <a:lnTo>
                    <a:pt x="6" y="310"/>
                  </a:lnTo>
                  <a:lnTo>
                    <a:pt x="18" y="327"/>
                  </a:lnTo>
                  <a:lnTo>
                    <a:pt x="34" y="337"/>
                  </a:lnTo>
                  <a:lnTo>
                    <a:pt x="55" y="340"/>
                  </a:lnTo>
                  <a:lnTo>
                    <a:pt x="76" y="336"/>
                  </a:lnTo>
                  <a:lnTo>
                    <a:pt x="92" y="324"/>
                  </a:lnTo>
                  <a:lnTo>
                    <a:pt x="102" y="307"/>
                  </a:lnTo>
                  <a:lnTo>
                    <a:pt x="105" y="287"/>
                  </a:lnTo>
                  <a:lnTo>
                    <a:pt x="105" y="270"/>
                  </a:lnTo>
                  <a:lnTo>
                    <a:pt x="105" y="258"/>
                  </a:lnTo>
                  <a:lnTo>
                    <a:pt x="105" y="245"/>
                  </a:lnTo>
                  <a:lnTo>
                    <a:pt x="105" y="229"/>
                  </a:lnTo>
                  <a:lnTo>
                    <a:pt x="105" y="190"/>
                  </a:lnTo>
                  <a:lnTo>
                    <a:pt x="107" y="157"/>
                  </a:lnTo>
                  <a:lnTo>
                    <a:pt x="108" y="126"/>
                  </a:lnTo>
                  <a:lnTo>
                    <a:pt x="111" y="93"/>
                  </a:lnTo>
                  <a:lnTo>
                    <a:pt x="114" y="56"/>
                  </a:lnTo>
                  <a:lnTo>
                    <a:pt x="111" y="35"/>
                  </a:lnTo>
                  <a:lnTo>
                    <a:pt x="102" y="17"/>
                  </a:lnTo>
                  <a:lnTo>
                    <a:pt x="86" y="6"/>
                  </a:lnTo>
                  <a:lnTo>
                    <a:pt x="67" y="0"/>
                  </a:lnTo>
                  <a:lnTo>
                    <a:pt x="46" y="3"/>
                  </a:lnTo>
                  <a:lnTo>
                    <a:pt x="28" y="11"/>
                  </a:lnTo>
                  <a:lnTo>
                    <a:pt x="15" y="26"/>
                  </a:lnTo>
                  <a:lnTo>
                    <a:pt x="9" y="47"/>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7" name="Freeform 15"/>
            <p:cNvSpPr>
              <a:spLocks/>
            </p:cNvSpPr>
            <p:nvPr/>
          </p:nvSpPr>
          <p:spPr bwMode="gray">
            <a:xfrm>
              <a:off x="6105526" y="4179888"/>
              <a:ext cx="190500" cy="539750"/>
            </a:xfrm>
            <a:custGeom>
              <a:avLst/>
              <a:gdLst>
                <a:gd name="T0" fmla="*/ 15 w 120"/>
                <a:gd name="T1" fmla="*/ 44 h 340"/>
                <a:gd name="T2" fmla="*/ 10 w 120"/>
                <a:gd name="T3" fmla="*/ 84 h 340"/>
                <a:gd name="T4" fmla="*/ 6 w 120"/>
                <a:gd name="T5" fmla="*/ 119 h 340"/>
                <a:gd name="T6" fmla="*/ 3 w 120"/>
                <a:gd name="T7" fmla="*/ 153 h 340"/>
                <a:gd name="T8" fmla="*/ 1 w 120"/>
                <a:gd name="T9" fmla="*/ 187 h 340"/>
                <a:gd name="T10" fmla="*/ 0 w 120"/>
                <a:gd name="T11" fmla="*/ 229 h 340"/>
                <a:gd name="T12" fmla="*/ 0 w 120"/>
                <a:gd name="T13" fmla="*/ 246 h 340"/>
                <a:gd name="T14" fmla="*/ 1 w 120"/>
                <a:gd name="T15" fmla="*/ 260 h 340"/>
                <a:gd name="T16" fmla="*/ 1 w 120"/>
                <a:gd name="T17" fmla="*/ 273 h 340"/>
                <a:gd name="T18" fmla="*/ 3 w 120"/>
                <a:gd name="T19" fmla="*/ 291 h 340"/>
                <a:gd name="T20" fmla="*/ 7 w 120"/>
                <a:gd name="T21" fmla="*/ 310 h 340"/>
                <a:gd name="T22" fmla="*/ 19 w 120"/>
                <a:gd name="T23" fmla="*/ 327 h 340"/>
                <a:gd name="T24" fmla="*/ 37 w 120"/>
                <a:gd name="T25" fmla="*/ 337 h 340"/>
                <a:gd name="T26" fmla="*/ 58 w 120"/>
                <a:gd name="T27" fmla="*/ 340 h 340"/>
                <a:gd name="T28" fmla="*/ 78 w 120"/>
                <a:gd name="T29" fmla="*/ 336 h 340"/>
                <a:gd name="T30" fmla="*/ 95 w 120"/>
                <a:gd name="T31" fmla="*/ 324 h 340"/>
                <a:gd name="T32" fmla="*/ 105 w 120"/>
                <a:gd name="T33" fmla="*/ 306 h 340"/>
                <a:gd name="T34" fmla="*/ 108 w 120"/>
                <a:gd name="T35" fmla="*/ 287 h 340"/>
                <a:gd name="T36" fmla="*/ 107 w 120"/>
                <a:gd name="T37" fmla="*/ 270 h 340"/>
                <a:gd name="T38" fmla="*/ 107 w 120"/>
                <a:gd name="T39" fmla="*/ 257 h 340"/>
                <a:gd name="T40" fmla="*/ 107 w 120"/>
                <a:gd name="T41" fmla="*/ 245 h 340"/>
                <a:gd name="T42" fmla="*/ 107 w 120"/>
                <a:gd name="T43" fmla="*/ 229 h 340"/>
                <a:gd name="T44" fmla="*/ 107 w 120"/>
                <a:gd name="T45" fmla="*/ 190 h 340"/>
                <a:gd name="T46" fmla="*/ 108 w 120"/>
                <a:gd name="T47" fmla="*/ 157 h 340"/>
                <a:gd name="T48" fmla="*/ 111 w 120"/>
                <a:gd name="T49" fmla="*/ 127 h 340"/>
                <a:gd name="T50" fmla="*/ 116 w 120"/>
                <a:gd name="T51" fmla="*/ 95 h 340"/>
                <a:gd name="T52" fmla="*/ 120 w 120"/>
                <a:gd name="T53" fmla="*/ 59 h 340"/>
                <a:gd name="T54" fmla="*/ 119 w 120"/>
                <a:gd name="T55" fmla="*/ 38 h 340"/>
                <a:gd name="T56" fmla="*/ 110 w 120"/>
                <a:gd name="T57" fmla="*/ 20 h 340"/>
                <a:gd name="T58" fmla="*/ 95 w 120"/>
                <a:gd name="T59" fmla="*/ 7 h 340"/>
                <a:gd name="T60" fmla="*/ 74 w 120"/>
                <a:gd name="T61" fmla="*/ 0 h 340"/>
                <a:gd name="T62" fmla="*/ 53 w 120"/>
                <a:gd name="T63" fmla="*/ 1 h 340"/>
                <a:gd name="T64" fmla="*/ 35 w 120"/>
                <a:gd name="T65" fmla="*/ 10 h 340"/>
                <a:gd name="T66" fmla="*/ 22 w 120"/>
                <a:gd name="T67" fmla="*/ 25 h 340"/>
                <a:gd name="T68" fmla="*/ 15 w 120"/>
                <a:gd name="T69" fmla="*/ 4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20" h="340">
                  <a:moveTo>
                    <a:pt x="15" y="44"/>
                  </a:moveTo>
                  <a:lnTo>
                    <a:pt x="10" y="84"/>
                  </a:lnTo>
                  <a:lnTo>
                    <a:pt x="6" y="119"/>
                  </a:lnTo>
                  <a:lnTo>
                    <a:pt x="3" y="153"/>
                  </a:lnTo>
                  <a:lnTo>
                    <a:pt x="1" y="187"/>
                  </a:lnTo>
                  <a:lnTo>
                    <a:pt x="0" y="229"/>
                  </a:lnTo>
                  <a:lnTo>
                    <a:pt x="0" y="246"/>
                  </a:lnTo>
                  <a:lnTo>
                    <a:pt x="1" y="260"/>
                  </a:lnTo>
                  <a:lnTo>
                    <a:pt x="1" y="273"/>
                  </a:lnTo>
                  <a:lnTo>
                    <a:pt x="3" y="291"/>
                  </a:lnTo>
                  <a:lnTo>
                    <a:pt x="7" y="310"/>
                  </a:lnTo>
                  <a:lnTo>
                    <a:pt x="19" y="327"/>
                  </a:lnTo>
                  <a:lnTo>
                    <a:pt x="37" y="337"/>
                  </a:lnTo>
                  <a:lnTo>
                    <a:pt x="58" y="340"/>
                  </a:lnTo>
                  <a:lnTo>
                    <a:pt x="78" y="336"/>
                  </a:lnTo>
                  <a:lnTo>
                    <a:pt x="95" y="324"/>
                  </a:lnTo>
                  <a:lnTo>
                    <a:pt x="105" y="306"/>
                  </a:lnTo>
                  <a:lnTo>
                    <a:pt x="108" y="287"/>
                  </a:lnTo>
                  <a:lnTo>
                    <a:pt x="107" y="270"/>
                  </a:lnTo>
                  <a:lnTo>
                    <a:pt x="107" y="257"/>
                  </a:lnTo>
                  <a:lnTo>
                    <a:pt x="107" y="245"/>
                  </a:lnTo>
                  <a:lnTo>
                    <a:pt x="107" y="229"/>
                  </a:lnTo>
                  <a:lnTo>
                    <a:pt x="107" y="190"/>
                  </a:lnTo>
                  <a:lnTo>
                    <a:pt x="108" y="157"/>
                  </a:lnTo>
                  <a:lnTo>
                    <a:pt x="111" y="127"/>
                  </a:lnTo>
                  <a:lnTo>
                    <a:pt x="116" y="95"/>
                  </a:lnTo>
                  <a:lnTo>
                    <a:pt x="120" y="59"/>
                  </a:lnTo>
                  <a:lnTo>
                    <a:pt x="119" y="38"/>
                  </a:lnTo>
                  <a:lnTo>
                    <a:pt x="110" y="20"/>
                  </a:lnTo>
                  <a:lnTo>
                    <a:pt x="95" y="7"/>
                  </a:lnTo>
                  <a:lnTo>
                    <a:pt x="74" y="0"/>
                  </a:lnTo>
                  <a:lnTo>
                    <a:pt x="53" y="1"/>
                  </a:lnTo>
                  <a:lnTo>
                    <a:pt x="35" y="10"/>
                  </a:lnTo>
                  <a:lnTo>
                    <a:pt x="22" y="25"/>
                  </a:lnTo>
                  <a:lnTo>
                    <a:pt x="15" y="44"/>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8" name="Freeform 16"/>
            <p:cNvSpPr>
              <a:spLocks/>
            </p:cNvSpPr>
            <p:nvPr/>
          </p:nvSpPr>
          <p:spPr bwMode="gray">
            <a:xfrm>
              <a:off x="6184901" y="5021263"/>
              <a:ext cx="344488" cy="569913"/>
            </a:xfrm>
            <a:custGeom>
              <a:avLst/>
              <a:gdLst>
                <a:gd name="T0" fmla="*/ 2 w 217"/>
                <a:gd name="T1" fmla="*/ 66 h 359"/>
                <a:gd name="T2" fmla="*/ 20 w 217"/>
                <a:gd name="T3" fmla="*/ 128 h 359"/>
                <a:gd name="T4" fmla="*/ 42 w 217"/>
                <a:gd name="T5" fmla="*/ 185 h 359"/>
                <a:gd name="T6" fmla="*/ 64 w 217"/>
                <a:gd name="T7" fmla="*/ 237 h 359"/>
                <a:gd name="T8" fmla="*/ 91 w 217"/>
                <a:gd name="T9" fmla="*/ 286 h 359"/>
                <a:gd name="T10" fmla="*/ 119 w 217"/>
                <a:gd name="T11" fmla="*/ 335 h 359"/>
                <a:gd name="T12" fmla="*/ 131 w 217"/>
                <a:gd name="T13" fmla="*/ 347 h 359"/>
                <a:gd name="T14" fmla="*/ 144 w 217"/>
                <a:gd name="T15" fmla="*/ 356 h 359"/>
                <a:gd name="T16" fmla="*/ 161 w 217"/>
                <a:gd name="T17" fmla="*/ 359 h 359"/>
                <a:gd name="T18" fmla="*/ 177 w 217"/>
                <a:gd name="T19" fmla="*/ 357 h 359"/>
                <a:gd name="T20" fmla="*/ 192 w 217"/>
                <a:gd name="T21" fmla="*/ 351 h 359"/>
                <a:gd name="T22" fmla="*/ 205 w 217"/>
                <a:gd name="T23" fmla="*/ 341 h 359"/>
                <a:gd name="T24" fmla="*/ 214 w 217"/>
                <a:gd name="T25" fmla="*/ 326 h 359"/>
                <a:gd name="T26" fmla="*/ 217 w 217"/>
                <a:gd name="T27" fmla="*/ 311 h 359"/>
                <a:gd name="T28" fmla="*/ 216 w 217"/>
                <a:gd name="T29" fmla="*/ 295 h 359"/>
                <a:gd name="T30" fmla="*/ 210 w 217"/>
                <a:gd name="T31" fmla="*/ 280 h 359"/>
                <a:gd name="T32" fmla="*/ 185 w 217"/>
                <a:gd name="T33" fmla="*/ 238 h 359"/>
                <a:gd name="T34" fmla="*/ 161 w 217"/>
                <a:gd name="T35" fmla="*/ 194 h 359"/>
                <a:gd name="T36" fmla="*/ 140 w 217"/>
                <a:gd name="T37" fmla="*/ 148 h 359"/>
                <a:gd name="T38" fmla="*/ 121 w 217"/>
                <a:gd name="T39" fmla="*/ 97 h 359"/>
                <a:gd name="T40" fmla="*/ 104 w 217"/>
                <a:gd name="T41" fmla="*/ 41 h 359"/>
                <a:gd name="T42" fmla="*/ 98 w 217"/>
                <a:gd name="T43" fmla="*/ 26 h 359"/>
                <a:gd name="T44" fmla="*/ 86 w 217"/>
                <a:gd name="T45" fmla="*/ 12 h 359"/>
                <a:gd name="T46" fmla="*/ 73 w 217"/>
                <a:gd name="T47" fmla="*/ 5 h 359"/>
                <a:gd name="T48" fmla="*/ 57 w 217"/>
                <a:gd name="T49" fmla="*/ 0 h 359"/>
                <a:gd name="T50" fmla="*/ 40 w 217"/>
                <a:gd name="T51" fmla="*/ 2 h 359"/>
                <a:gd name="T52" fmla="*/ 24 w 217"/>
                <a:gd name="T53" fmla="*/ 9 h 359"/>
                <a:gd name="T54" fmla="*/ 12 w 217"/>
                <a:gd name="T55" fmla="*/ 20 h 359"/>
                <a:gd name="T56" fmla="*/ 5 w 217"/>
                <a:gd name="T57" fmla="*/ 33 h 359"/>
                <a:gd name="T58" fmla="*/ 0 w 217"/>
                <a:gd name="T59" fmla="*/ 50 h 359"/>
                <a:gd name="T60" fmla="*/ 2 w 217"/>
                <a:gd name="T61" fmla="*/ 66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7" h="359">
                  <a:moveTo>
                    <a:pt x="2" y="66"/>
                  </a:moveTo>
                  <a:lnTo>
                    <a:pt x="20" y="128"/>
                  </a:lnTo>
                  <a:lnTo>
                    <a:pt x="42" y="185"/>
                  </a:lnTo>
                  <a:lnTo>
                    <a:pt x="64" y="237"/>
                  </a:lnTo>
                  <a:lnTo>
                    <a:pt x="91" y="286"/>
                  </a:lnTo>
                  <a:lnTo>
                    <a:pt x="119" y="335"/>
                  </a:lnTo>
                  <a:lnTo>
                    <a:pt x="131" y="347"/>
                  </a:lnTo>
                  <a:lnTo>
                    <a:pt x="144" y="356"/>
                  </a:lnTo>
                  <a:lnTo>
                    <a:pt x="161" y="359"/>
                  </a:lnTo>
                  <a:lnTo>
                    <a:pt x="177" y="357"/>
                  </a:lnTo>
                  <a:lnTo>
                    <a:pt x="192" y="351"/>
                  </a:lnTo>
                  <a:lnTo>
                    <a:pt x="205" y="341"/>
                  </a:lnTo>
                  <a:lnTo>
                    <a:pt x="214" y="326"/>
                  </a:lnTo>
                  <a:lnTo>
                    <a:pt x="217" y="311"/>
                  </a:lnTo>
                  <a:lnTo>
                    <a:pt x="216" y="295"/>
                  </a:lnTo>
                  <a:lnTo>
                    <a:pt x="210" y="280"/>
                  </a:lnTo>
                  <a:lnTo>
                    <a:pt x="185" y="238"/>
                  </a:lnTo>
                  <a:lnTo>
                    <a:pt x="161" y="194"/>
                  </a:lnTo>
                  <a:lnTo>
                    <a:pt x="140" y="148"/>
                  </a:lnTo>
                  <a:lnTo>
                    <a:pt x="121" y="97"/>
                  </a:lnTo>
                  <a:lnTo>
                    <a:pt x="104" y="41"/>
                  </a:lnTo>
                  <a:lnTo>
                    <a:pt x="98" y="26"/>
                  </a:lnTo>
                  <a:lnTo>
                    <a:pt x="86" y="12"/>
                  </a:lnTo>
                  <a:lnTo>
                    <a:pt x="73" y="5"/>
                  </a:lnTo>
                  <a:lnTo>
                    <a:pt x="57" y="0"/>
                  </a:lnTo>
                  <a:lnTo>
                    <a:pt x="40" y="2"/>
                  </a:lnTo>
                  <a:lnTo>
                    <a:pt x="24" y="9"/>
                  </a:lnTo>
                  <a:lnTo>
                    <a:pt x="12" y="20"/>
                  </a:lnTo>
                  <a:lnTo>
                    <a:pt x="5" y="33"/>
                  </a:lnTo>
                  <a:lnTo>
                    <a:pt x="0" y="50"/>
                  </a:lnTo>
                  <a:lnTo>
                    <a:pt x="2" y="66"/>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19" name="Freeform 17"/>
            <p:cNvSpPr>
              <a:spLocks/>
            </p:cNvSpPr>
            <p:nvPr/>
          </p:nvSpPr>
          <p:spPr bwMode="gray">
            <a:xfrm>
              <a:off x="6619876" y="3940175"/>
              <a:ext cx="558800" cy="166688"/>
            </a:xfrm>
            <a:custGeom>
              <a:avLst/>
              <a:gdLst>
                <a:gd name="T0" fmla="*/ 298 w 352"/>
                <a:gd name="T1" fmla="*/ 0 h 105"/>
                <a:gd name="T2" fmla="*/ 53 w 352"/>
                <a:gd name="T3" fmla="*/ 0 h 105"/>
                <a:gd name="T4" fmla="*/ 32 w 352"/>
                <a:gd name="T5" fmla="*/ 5 h 105"/>
                <a:gd name="T6" fmla="*/ 16 w 352"/>
                <a:gd name="T7" fmla="*/ 15 h 105"/>
                <a:gd name="T8" fmla="*/ 4 w 352"/>
                <a:gd name="T9" fmla="*/ 32 h 105"/>
                <a:gd name="T10" fmla="*/ 0 w 352"/>
                <a:gd name="T11" fmla="*/ 52 h 105"/>
                <a:gd name="T12" fmla="*/ 4 w 352"/>
                <a:gd name="T13" fmla="*/ 73 h 105"/>
                <a:gd name="T14" fmla="*/ 16 w 352"/>
                <a:gd name="T15" fmla="*/ 90 h 105"/>
                <a:gd name="T16" fmla="*/ 32 w 352"/>
                <a:gd name="T17" fmla="*/ 100 h 105"/>
                <a:gd name="T18" fmla="*/ 53 w 352"/>
                <a:gd name="T19" fmla="*/ 105 h 105"/>
                <a:gd name="T20" fmla="*/ 298 w 352"/>
                <a:gd name="T21" fmla="*/ 105 h 105"/>
                <a:gd name="T22" fmla="*/ 319 w 352"/>
                <a:gd name="T23" fmla="*/ 100 h 105"/>
                <a:gd name="T24" fmla="*/ 336 w 352"/>
                <a:gd name="T25" fmla="*/ 90 h 105"/>
                <a:gd name="T26" fmla="*/ 348 w 352"/>
                <a:gd name="T27" fmla="*/ 73 h 105"/>
                <a:gd name="T28" fmla="*/ 352 w 352"/>
                <a:gd name="T29" fmla="*/ 52 h 105"/>
                <a:gd name="T30" fmla="*/ 348 w 352"/>
                <a:gd name="T31" fmla="*/ 32 h 105"/>
                <a:gd name="T32" fmla="*/ 336 w 352"/>
                <a:gd name="T33" fmla="*/ 15 h 105"/>
                <a:gd name="T34" fmla="*/ 319 w 352"/>
                <a:gd name="T35" fmla="*/ 5 h 105"/>
                <a:gd name="T36" fmla="*/ 298 w 352"/>
                <a:gd name="T3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2" h="105">
                  <a:moveTo>
                    <a:pt x="298" y="0"/>
                  </a:moveTo>
                  <a:lnTo>
                    <a:pt x="53" y="0"/>
                  </a:lnTo>
                  <a:lnTo>
                    <a:pt x="32" y="5"/>
                  </a:lnTo>
                  <a:lnTo>
                    <a:pt x="16" y="15"/>
                  </a:lnTo>
                  <a:lnTo>
                    <a:pt x="4" y="32"/>
                  </a:lnTo>
                  <a:lnTo>
                    <a:pt x="0" y="52"/>
                  </a:lnTo>
                  <a:lnTo>
                    <a:pt x="4" y="73"/>
                  </a:lnTo>
                  <a:lnTo>
                    <a:pt x="16" y="90"/>
                  </a:lnTo>
                  <a:lnTo>
                    <a:pt x="32" y="100"/>
                  </a:lnTo>
                  <a:lnTo>
                    <a:pt x="53" y="105"/>
                  </a:lnTo>
                  <a:lnTo>
                    <a:pt x="298" y="105"/>
                  </a:lnTo>
                  <a:lnTo>
                    <a:pt x="319" y="100"/>
                  </a:lnTo>
                  <a:lnTo>
                    <a:pt x="336" y="90"/>
                  </a:lnTo>
                  <a:lnTo>
                    <a:pt x="348" y="73"/>
                  </a:lnTo>
                  <a:lnTo>
                    <a:pt x="352" y="52"/>
                  </a:lnTo>
                  <a:lnTo>
                    <a:pt x="348" y="32"/>
                  </a:lnTo>
                  <a:lnTo>
                    <a:pt x="336" y="15"/>
                  </a:lnTo>
                  <a:lnTo>
                    <a:pt x="319" y="5"/>
                  </a:lnTo>
                  <a:lnTo>
                    <a:pt x="298"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0" name="Freeform 18"/>
            <p:cNvSpPr>
              <a:spLocks/>
            </p:cNvSpPr>
            <p:nvPr/>
          </p:nvSpPr>
          <p:spPr bwMode="gray">
            <a:xfrm>
              <a:off x="5510213" y="4791075"/>
              <a:ext cx="558800" cy="165100"/>
            </a:xfrm>
            <a:custGeom>
              <a:avLst/>
              <a:gdLst>
                <a:gd name="T0" fmla="*/ 299 w 352"/>
                <a:gd name="T1" fmla="*/ 0 h 104"/>
                <a:gd name="T2" fmla="*/ 54 w 352"/>
                <a:gd name="T3" fmla="*/ 0 h 104"/>
                <a:gd name="T4" fmla="*/ 33 w 352"/>
                <a:gd name="T5" fmla="*/ 4 h 104"/>
                <a:gd name="T6" fmla="*/ 16 w 352"/>
                <a:gd name="T7" fmla="*/ 16 h 104"/>
                <a:gd name="T8" fmla="*/ 5 w 352"/>
                <a:gd name="T9" fmla="*/ 32 h 104"/>
                <a:gd name="T10" fmla="*/ 0 w 352"/>
                <a:gd name="T11" fmla="*/ 52 h 104"/>
                <a:gd name="T12" fmla="*/ 5 w 352"/>
                <a:gd name="T13" fmla="*/ 73 h 104"/>
                <a:gd name="T14" fmla="*/ 16 w 352"/>
                <a:gd name="T15" fmla="*/ 89 h 104"/>
                <a:gd name="T16" fmla="*/ 33 w 352"/>
                <a:gd name="T17" fmla="*/ 101 h 104"/>
                <a:gd name="T18" fmla="*/ 54 w 352"/>
                <a:gd name="T19" fmla="*/ 104 h 104"/>
                <a:gd name="T20" fmla="*/ 299 w 352"/>
                <a:gd name="T21" fmla="*/ 104 h 104"/>
                <a:gd name="T22" fmla="*/ 320 w 352"/>
                <a:gd name="T23" fmla="*/ 101 h 104"/>
                <a:gd name="T24" fmla="*/ 336 w 352"/>
                <a:gd name="T25" fmla="*/ 89 h 104"/>
                <a:gd name="T26" fmla="*/ 348 w 352"/>
                <a:gd name="T27" fmla="*/ 73 h 104"/>
                <a:gd name="T28" fmla="*/ 352 w 352"/>
                <a:gd name="T29" fmla="*/ 52 h 104"/>
                <a:gd name="T30" fmla="*/ 348 w 352"/>
                <a:gd name="T31" fmla="*/ 32 h 104"/>
                <a:gd name="T32" fmla="*/ 336 w 352"/>
                <a:gd name="T33" fmla="*/ 16 h 104"/>
                <a:gd name="T34" fmla="*/ 320 w 352"/>
                <a:gd name="T35" fmla="*/ 4 h 104"/>
                <a:gd name="T36" fmla="*/ 299 w 352"/>
                <a:gd name="T37"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2" h="104">
                  <a:moveTo>
                    <a:pt x="299" y="0"/>
                  </a:moveTo>
                  <a:lnTo>
                    <a:pt x="54" y="0"/>
                  </a:lnTo>
                  <a:lnTo>
                    <a:pt x="33" y="4"/>
                  </a:lnTo>
                  <a:lnTo>
                    <a:pt x="16" y="16"/>
                  </a:lnTo>
                  <a:lnTo>
                    <a:pt x="5" y="32"/>
                  </a:lnTo>
                  <a:lnTo>
                    <a:pt x="0" y="52"/>
                  </a:lnTo>
                  <a:lnTo>
                    <a:pt x="5" y="73"/>
                  </a:lnTo>
                  <a:lnTo>
                    <a:pt x="16" y="89"/>
                  </a:lnTo>
                  <a:lnTo>
                    <a:pt x="33" y="101"/>
                  </a:lnTo>
                  <a:lnTo>
                    <a:pt x="54" y="104"/>
                  </a:lnTo>
                  <a:lnTo>
                    <a:pt x="299" y="104"/>
                  </a:lnTo>
                  <a:lnTo>
                    <a:pt x="320" y="101"/>
                  </a:lnTo>
                  <a:lnTo>
                    <a:pt x="336" y="89"/>
                  </a:lnTo>
                  <a:lnTo>
                    <a:pt x="348" y="73"/>
                  </a:lnTo>
                  <a:lnTo>
                    <a:pt x="352" y="52"/>
                  </a:lnTo>
                  <a:lnTo>
                    <a:pt x="348" y="32"/>
                  </a:lnTo>
                  <a:lnTo>
                    <a:pt x="336" y="16"/>
                  </a:lnTo>
                  <a:lnTo>
                    <a:pt x="320" y="4"/>
                  </a:lnTo>
                  <a:lnTo>
                    <a:pt x="299"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1" name="Freeform 19"/>
            <p:cNvSpPr>
              <a:spLocks/>
            </p:cNvSpPr>
            <p:nvPr/>
          </p:nvSpPr>
          <p:spPr bwMode="gray">
            <a:xfrm>
              <a:off x="7546976" y="4179888"/>
              <a:ext cx="557213" cy="165100"/>
            </a:xfrm>
            <a:custGeom>
              <a:avLst/>
              <a:gdLst>
                <a:gd name="T0" fmla="*/ 297 w 351"/>
                <a:gd name="T1" fmla="*/ 0 h 104"/>
                <a:gd name="T2" fmla="*/ 52 w 351"/>
                <a:gd name="T3" fmla="*/ 0 h 104"/>
                <a:gd name="T4" fmla="*/ 31 w 351"/>
                <a:gd name="T5" fmla="*/ 4 h 104"/>
                <a:gd name="T6" fmla="*/ 15 w 351"/>
                <a:gd name="T7" fmla="*/ 16 h 104"/>
                <a:gd name="T8" fmla="*/ 3 w 351"/>
                <a:gd name="T9" fmla="*/ 32 h 104"/>
                <a:gd name="T10" fmla="*/ 0 w 351"/>
                <a:gd name="T11" fmla="*/ 52 h 104"/>
                <a:gd name="T12" fmla="*/ 3 w 351"/>
                <a:gd name="T13" fmla="*/ 72 h 104"/>
                <a:gd name="T14" fmla="*/ 15 w 351"/>
                <a:gd name="T15" fmla="*/ 89 h 104"/>
                <a:gd name="T16" fmla="*/ 31 w 351"/>
                <a:gd name="T17" fmla="*/ 101 h 104"/>
                <a:gd name="T18" fmla="*/ 52 w 351"/>
                <a:gd name="T19" fmla="*/ 104 h 104"/>
                <a:gd name="T20" fmla="*/ 297 w 351"/>
                <a:gd name="T21" fmla="*/ 104 h 104"/>
                <a:gd name="T22" fmla="*/ 318 w 351"/>
                <a:gd name="T23" fmla="*/ 101 h 104"/>
                <a:gd name="T24" fmla="*/ 336 w 351"/>
                <a:gd name="T25" fmla="*/ 89 h 104"/>
                <a:gd name="T26" fmla="*/ 346 w 351"/>
                <a:gd name="T27" fmla="*/ 72 h 104"/>
                <a:gd name="T28" fmla="*/ 351 w 351"/>
                <a:gd name="T29" fmla="*/ 52 h 104"/>
                <a:gd name="T30" fmla="*/ 346 w 351"/>
                <a:gd name="T31" fmla="*/ 32 h 104"/>
                <a:gd name="T32" fmla="*/ 336 w 351"/>
                <a:gd name="T33" fmla="*/ 16 h 104"/>
                <a:gd name="T34" fmla="*/ 318 w 351"/>
                <a:gd name="T35" fmla="*/ 4 h 104"/>
                <a:gd name="T36" fmla="*/ 297 w 351"/>
                <a:gd name="T37"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1" h="104">
                  <a:moveTo>
                    <a:pt x="297" y="0"/>
                  </a:moveTo>
                  <a:lnTo>
                    <a:pt x="52" y="0"/>
                  </a:lnTo>
                  <a:lnTo>
                    <a:pt x="31" y="4"/>
                  </a:lnTo>
                  <a:lnTo>
                    <a:pt x="15" y="16"/>
                  </a:lnTo>
                  <a:lnTo>
                    <a:pt x="3" y="32"/>
                  </a:lnTo>
                  <a:lnTo>
                    <a:pt x="0" y="52"/>
                  </a:lnTo>
                  <a:lnTo>
                    <a:pt x="3" y="72"/>
                  </a:lnTo>
                  <a:lnTo>
                    <a:pt x="15" y="89"/>
                  </a:lnTo>
                  <a:lnTo>
                    <a:pt x="31" y="101"/>
                  </a:lnTo>
                  <a:lnTo>
                    <a:pt x="52" y="104"/>
                  </a:lnTo>
                  <a:lnTo>
                    <a:pt x="297" y="104"/>
                  </a:lnTo>
                  <a:lnTo>
                    <a:pt x="318" y="101"/>
                  </a:lnTo>
                  <a:lnTo>
                    <a:pt x="336" y="89"/>
                  </a:lnTo>
                  <a:lnTo>
                    <a:pt x="346" y="72"/>
                  </a:lnTo>
                  <a:lnTo>
                    <a:pt x="351" y="52"/>
                  </a:lnTo>
                  <a:lnTo>
                    <a:pt x="346" y="32"/>
                  </a:lnTo>
                  <a:lnTo>
                    <a:pt x="336" y="16"/>
                  </a:lnTo>
                  <a:lnTo>
                    <a:pt x="318" y="4"/>
                  </a:lnTo>
                  <a:lnTo>
                    <a:pt x="297"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2" name="Freeform 20"/>
            <p:cNvSpPr>
              <a:spLocks/>
            </p:cNvSpPr>
            <p:nvPr/>
          </p:nvSpPr>
          <p:spPr bwMode="gray">
            <a:xfrm>
              <a:off x="6619876" y="4179888"/>
              <a:ext cx="615950" cy="165100"/>
            </a:xfrm>
            <a:custGeom>
              <a:avLst/>
              <a:gdLst>
                <a:gd name="T0" fmla="*/ 334 w 388"/>
                <a:gd name="T1" fmla="*/ 0 h 104"/>
                <a:gd name="T2" fmla="*/ 53 w 388"/>
                <a:gd name="T3" fmla="*/ 0 h 104"/>
                <a:gd name="T4" fmla="*/ 32 w 388"/>
                <a:gd name="T5" fmla="*/ 4 h 104"/>
                <a:gd name="T6" fmla="*/ 16 w 388"/>
                <a:gd name="T7" fmla="*/ 16 h 104"/>
                <a:gd name="T8" fmla="*/ 4 w 388"/>
                <a:gd name="T9" fmla="*/ 32 h 104"/>
                <a:gd name="T10" fmla="*/ 0 w 388"/>
                <a:gd name="T11" fmla="*/ 52 h 104"/>
                <a:gd name="T12" fmla="*/ 4 w 388"/>
                <a:gd name="T13" fmla="*/ 72 h 104"/>
                <a:gd name="T14" fmla="*/ 16 w 388"/>
                <a:gd name="T15" fmla="*/ 89 h 104"/>
                <a:gd name="T16" fmla="*/ 32 w 388"/>
                <a:gd name="T17" fmla="*/ 101 h 104"/>
                <a:gd name="T18" fmla="*/ 53 w 388"/>
                <a:gd name="T19" fmla="*/ 104 h 104"/>
                <a:gd name="T20" fmla="*/ 334 w 388"/>
                <a:gd name="T21" fmla="*/ 104 h 104"/>
                <a:gd name="T22" fmla="*/ 355 w 388"/>
                <a:gd name="T23" fmla="*/ 101 h 104"/>
                <a:gd name="T24" fmla="*/ 371 w 388"/>
                <a:gd name="T25" fmla="*/ 89 h 104"/>
                <a:gd name="T26" fmla="*/ 383 w 388"/>
                <a:gd name="T27" fmla="*/ 72 h 104"/>
                <a:gd name="T28" fmla="*/ 388 w 388"/>
                <a:gd name="T29" fmla="*/ 52 h 104"/>
                <a:gd name="T30" fmla="*/ 383 w 388"/>
                <a:gd name="T31" fmla="*/ 32 h 104"/>
                <a:gd name="T32" fmla="*/ 371 w 388"/>
                <a:gd name="T33" fmla="*/ 16 h 104"/>
                <a:gd name="T34" fmla="*/ 355 w 388"/>
                <a:gd name="T35" fmla="*/ 4 h 104"/>
                <a:gd name="T36" fmla="*/ 334 w 388"/>
                <a:gd name="T37"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8" h="104">
                  <a:moveTo>
                    <a:pt x="334" y="0"/>
                  </a:moveTo>
                  <a:lnTo>
                    <a:pt x="53" y="0"/>
                  </a:lnTo>
                  <a:lnTo>
                    <a:pt x="32" y="4"/>
                  </a:lnTo>
                  <a:lnTo>
                    <a:pt x="16" y="16"/>
                  </a:lnTo>
                  <a:lnTo>
                    <a:pt x="4" y="32"/>
                  </a:lnTo>
                  <a:lnTo>
                    <a:pt x="0" y="52"/>
                  </a:lnTo>
                  <a:lnTo>
                    <a:pt x="4" y="72"/>
                  </a:lnTo>
                  <a:lnTo>
                    <a:pt x="16" y="89"/>
                  </a:lnTo>
                  <a:lnTo>
                    <a:pt x="32" y="101"/>
                  </a:lnTo>
                  <a:lnTo>
                    <a:pt x="53" y="104"/>
                  </a:lnTo>
                  <a:lnTo>
                    <a:pt x="334" y="104"/>
                  </a:lnTo>
                  <a:lnTo>
                    <a:pt x="355" y="101"/>
                  </a:lnTo>
                  <a:lnTo>
                    <a:pt x="371" y="89"/>
                  </a:lnTo>
                  <a:lnTo>
                    <a:pt x="383" y="72"/>
                  </a:lnTo>
                  <a:lnTo>
                    <a:pt x="388" y="52"/>
                  </a:lnTo>
                  <a:lnTo>
                    <a:pt x="383" y="32"/>
                  </a:lnTo>
                  <a:lnTo>
                    <a:pt x="371" y="16"/>
                  </a:lnTo>
                  <a:lnTo>
                    <a:pt x="355" y="4"/>
                  </a:lnTo>
                  <a:lnTo>
                    <a:pt x="334"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3" name="Freeform 21"/>
            <p:cNvSpPr>
              <a:spLocks/>
            </p:cNvSpPr>
            <p:nvPr/>
          </p:nvSpPr>
          <p:spPr bwMode="gray">
            <a:xfrm>
              <a:off x="6381751" y="4791075"/>
              <a:ext cx="612775" cy="165100"/>
            </a:xfrm>
            <a:custGeom>
              <a:avLst/>
              <a:gdLst>
                <a:gd name="T0" fmla="*/ 334 w 386"/>
                <a:gd name="T1" fmla="*/ 0 h 104"/>
                <a:gd name="T2" fmla="*/ 53 w 386"/>
                <a:gd name="T3" fmla="*/ 0 h 104"/>
                <a:gd name="T4" fmla="*/ 32 w 386"/>
                <a:gd name="T5" fmla="*/ 4 h 104"/>
                <a:gd name="T6" fmla="*/ 16 w 386"/>
                <a:gd name="T7" fmla="*/ 16 h 104"/>
                <a:gd name="T8" fmla="*/ 4 w 386"/>
                <a:gd name="T9" fmla="*/ 32 h 104"/>
                <a:gd name="T10" fmla="*/ 0 w 386"/>
                <a:gd name="T11" fmla="*/ 52 h 104"/>
                <a:gd name="T12" fmla="*/ 4 w 386"/>
                <a:gd name="T13" fmla="*/ 73 h 104"/>
                <a:gd name="T14" fmla="*/ 16 w 386"/>
                <a:gd name="T15" fmla="*/ 89 h 104"/>
                <a:gd name="T16" fmla="*/ 32 w 386"/>
                <a:gd name="T17" fmla="*/ 101 h 104"/>
                <a:gd name="T18" fmla="*/ 53 w 386"/>
                <a:gd name="T19" fmla="*/ 104 h 104"/>
                <a:gd name="T20" fmla="*/ 334 w 386"/>
                <a:gd name="T21" fmla="*/ 104 h 104"/>
                <a:gd name="T22" fmla="*/ 355 w 386"/>
                <a:gd name="T23" fmla="*/ 101 h 104"/>
                <a:gd name="T24" fmla="*/ 371 w 386"/>
                <a:gd name="T25" fmla="*/ 89 h 104"/>
                <a:gd name="T26" fmla="*/ 383 w 386"/>
                <a:gd name="T27" fmla="*/ 73 h 104"/>
                <a:gd name="T28" fmla="*/ 386 w 386"/>
                <a:gd name="T29" fmla="*/ 52 h 104"/>
                <a:gd name="T30" fmla="*/ 383 w 386"/>
                <a:gd name="T31" fmla="*/ 32 h 104"/>
                <a:gd name="T32" fmla="*/ 371 w 386"/>
                <a:gd name="T33" fmla="*/ 16 h 104"/>
                <a:gd name="T34" fmla="*/ 355 w 386"/>
                <a:gd name="T35" fmla="*/ 4 h 104"/>
                <a:gd name="T36" fmla="*/ 334 w 386"/>
                <a:gd name="T37" fmla="*/ 0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6" h="104">
                  <a:moveTo>
                    <a:pt x="334" y="0"/>
                  </a:moveTo>
                  <a:lnTo>
                    <a:pt x="53" y="0"/>
                  </a:lnTo>
                  <a:lnTo>
                    <a:pt x="32" y="4"/>
                  </a:lnTo>
                  <a:lnTo>
                    <a:pt x="16" y="16"/>
                  </a:lnTo>
                  <a:lnTo>
                    <a:pt x="4" y="32"/>
                  </a:lnTo>
                  <a:lnTo>
                    <a:pt x="0" y="52"/>
                  </a:lnTo>
                  <a:lnTo>
                    <a:pt x="4" y="73"/>
                  </a:lnTo>
                  <a:lnTo>
                    <a:pt x="16" y="89"/>
                  </a:lnTo>
                  <a:lnTo>
                    <a:pt x="32" y="101"/>
                  </a:lnTo>
                  <a:lnTo>
                    <a:pt x="53" y="104"/>
                  </a:lnTo>
                  <a:lnTo>
                    <a:pt x="334" y="104"/>
                  </a:lnTo>
                  <a:lnTo>
                    <a:pt x="355" y="101"/>
                  </a:lnTo>
                  <a:lnTo>
                    <a:pt x="371" y="89"/>
                  </a:lnTo>
                  <a:lnTo>
                    <a:pt x="383" y="73"/>
                  </a:lnTo>
                  <a:lnTo>
                    <a:pt x="386" y="52"/>
                  </a:lnTo>
                  <a:lnTo>
                    <a:pt x="383" y="32"/>
                  </a:lnTo>
                  <a:lnTo>
                    <a:pt x="371" y="16"/>
                  </a:lnTo>
                  <a:lnTo>
                    <a:pt x="355" y="4"/>
                  </a:lnTo>
                  <a:lnTo>
                    <a:pt x="334"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4" name="Freeform 22"/>
            <p:cNvSpPr>
              <a:spLocks/>
            </p:cNvSpPr>
            <p:nvPr/>
          </p:nvSpPr>
          <p:spPr bwMode="gray">
            <a:xfrm>
              <a:off x="6437313" y="5021263"/>
              <a:ext cx="557213" cy="166688"/>
            </a:xfrm>
            <a:custGeom>
              <a:avLst/>
              <a:gdLst>
                <a:gd name="T0" fmla="*/ 299 w 351"/>
                <a:gd name="T1" fmla="*/ 0 h 105"/>
                <a:gd name="T2" fmla="*/ 54 w 351"/>
                <a:gd name="T3" fmla="*/ 0 h 105"/>
                <a:gd name="T4" fmla="*/ 33 w 351"/>
                <a:gd name="T5" fmla="*/ 5 h 105"/>
                <a:gd name="T6" fmla="*/ 15 w 351"/>
                <a:gd name="T7" fmla="*/ 17 h 105"/>
                <a:gd name="T8" fmla="*/ 5 w 351"/>
                <a:gd name="T9" fmla="*/ 33 h 105"/>
                <a:gd name="T10" fmla="*/ 0 w 351"/>
                <a:gd name="T11" fmla="*/ 52 h 105"/>
                <a:gd name="T12" fmla="*/ 5 w 351"/>
                <a:gd name="T13" fmla="*/ 73 h 105"/>
                <a:gd name="T14" fmla="*/ 15 w 351"/>
                <a:gd name="T15" fmla="*/ 90 h 105"/>
                <a:gd name="T16" fmla="*/ 33 w 351"/>
                <a:gd name="T17" fmla="*/ 102 h 105"/>
                <a:gd name="T18" fmla="*/ 54 w 351"/>
                <a:gd name="T19" fmla="*/ 105 h 105"/>
                <a:gd name="T20" fmla="*/ 299 w 351"/>
                <a:gd name="T21" fmla="*/ 105 h 105"/>
                <a:gd name="T22" fmla="*/ 320 w 351"/>
                <a:gd name="T23" fmla="*/ 102 h 105"/>
                <a:gd name="T24" fmla="*/ 336 w 351"/>
                <a:gd name="T25" fmla="*/ 90 h 105"/>
                <a:gd name="T26" fmla="*/ 348 w 351"/>
                <a:gd name="T27" fmla="*/ 73 h 105"/>
                <a:gd name="T28" fmla="*/ 351 w 351"/>
                <a:gd name="T29" fmla="*/ 52 h 105"/>
                <a:gd name="T30" fmla="*/ 348 w 351"/>
                <a:gd name="T31" fmla="*/ 33 h 105"/>
                <a:gd name="T32" fmla="*/ 336 w 351"/>
                <a:gd name="T33" fmla="*/ 17 h 105"/>
                <a:gd name="T34" fmla="*/ 320 w 351"/>
                <a:gd name="T35" fmla="*/ 5 h 105"/>
                <a:gd name="T36" fmla="*/ 299 w 351"/>
                <a:gd name="T3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1" h="105">
                  <a:moveTo>
                    <a:pt x="299" y="0"/>
                  </a:moveTo>
                  <a:lnTo>
                    <a:pt x="54" y="0"/>
                  </a:lnTo>
                  <a:lnTo>
                    <a:pt x="33" y="5"/>
                  </a:lnTo>
                  <a:lnTo>
                    <a:pt x="15" y="17"/>
                  </a:lnTo>
                  <a:lnTo>
                    <a:pt x="5" y="33"/>
                  </a:lnTo>
                  <a:lnTo>
                    <a:pt x="0" y="52"/>
                  </a:lnTo>
                  <a:lnTo>
                    <a:pt x="5" y="73"/>
                  </a:lnTo>
                  <a:lnTo>
                    <a:pt x="15" y="90"/>
                  </a:lnTo>
                  <a:lnTo>
                    <a:pt x="33" y="102"/>
                  </a:lnTo>
                  <a:lnTo>
                    <a:pt x="54" y="105"/>
                  </a:lnTo>
                  <a:lnTo>
                    <a:pt x="299" y="105"/>
                  </a:lnTo>
                  <a:lnTo>
                    <a:pt x="320" y="102"/>
                  </a:lnTo>
                  <a:lnTo>
                    <a:pt x="336" y="90"/>
                  </a:lnTo>
                  <a:lnTo>
                    <a:pt x="348" y="73"/>
                  </a:lnTo>
                  <a:lnTo>
                    <a:pt x="351" y="52"/>
                  </a:lnTo>
                  <a:lnTo>
                    <a:pt x="348" y="33"/>
                  </a:lnTo>
                  <a:lnTo>
                    <a:pt x="336" y="17"/>
                  </a:lnTo>
                  <a:lnTo>
                    <a:pt x="320" y="5"/>
                  </a:lnTo>
                  <a:lnTo>
                    <a:pt x="299"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5" name="Freeform 23"/>
            <p:cNvSpPr>
              <a:spLocks/>
            </p:cNvSpPr>
            <p:nvPr/>
          </p:nvSpPr>
          <p:spPr bwMode="gray">
            <a:xfrm>
              <a:off x="6450013" y="3332163"/>
              <a:ext cx="346075" cy="544513"/>
            </a:xfrm>
            <a:custGeom>
              <a:avLst/>
              <a:gdLst>
                <a:gd name="T0" fmla="*/ 126 w 218"/>
                <a:gd name="T1" fmla="*/ 18 h 343"/>
                <a:gd name="T2" fmla="*/ 101 w 218"/>
                <a:gd name="T3" fmla="*/ 49 h 343"/>
                <a:gd name="T4" fmla="*/ 77 w 218"/>
                <a:gd name="T5" fmla="*/ 83 h 343"/>
                <a:gd name="T6" fmla="*/ 56 w 218"/>
                <a:gd name="T7" fmla="*/ 122 h 343"/>
                <a:gd name="T8" fmla="*/ 37 w 218"/>
                <a:gd name="T9" fmla="*/ 166 h 343"/>
                <a:gd name="T10" fmla="*/ 19 w 218"/>
                <a:gd name="T11" fmla="*/ 218 h 343"/>
                <a:gd name="T12" fmla="*/ 1 w 218"/>
                <a:gd name="T13" fmla="*/ 278 h 343"/>
                <a:gd name="T14" fmla="*/ 0 w 218"/>
                <a:gd name="T15" fmla="*/ 294 h 343"/>
                <a:gd name="T16" fmla="*/ 4 w 218"/>
                <a:gd name="T17" fmla="*/ 311 h 343"/>
                <a:gd name="T18" fmla="*/ 12 w 218"/>
                <a:gd name="T19" fmla="*/ 324 h 343"/>
                <a:gd name="T20" fmla="*/ 23 w 218"/>
                <a:gd name="T21" fmla="*/ 334 h 343"/>
                <a:gd name="T22" fmla="*/ 40 w 218"/>
                <a:gd name="T23" fmla="*/ 342 h 343"/>
                <a:gd name="T24" fmla="*/ 56 w 218"/>
                <a:gd name="T25" fmla="*/ 343 h 343"/>
                <a:gd name="T26" fmla="*/ 73 w 218"/>
                <a:gd name="T27" fmla="*/ 339 h 343"/>
                <a:gd name="T28" fmla="*/ 86 w 218"/>
                <a:gd name="T29" fmla="*/ 331 h 343"/>
                <a:gd name="T30" fmla="*/ 98 w 218"/>
                <a:gd name="T31" fmla="*/ 319 h 343"/>
                <a:gd name="T32" fmla="*/ 104 w 218"/>
                <a:gd name="T33" fmla="*/ 305 h 343"/>
                <a:gd name="T34" fmla="*/ 119 w 218"/>
                <a:gd name="T35" fmla="*/ 253 h 343"/>
                <a:gd name="T36" fmla="*/ 133 w 218"/>
                <a:gd name="T37" fmla="*/ 208 h 343"/>
                <a:gd name="T38" fmla="*/ 150 w 218"/>
                <a:gd name="T39" fmla="*/ 171 h 343"/>
                <a:gd name="T40" fmla="*/ 166 w 218"/>
                <a:gd name="T41" fmla="*/ 140 h 343"/>
                <a:gd name="T42" fmla="*/ 185 w 218"/>
                <a:gd name="T43" fmla="*/ 111 h 343"/>
                <a:gd name="T44" fmla="*/ 205 w 218"/>
                <a:gd name="T45" fmla="*/ 86 h 343"/>
                <a:gd name="T46" fmla="*/ 214 w 218"/>
                <a:gd name="T47" fmla="*/ 73 h 343"/>
                <a:gd name="T48" fmla="*/ 218 w 218"/>
                <a:gd name="T49" fmla="*/ 56 h 343"/>
                <a:gd name="T50" fmla="*/ 217 w 218"/>
                <a:gd name="T51" fmla="*/ 41 h 343"/>
                <a:gd name="T52" fmla="*/ 211 w 218"/>
                <a:gd name="T53" fmla="*/ 27 h 343"/>
                <a:gd name="T54" fmla="*/ 200 w 218"/>
                <a:gd name="T55" fmla="*/ 13 h 343"/>
                <a:gd name="T56" fmla="*/ 185 w 218"/>
                <a:gd name="T57" fmla="*/ 4 h 343"/>
                <a:gd name="T58" fmla="*/ 171 w 218"/>
                <a:gd name="T59" fmla="*/ 0 h 343"/>
                <a:gd name="T60" fmla="*/ 154 w 218"/>
                <a:gd name="T61" fmla="*/ 1 h 343"/>
                <a:gd name="T62" fmla="*/ 139 w 218"/>
                <a:gd name="T63" fmla="*/ 7 h 343"/>
                <a:gd name="T64" fmla="*/ 126 w 218"/>
                <a:gd name="T65" fmla="*/ 18 h 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8" h="343">
                  <a:moveTo>
                    <a:pt x="126" y="18"/>
                  </a:moveTo>
                  <a:lnTo>
                    <a:pt x="101" y="49"/>
                  </a:lnTo>
                  <a:lnTo>
                    <a:pt x="77" y="83"/>
                  </a:lnTo>
                  <a:lnTo>
                    <a:pt x="56" y="122"/>
                  </a:lnTo>
                  <a:lnTo>
                    <a:pt x="37" y="166"/>
                  </a:lnTo>
                  <a:lnTo>
                    <a:pt x="19" y="218"/>
                  </a:lnTo>
                  <a:lnTo>
                    <a:pt x="1" y="278"/>
                  </a:lnTo>
                  <a:lnTo>
                    <a:pt x="0" y="294"/>
                  </a:lnTo>
                  <a:lnTo>
                    <a:pt x="4" y="311"/>
                  </a:lnTo>
                  <a:lnTo>
                    <a:pt x="12" y="324"/>
                  </a:lnTo>
                  <a:lnTo>
                    <a:pt x="23" y="334"/>
                  </a:lnTo>
                  <a:lnTo>
                    <a:pt x="40" y="342"/>
                  </a:lnTo>
                  <a:lnTo>
                    <a:pt x="56" y="343"/>
                  </a:lnTo>
                  <a:lnTo>
                    <a:pt x="73" y="339"/>
                  </a:lnTo>
                  <a:lnTo>
                    <a:pt x="86" y="331"/>
                  </a:lnTo>
                  <a:lnTo>
                    <a:pt x="98" y="319"/>
                  </a:lnTo>
                  <a:lnTo>
                    <a:pt x="104" y="305"/>
                  </a:lnTo>
                  <a:lnTo>
                    <a:pt x="119" y="253"/>
                  </a:lnTo>
                  <a:lnTo>
                    <a:pt x="133" y="208"/>
                  </a:lnTo>
                  <a:lnTo>
                    <a:pt x="150" y="171"/>
                  </a:lnTo>
                  <a:lnTo>
                    <a:pt x="166" y="140"/>
                  </a:lnTo>
                  <a:lnTo>
                    <a:pt x="185" y="111"/>
                  </a:lnTo>
                  <a:lnTo>
                    <a:pt x="205" y="86"/>
                  </a:lnTo>
                  <a:lnTo>
                    <a:pt x="214" y="73"/>
                  </a:lnTo>
                  <a:lnTo>
                    <a:pt x="218" y="56"/>
                  </a:lnTo>
                  <a:lnTo>
                    <a:pt x="217" y="41"/>
                  </a:lnTo>
                  <a:lnTo>
                    <a:pt x="211" y="27"/>
                  </a:lnTo>
                  <a:lnTo>
                    <a:pt x="200" y="13"/>
                  </a:lnTo>
                  <a:lnTo>
                    <a:pt x="185" y="4"/>
                  </a:lnTo>
                  <a:lnTo>
                    <a:pt x="171" y="0"/>
                  </a:lnTo>
                  <a:lnTo>
                    <a:pt x="154" y="1"/>
                  </a:lnTo>
                  <a:lnTo>
                    <a:pt x="139" y="7"/>
                  </a:lnTo>
                  <a:lnTo>
                    <a:pt x="126" y="18"/>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6" name="Freeform 24"/>
            <p:cNvSpPr>
              <a:spLocks/>
            </p:cNvSpPr>
            <p:nvPr/>
          </p:nvSpPr>
          <p:spPr bwMode="gray">
            <a:xfrm>
              <a:off x="6805613" y="5257800"/>
              <a:ext cx="347663" cy="546100"/>
            </a:xfrm>
            <a:custGeom>
              <a:avLst/>
              <a:gdLst>
                <a:gd name="T0" fmla="*/ 92 w 219"/>
                <a:gd name="T1" fmla="*/ 326 h 344"/>
                <a:gd name="T2" fmla="*/ 119 w 219"/>
                <a:gd name="T3" fmla="*/ 295 h 344"/>
                <a:gd name="T4" fmla="*/ 141 w 219"/>
                <a:gd name="T5" fmla="*/ 260 h 344"/>
                <a:gd name="T6" fmla="*/ 162 w 219"/>
                <a:gd name="T7" fmla="*/ 222 h 344"/>
                <a:gd name="T8" fmla="*/ 181 w 219"/>
                <a:gd name="T9" fmla="*/ 177 h 344"/>
                <a:gd name="T10" fmla="*/ 199 w 219"/>
                <a:gd name="T11" fmla="*/ 125 h 344"/>
                <a:gd name="T12" fmla="*/ 217 w 219"/>
                <a:gd name="T13" fmla="*/ 66 h 344"/>
                <a:gd name="T14" fmla="*/ 219 w 219"/>
                <a:gd name="T15" fmla="*/ 49 h 344"/>
                <a:gd name="T16" fmla="*/ 214 w 219"/>
                <a:gd name="T17" fmla="*/ 33 h 344"/>
                <a:gd name="T18" fmla="*/ 207 w 219"/>
                <a:gd name="T19" fmla="*/ 19 h 344"/>
                <a:gd name="T20" fmla="*/ 195 w 219"/>
                <a:gd name="T21" fmla="*/ 9 h 344"/>
                <a:gd name="T22" fmla="*/ 179 w 219"/>
                <a:gd name="T23" fmla="*/ 2 h 344"/>
                <a:gd name="T24" fmla="*/ 162 w 219"/>
                <a:gd name="T25" fmla="*/ 0 h 344"/>
                <a:gd name="T26" fmla="*/ 146 w 219"/>
                <a:gd name="T27" fmla="*/ 5 h 344"/>
                <a:gd name="T28" fmla="*/ 132 w 219"/>
                <a:gd name="T29" fmla="*/ 12 h 344"/>
                <a:gd name="T30" fmla="*/ 121 w 219"/>
                <a:gd name="T31" fmla="*/ 24 h 344"/>
                <a:gd name="T32" fmla="*/ 115 w 219"/>
                <a:gd name="T33" fmla="*/ 40 h 344"/>
                <a:gd name="T34" fmla="*/ 100 w 219"/>
                <a:gd name="T35" fmla="*/ 91 h 344"/>
                <a:gd name="T36" fmla="*/ 85 w 219"/>
                <a:gd name="T37" fmla="*/ 135 h 344"/>
                <a:gd name="T38" fmla="*/ 69 w 219"/>
                <a:gd name="T39" fmla="*/ 173 h 344"/>
                <a:gd name="T40" fmla="*/ 52 w 219"/>
                <a:gd name="T41" fmla="*/ 205 h 344"/>
                <a:gd name="T42" fmla="*/ 33 w 219"/>
                <a:gd name="T43" fmla="*/ 232 h 344"/>
                <a:gd name="T44" fmla="*/ 14 w 219"/>
                <a:gd name="T45" fmla="*/ 257 h 344"/>
                <a:gd name="T46" fmla="*/ 5 w 219"/>
                <a:gd name="T47" fmla="*/ 271 h 344"/>
                <a:gd name="T48" fmla="*/ 0 w 219"/>
                <a:gd name="T49" fmla="*/ 287 h 344"/>
                <a:gd name="T50" fmla="*/ 2 w 219"/>
                <a:gd name="T51" fmla="*/ 302 h 344"/>
                <a:gd name="T52" fmla="*/ 8 w 219"/>
                <a:gd name="T53" fmla="*/ 317 h 344"/>
                <a:gd name="T54" fmla="*/ 18 w 219"/>
                <a:gd name="T55" fmla="*/ 330 h 344"/>
                <a:gd name="T56" fmla="*/ 33 w 219"/>
                <a:gd name="T57" fmla="*/ 339 h 344"/>
                <a:gd name="T58" fmla="*/ 48 w 219"/>
                <a:gd name="T59" fmla="*/ 344 h 344"/>
                <a:gd name="T60" fmla="*/ 64 w 219"/>
                <a:gd name="T61" fmla="*/ 342 h 344"/>
                <a:gd name="T62" fmla="*/ 80 w 219"/>
                <a:gd name="T63" fmla="*/ 336 h 344"/>
                <a:gd name="T64" fmla="*/ 92 w 219"/>
                <a:gd name="T65" fmla="*/ 326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9" h="344">
                  <a:moveTo>
                    <a:pt x="92" y="326"/>
                  </a:moveTo>
                  <a:lnTo>
                    <a:pt x="119" y="295"/>
                  </a:lnTo>
                  <a:lnTo>
                    <a:pt x="141" y="260"/>
                  </a:lnTo>
                  <a:lnTo>
                    <a:pt x="162" y="222"/>
                  </a:lnTo>
                  <a:lnTo>
                    <a:pt x="181" y="177"/>
                  </a:lnTo>
                  <a:lnTo>
                    <a:pt x="199" y="125"/>
                  </a:lnTo>
                  <a:lnTo>
                    <a:pt x="217" y="66"/>
                  </a:lnTo>
                  <a:lnTo>
                    <a:pt x="219" y="49"/>
                  </a:lnTo>
                  <a:lnTo>
                    <a:pt x="214" y="33"/>
                  </a:lnTo>
                  <a:lnTo>
                    <a:pt x="207" y="19"/>
                  </a:lnTo>
                  <a:lnTo>
                    <a:pt x="195" y="9"/>
                  </a:lnTo>
                  <a:lnTo>
                    <a:pt x="179" y="2"/>
                  </a:lnTo>
                  <a:lnTo>
                    <a:pt x="162" y="0"/>
                  </a:lnTo>
                  <a:lnTo>
                    <a:pt x="146" y="5"/>
                  </a:lnTo>
                  <a:lnTo>
                    <a:pt x="132" y="12"/>
                  </a:lnTo>
                  <a:lnTo>
                    <a:pt x="121" y="24"/>
                  </a:lnTo>
                  <a:lnTo>
                    <a:pt x="115" y="40"/>
                  </a:lnTo>
                  <a:lnTo>
                    <a:pt x="100" y="91"/>
                  </a:lnTo>
                  <a:lnTo>
                    <a:pt x="85" y="135"/>
                  </a:lnTo>
                  <a:lnTo>
                    <a:pt x="69" y="173"/>
                  </a:lnTo>
                  <a:lnTo>
                    <a:pt x="52" y="205"/>
                  </a:lnTo>
                  <a:lnTo>
                    <a:pt x="33" y="232"/>
                  </a:lnTo>
                  <a:lnTo>
                    <a:pt x="14" y="257"/>
                  </a:lnTo>
                  <a:lnTo>
                    <a:pt x="5" y="271"/>
                  </a:lnTo>
                  <a:lnTo>
                    <a:pt x="0" y="287"/>
                  </a:lnTo>
                  <a:lnTo>
                    <a:pt x="2" y="302"/>
                  </a:lnTo>
                  <a:lnTo>
                    <a:pt x="8" y="317"/>
                  </a:lnTo>
                  <a:lnTo>
                    <a:pt x="18" y="330"/>
                  </a:lnTo>
                  <a:lnTo>
                    <a:pt x="33" y="339"/>
                  </a:lnTo>
                  <a:lnTo>
                    <a:pt x="48" y="344"/>
                  </a:lnTo>
                  <a:lnTo>
                    <a:pt x="64" y="342"/>
                  </a:lnTo>
                  <a:lnTo>
                    <a:pt x="80" y="336"/>
                  </a:lnTo>
                  <a:lnTo>
                    <a:pt x="92" y="326"/>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7" name="Freeform 25"/>
            <p:cNvSpPr>
              <a:spLocks/>
            </p:cNvSpPr>
            <p:nvPr/>
          </p:nvSpPr>
          <p:spPr bwMode="gray">
            <a:xfrm>
              <a:off x="7077076" y="4414838"/>
              <a:ext cx="182563" cy="541338"/>
            </a:xfrm>
            <a:custGeom>
              <a:avLst/>
              <a:gdLst>
                <a:gd name="T0" fmla="*/ 106 w 115"/>
                <a:gd name="T1" fmla="*/ 293 h 341"/>
                <a:gd name="T2" fmla="*/ 109 w 115"/>
                <a:gd name="T3" fmla="*/ 255 h 341"/>
                <a:gd name="T4" fmla="*/ 112 w 115"/>
                <a:gd name="T5" fmla="*/ 220 h 341"/>
                <a:gd name="T6" fmla="*/ 113 w 115"/>
                <a:gd name="T7" fmla="*/ 188 h 341"/>
                <a:gd name="T8" fmla="*/ 115 w 115"/>
                <a:gd name="T9" fmla="*/ 153 h 341"/>
                <a:gd name="T10" fmla="*/ 115 w 115"/>
                <a:gd name="T11" fmla="*/ 112 h 341"/>
                <a:gd name="T12" fmla="*/ 115 w 115"/>
                <a:gd name="T13" fmla="*/ 94 h 341"/>
                <a:gd name="T14" fmla="*/ 115 w 115"/>
                <a:gd name="T15" fmla="*/ 81 h 341"/>
                <a:gd name="T16" fmla="*/ 115 w 115"/>
                <a:gd name="T17" fmla="*/ 67 h 341"/>
                <a:gd name="T18" fmla="*/ 113 w 115"/>
                <a:gd name="T19" fmla="*/ 51 h 341"/>
                <a:gd name="T20" fmla="*/ 109 w 115"/>
                <a:gd name="T21" fmla="*/ 30 h 341"/>
                <a:gd name="T22" fmla="*/ 97 w 115"/>
                <a:gd name="T23" fmla="*/ 15 h 341"/>
                <a:gd name="T24" fmla="*/ 80 w 115"/>
                <a:gd name="T25" fmla="*/ 3 h 341"/>
                <a:gd name="T26" fmla="*/ 60 w 115"/>
                <a:gd name="T27" fmla="*/ 0 h 341"/>
                <a:gd name="T28" fmla="*/ 39 w 115"/>
                <a:gd name="T29" fmla="*/ 5 h 341"/>
                <a:gd name="T30" fmla="*/ 22 w 115"/>
                <a:gd name="T31" fmla="*/ 17 h 341"/>
                <a:gd name="T32" fmla="*/ 12 w 115"/>
                <a:gd name="T33" fmla="*/ 33 h 341"/>
                <a:gd name="T34" fmla="*/ 8 w 115"/>
                <a:gd name="T35" fmla="*/ 54 h 341"/>
                <a:gd name="T36" fmla="*/ 9 w 115"/>
                <a:gd name="T37" fmla="*/ 70 h 341"/>
                <a:gd name="T38" fmla="*/ 9 w 115"/>
                <a:gd name="T39" fmla="*/ 82 h 341"/>
                <a:gd name="T40" fmla="*/ 9 w 115"/>
                <a:gd name="T41" fmla="*/ 95 h 341"/>
                <a:gd name="T42" fmla="*/ 9 w 115"/>
                <a:gd name="T43" fmla="*/ 112 h 341"/>
                <a:gd name="T44" fmla="*/ 9 w 115"/>
                <a:gd name="T45" fmla="*/ 150 h 341"/>
                <a:gd name="T46" fmla="*/ 8 w 115"/>
                <a:gd name="T47" fmla="*/ 185 h 341"/>
                <a:gd name="T48" fmla="*/ 6 w 115"/>
                <a:gd name="T49" fmla="*/ 214 h 341"/>
                <a:gd name="T50" fmla="*/ 3 w 115"/>
                <a:gd name="T51" fmla="*/ 247 h 341"/>
                <a:gd name="T52" fmla="*/ 0 w 115"/>
                <a:gd name="T53" fmla="*/ 284 h 341"/>
                <a:gd name="T54" fmla="*/ 2 w 115"/>
                <a:gd name="T55" fmla="*/ 305 h 341"/>
                <a:gd name="T56" fmla="*/ 12 w 115"/>
                <a:gd name="T57" fmla="*/ 323 h 341"/>
                <a:gd name="T58" fmla="*/ 28 w 115"/>
                <a:gd name="T59" fmla="*/ 335 h 341"/>
                <a:gd name="T60" fmla="*/ 48 w 115"/>
                <a:gd name="T61" fmla="*/ 341 h 341"/>
                <a:gd name="T62" fmla="*/ 68 w 115"/>
                <a:gd name="T63" fmla="*/ 339 h 341"/>
                <a:gd name="T64" fmla="*/ 86 w 115"/>
                <a:gd name="T65" fmla="*/ 329 h 341"/>
                <a:gd name="T66" fmla="*/ 100 w 115"/>
                <a:gd name="T67" fmla="*/ 314 h 341"/>
                <a:gd name="T68" fmla="*/ 106 w 115"/>
                <a:gd name="T69" fmla="*/ 293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5" h="341">
                  <a:moveTo>
                    <a:pt x="106" y="293"/>
                  </a:moveTo>
                  <a:lnTo>
                    <a:pt x="109" y="255"/>
                  </a:lnTo>
                  <a:lnTo>
                    <a:pt x="112" y="220"/>
                  </a:lnTo>
                  <a:lnTo>
                    <a:pt x="113" y="188"/>
                  </a:lnTo>
                  <a:lnTo>
                    <a:pt x="115" y="153"/>
                  </a:lnTo>
                  <a:lnTo>
                    <a:pt x="115" y="112"/>
                  </a:lnTo>
                  <a:lnTo>
                    <a:pt x="115" y="94"/>
                  </a:lnTo>
                  <a:lnTo>
                    <a:pt x="115" y="81"/>
                  </a:lnTo>
                  <a:lnTo>
                    <a:pt x="115" y="67"/>
                  </a:lnTo>
                  <a:lnTo>
                    <a:pt x="113" y="51"/>
                  </a:lnTo>
                  <a:lnTo>
                    <a:pt x="109" y="30"/>
                  </a:lnTo>
                  <a:lnTo>
                    <a:pt x="97" y="15"/>
                  </a:lnTo>
                  <a:lnTo>
                    <a:pt x="80" y="3"/>
                  </a:lnTo>
                  <a:lnTo>
                    <a:pt x="60" y="0"/>
                  </a:lnTo>
                  <a:lnTo>
                    <a:pt x="39" y="5"/>
                  </a:lnTo>
                  <a:lnTo>
                    <a:pt x="22" y="17"/>
                  </a:lnTo>
                  <a:lnTo>
                    <a:pt x="12" y="33"/>
                  </a:lnTo>
                  <a:lnTo>
                    <a:pt x="8" y="54"/>
                  </a:lnTo>
                  <a:lnTo>
                    <a:pt x="9" y="70"/>
                  </a:lnTo>
                  <a:lnTo>
                    <a:pt x="9" y="82"/>
                  </a:lnTo>
                  <a:lnTo>
                    <a:pt x="9" y="95"/>
                  </a:lnTo>
                  <a:lnTo>
                    <a:pt x="9" y="112"/>
                  </a:lnTo>
                  <a:lnTo>
                    <a:pt x="9" y="150"/>
                  </a:lnTo>
                  <a:lnTo>
                    <a:pt x="8" y="185"/>
                  </a:lnTo>
                  <a:lnTo>
                    <a:pt x="6" y="214"/>
                  </a:lnTo>
                  <a:lnTo>
                    <a:pt x="3" y="247"/>
                  </a:lnTo>
                  <a:lnTo>
                    <a:pt x="0" y="284"/>
                  </a:lnTo>
                  <a:lnTo>
                    <a:pt x="2" y="305"/>
                  </a:lnTo>
                  <a:lnTo>
                    <a:pt x="12" y="323"/>
                  </a:lnTo>
                  <a:lnTo>
                    <a:pt x="28" y="335"/>
                  </a:lnTo>
                  <a:lnTo>
                    <a:pt x="48" y="341"/>
                  </a:lnTo>
                  <a:lnTo>
                    <a:pt x="68" y="339"/>
                  </a:lnTo>
                  <a:lnTo>
                    <a:pt x="86" y="329"/>
                  </a:lnTo>
                  <a:lnTo>
                    <a:pt x="100" y="314"/>
                  </a:lnTo>
                  <a:lnTo>
                    <a:pt x="106" y="293"/>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8" name="Freeform 26"/>
            <p:cNvSpPr>
              <a:spLocks/>
            </p:cNvSpPr>
            <p:nvPr/>
          </p:nvSpPr>
          <p:spPr bwMode="gray">
            <a:xfrm>
              <a:off x="7319963" y="4414838"/>
              <a:ext cx="188913" cy="541338"/>
            </a:xfrm>
            <a:custGeom>
              <a:avLst/>
              <a:gdLst>
                <a:gd name="T0" fmla="*/ 104 w 119"/>
                <a:gd name="T1" fmla="*/ 296 h 341"/>
                <a:gd name="T2" fmla="*/ 110 w 119"/>
                <a:gd name="T3" fmla="*/ 256 h 341"/>
                <a:gd name="T4" fmla="*/ 115 w 119"/>
                <a:gd name="T5" fmla="*/ 222 h 341"/>
                <a:gd name="T6" fmla="*/ 118 w 119"/>
                <a:gd name="T7" fmla="*/ 189 h 341"/>
                <a:gd name="T8" fmla="*/ 119 w 119"/>
                <a:gd name="T9" fmla="*/ 153 h 341"/>
                <a:gd name="T10" fmla="*/ 119 w 119"/>
                <a:gd name="T11" fmla="*/ 112 h 341"/>
                <a:gd name="T12" fmla="*/ 119 w 119"/>
                <a:gd name="T13" fmla="*/ 94 h 341"/>
                <a:gd name="T14" fmla="*/ 119 w 119"/>
                <a:gd name="T15" fmla="*/ 81 h 341"/>
                <a:gd name="T16" fmla="*/ 119 w 119"/>
                <a:gd name="T17" fmla="*/ 67 h 341"/>
                <a:gd name="T18" fmla="*/ 118 w 119"/>
                <a:gd name="T19" fmla="*/ 49 h 341"/>
                <a:gd name="T20" fmla="*/ 113 w 119"/>
                <a:gd name="T21" fmla="*/ 30 h 341"/>
                <a:gd name="T22" fmla="*/ 100 w 119"/>
                <a:gd name="T23" fmla="*/ 14 h 341"/>
                <a:gd name="T24" fmla="*/ 83 w 119"/>
                <a:gd name="T25" fmla="*/ 3 h 341"/>
                <a:gd name="T26" fmla="*/ 63 w 119"/>
                <a:gd name="T27" fmla="*/ 0 h 341"/>
                <a:gd name="T28" fmla="*/ 42 w 119"/>
                <a:gd name="T29" fmla="*/ 5 h 341"/>
                <a:gd name="T30" fmla="*/ 25 w 119"/>
                <a:gd name="T31" fmla="*/ 17 h 341"/>
                <a:gd name="T32" fmla="*/ 15 w 119"/>
                <a:gd name="T33" fmla="*/ 34 h 341"/>
                <a:gd name="T34" fmla="*/ 12 w 119"/>
                <a:gd name="T35" fmla="*/ 55 h 341"/>
                <a:gd name="T36" fmla="*/ 14 w 119"/>
                <a:gd name="T37" fmla="*/ 70 h 341"/>
                <a:gd name="T38" fmla="*/ 14 w 119"/>
                <a:gd name="T39" fmla="*/ 84 h 341"/>
                <a:gd name="T40" fmla="*/ 14 w 119"/>
                <a:gd name="T41" fmla="*/ 95 h 341"/>
                <a:gd name="T42" fmla="*/ 14 w 119"/>
                <a:gd name="T43" fmla="*/ 112 h 341"/>
                <a:gd name="T44" fmla="*/ 14 w 119"/>
                <a:gd name="T45" fmla="*/ 150 h 341"/>
                <a:gd name="T46" fmla="*/ 12 w 119"/>
                <a:gd name="T47" fmla="*/ 183 h 341"/>
                <a:gd name="T48" fmla="*/ 9 w 119"/>
                <a:gd name="T49" fmla="*/ 213 h 341"/>
                <a:gd name="T50" fmla="*/ 5 w 119"/>
                <a:gd name="T51" fmla="*/ 246 h 341"/>
                <a:gd name="T52" fmla="*/ 0 w 119"/>
                <a:gd name="T53" fmla="*/ 283 h 341"/>
                <a:gd name="T54" fmla="*/ 2 w 119"/>
                <a:gd name="T55" fmla="*/ 302 h 341"/>
                <a:gd name="T56" fmla="*/ 11 w 119"/>
                <a:gd name="T57" fmla="*/ 320 h 341"/>
                <a:gd name="T58" fmla="*/ 25 w 119"/>
                <a:gd name="T59" fmla="*/ 333 h 341"/>
                <a:gd name="T60" fmla="*/ 46 w 119"/>
                <a:gd name="T61" fmla="*/ 341 h 341"/>
                <a:gd name="T62" fmla="*/ 67 w 119"/>
                <a:gd name="T63" fmla="*/ 339 h 341"/>
                <a:gd name="T64" fmla="*/ 85 w 119"/>
                <a:gd name="T65" fmla="*/ 330 h 341"/>
                <a:gd name="T66" fmla="*/ 98 w 119"/>
                <a:gd name="T67" fmla="*/ 316 h 341"/>
                <a:gd name="T68" fmla="*/ 104 w 119"/>
                <a:gd name="T69" fmla="*/ 296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9" h="341">
                  <a:moveTo>
                    <a:pt x="104" y="296"/>
                  </a:moveTo>
                  <a:lnTo>
                    <a:pt x="110" y="256"/>
                  </a:lnTo>
                  <a:lnTo>
                    <a:pt x="115" y="222"/>
                  </a:lnTo>
                  <a:lnTo>
                    <a:pt x="118" y="189"/>
                  </a:lnTo>
                  <a:lnTo>
                    <a:pt x="119" y="153"/>
                  </a:lnTo>
                  <a:lnTo>
                    <a:pt x="119" y="112"/>
                  </a:lnTo>
                  <a:lnTo>
                    <a:pt x="119" y="94"/>
                  </a:lnTo>
                  <a:lnTo>
                    <a:pt x="119" y="81"/>
                  </a:lnTo>
                  <a:lnTo>
                    <a:pt x="119" y="67"/>
                  </a:lnTo>
                  <a:lnTo>
                    <a:pt x="118" y="49"/>
                  </a:lnTo>
                  <a:lnTo>
                    <a:pt x="113" y="30"/>
                  </a:lnTo>
                  <a:lnTo>
                    <a:pt x="100" y="14"/>
                  </a:lnTo>
                  <a:lnTo>
                    <a:pt x="83" y="3"/>
                  </a:lnTo>
                  <a:lnTo>
                    <a:pt x="63" y="0"/>
                  </a:lnTo>
                  <a:lnTo>
                    <a:pt x="42" y="5"/>
                  </a:lnTo>
                  <a:lnTo>
                    <a:pt x="25" y="17"/>
                  </a:lnTo>
                  <a:lnTo>
                    <a:pt x="15" y="34"/>
                  </a:lnTo>
                  <a:lnTo>
                    <a:pt x="12" y="55"/>
                  </a:lnTo>
                  <a:lnTo>
                    <a:pt x="14" y="70"/>
                  </a:lnTo>
                  <a:lnTo>
                    <a:pt x="14" y="84"/>
                  </a:lnTo>
                  <a:lnTo>
                    <a:pt x="14" y="95"/>
                  </a:lnTo>
                  <a:lnTo>
                    <a:pt x="14" y="112"/>
                  </a:lnTo>
                  <a:lnTo>
                    <a:pt x="14" y="150"/>
                  </a:lnTo>
                  <a:lnTo>
                    <a:pt x="12" y="183"/>
                  </a:lnTo>
                  <a:lnTo>
                    <a:pt x="9" y="213"/>
                  </a:lnTo>
                  <a:lnTo>
                    <a:pt x="5" y="246"/>
                  </a:lnTo>
                  <a:lnTo>
                    <a:pt x="0" y="283"/>
                  </a:lnTo>
                  <a:lnTo>
                    <a:pt x="2" y="302"/>
                  </a:lnTo>
                  <a:lnTo>
                    <a:pt x="11" y="320"/>
                  </a:lnTo>
                  <a:lnTo>
                    <a:pt x="25" y="333"/>
                  </a:lnTo>
                  <a:lnTo>
                    <a:pt x="46" y="341"/>
                  </a:lnTo>
                  <a:lnTo>
                    <a:pt x="67" y="339"/>
                  </a:lnTo>
                  <a:lnTo>
                    <a:pt x="85" y="330"/>
                  </a:lnTo>
                  <a:lnTo>
                    <a:pt x="98" y="316"/>
                  </a:lnTo>
                  <a:lnTo>
                    <a:pt x="104" y="296"/>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29" name="Freeform 27"/>
            <p:cNvSpPr>
              <a:spLocks/>
            </p:cNvSpPr>
            <p:nvPr/>
          </p:nvSpPr>
          <p:spPr bwMode="gray">
            <a:xfrm>
              <a:off x="7081838" y="3540125"/>
              <a:ext cx="349250" cy="573088"/>
            </a:xfrm>
            <a:custGeom>
              <a:avLst/>
              <a:gdLst>
                <a:gd name="T0" fmla="*/ 219 w 220"/>
                <a:gd name="T1" fmla="*/ 296 h 361"/>
                <a:gd name="T2" fmla="*/ 199 w 220"/>
                <a:gd name="T3" fmla="*/ 232 h 361"/>
                <a:gd name="T4" fmla="*/ 178 w 220"/>
                <a:gd name="T5" fmla="*/ 174 h 361"/>
                <a:gd name="T6" fmla="*/ 155 w 220"/>
                <a:gd name="T7" fmla="*/ 122 h 361"/>
                <a:gd name="T8" fmla="*/ 128 w 220"/>
                <a:gd name="T9" fmla="*/ 73 h 361"/>
                <a:gd name="T10" fmla="*/ 98 w 220"/>
                <a:gd name="T11" fmla="*/ 23 h 361"/>
                <a:gd name="T12" fmla="*/ 86 w 220"/>
                <a:gd name="T13" fmla="*/ 12 h 361"/>
                <a:gd name="T14" fmla="*/ 73 w 220"/>
                <a:gd name="T15" fmla="*/ 3 h 361"/>
                <a:gd name="T16" fmla="*/ 57 w 220"/>
                <a:gd name="T17" fmla="*/ 0 h 361"/>
                <a:gd name="T18" fmla="*/ 40 w 220"/>
                <a:gd name="T19" fmla="*/ 1 h 361"/>
                <a:gd name="T20" fmla="*/ 25 w 220"/>
                <a:gd name="T21" fmla="*/ 7 h 361"/>
                <a:gd name="T22" fmla="*/ 12 w 220"/>
                <a:gd name="T23" fmla="*/ 17 h 361"/>
                <a:gd name="T24" fmla="*/ 5 w 220"/>
                <a:gd name="T25" fmla="*/ 32 h 361"/>
                <a:gd name="T26" fmla="*/ 0 w 220"/>
                <a:gd name="T27" fmla="*/ 47 h 361"/>
                <a:gd name="T28" fmla="*/ 2 w 220"/>
                <a:gd name="T29" fmla="*/ 64 h 361"/>
                <a:gd name="T30" fmla="*/ 7 w 220"/>
                <a:gd name="T31" fmla="*/ 78 h 361"/>
                <a:gd name="T32" fmla="*/ 34 w 220"/>
                <a:gd name="T33" fmla="*/ 122 h 361"/>
                <a:gd name="T34" fmla="*/ 58 w 220"/>
                <a:gd name="T35" fmla="*/ 165 h 361"/>
                <a:gd name="T36" fmla="*/ 79 w 220"/>
                <a:gd name="T37" fmla="*/ 212 h 361"/>
                <a:gd name="T38" fmla="*/ 98 w 220"/>
                <a:gd name="T39" fmla="*/ 264 h 361"/>
                <a:gd name="T40" fmla="*/ 116 w 220"/>
                <a:gd name="T41" fmla="*/ 321 h 361"/>
                <a:gd name="T42" fmla="*/ 122 w 220"/>
                <a:gd name="T43" fmla="*/ 337 h 361"/>
                <a:gd name="T44" fmla="*/ 134 w 220"/>
                <a:gd name="T45" fmla="*/ 349 h 361"/>
                <a:gd name="T46" fmla="*/ 147 w 220"/>
                <a:gd name="T47" fmla="*/ 357 h 361"/>
                <a:gd name="T48" fmla="*/ 164 w 220"/>
                <a:gd name="T49" fmla="*/ 361 h 361"/>
                <a:gd name="T50" fmla="*/ 180 w 220"/>
                <a:gd name="T51" fmla="*/ 359 h 361"/>
                <a:gd name="T52" fmla="*/ 195 w 220"/>
                <a:gd name="T53" fmla="*/ 352 h 361"/>
                <a:gd name="T54" fmla="*/ 208 w 220"/>
                <a:gd name="T55" fmla="*/ 342 h 361"/>
                <a:gd name="T56" fmla="*/ 216 w 220"/>
                <a:gd name="T57" fmla="*/ 328 h 361"/>
                <a:gd name="T58" fmla="*/ 220 w 220"/>
                <a:gd name="T59" fmla="*/ 312 h 361"/>
                <a:gd name="T60" fmla="*/ 219 w 220"/>
                <a:gd name="T61" fmla="*/ 296 h 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20" h="361">
                  <a:moveTo>
                    <a:pt x="219" y="296"/>
                  </a:moveTo>
                  <a:lnTo>
                    <a:pt x="199" y="232"/>
                  </a:lnTo>
                  <a:lnTo>
                    <a:pt x="178" y="174"/>
                  </a:lnTo>
                  <a:lnTo>
                    <a:pt x="155" y="122"/>
                  </a:lnTo>
                  <a:lnTo>
                    <a:pt x="128" y="73"/>
                  </a:lnTo>
                  <a:lnTo>
                    <a:pt x="98" y="23"/>
                  </a:lnTo>
                  <a:lnTo>
                    <a:pt x="86" y="12"/>
                  </a:lnTo>
                  <a:lnTo>
                    <a:pt x="73" y="3"/>
                  </a:lnTo>
                  <a:lnTo>
                    <a:pt x="57" y="0"/>
                  </a:lnTo>
                  <a:lnTo>
                    <a:pt x="40" y="1"/>
                  </a:lnTo>
                  <a:lnTo>
                    <a:pt x="25" y="7"/>
                  </a:lnTo>
                  <a:lnTo>
                    <a:pt x="12" y="17"/>
                  </a:lnTo>
                  <a:lnTo>
                    <a:pt x="5" y="32"/>
                  </a:lnTo>
                  <a:lnTo>
                    <a:pt x="0" y="47"/>
                  </a:lnTo>
                  <a:lnTo>
                    <a:pt x="2" y="64"/>
                  </a:lnTo>
                  <a:lnTo>
                    <a:pt x="7" y="78"/>
                  </a:lnTo>
                  <a:lnTo>
                    <a:pt x="34" y="122"/>
                  </a:lnTo>
                  <a:lnTo>
                    <a:pt x="58" y="165"/>
                  </a:lnTo>
                  <a:lnTo>
                    <a:pt x="79" y="212"/>
                  </a:lnTo>
                  <a:lnTo>
                    <a:pt x="98" y="264"/>
                  </a:lnTo>
                  <a:lnTo>
                    <a:pt x="116" y="321"/>
                  </a:lnTo>
                  <a:lnTo>
                    <a:pt x="122" y="337"/>
                  </a:lnTo>
                  <a:lnTo>
                    <a:pt x="134" y="349"/>
                  </a:lnTo>
                  <a:lnTo>
                    <a:pt x="147" y="357"/>
                  </a:lnTo>
                  <a:lnTo>
                    <a:pt x="164" y="361"/>
                  </a:lnTo>
                  <a:lnTo>
                    <a:pt x="180" y="359"/>
                  </a:lnTo>
                  <a:lnTo>
                    <a:pt x="195" y="352"/>
                  </a:lnTo>
                  <a:lnTo>
                    <a:pt x="208" y="342"/>
                  </a:lnTo>
                  <a:lnTo>
                    <a:pt x="216" y="328"/>
                  </a:lnTo>
                  <a:lnTo>
                    <a:pt x="220" y="312"/>
                  </a:lnTo>
                  <a:lnTo>
                    <a:pt x="219" y="296"/>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0" name="Freeform 28"/>
            <p:cNvSpPr>
              <a:spLocks/>
            </p:cNvSpPr>
            <p:nvPr/>
          </p:nvSpPr>
          <p:spPr bwMode="gray">
            <a:xfrm>
              <a:off x="5751513" y="3940175"/>
              <a:ext cx="558800" cy="166688"/>
            </a:xfrm>
            <a:custGeom>
              <a:avLst/>
              <a:gdLst>
                <a:gd name="T0" fmla="*/ 298 w 352"/>
                <a:gd name="T1" fmla="*/ 0 h 105"/>
                <a:gd name="T2" fmla="*/ 53 w 352"/>
                <a:gd name="T3" fmla="*/ 0 h 105"/>
                <a:gd name="T4" fmla="*/ 32 w 352"/>
                <a:gd name="T5" fmla="*/ 5 h 105"/>
                <a:gd name="T6" fmla="*/ 15 w 352"/>
                <a:gd name="T7" fmla="*/ 15 h 105"/>
                <a:gd name="T8" fmla="*/ 4 w 352"/>
                <a:gd name="T9" fmla="*/ 32 h 105"/>
                <a:gd name="T10" fmla="*/ 0 w 352"/>
                <a:gd name="T11" fmla="*/ 52 h 105"/>
                <a:gd name="T12" fmla="*/ 4 w 352"/>
                <a:gd name="T13" fmla="*/ 73 h 105"/>
                <a:gd name="T14" fmla="*/ 15 w 352"/>
                <a:gd name="T15" fmla="*/ 90 h 105"/>
                <a:gd name="T16" fmla="*/ 32 w 352"/>
                <a:gd name="T17" fmla="*/ 100 h 105"/>
                <a:gd name="T18" fmla="*/ 53 w 352"/>
                <a:gd name="T19" fmla="*/ 105 h 105"/>
                <a:gd name="T20" fmla="*/ 298 w 352"/>
                <a:gd name="T21" fmla="*/ 105 h 105"/>
                <a:gd name="T22" fmla="*/ 319 w 352"/>
                <a:gd name="T23" fmla="*/ 100 h 105"/>
                <a:gd name="T24" fmla="*/ 336 w 352"/>
                <a:gd name="T25" fmla="*/ 90 h 105"/>
                <a:gd name="T26" fmla="*/ 348 w 352"/>
                <a:gd name="T27" fmla="*/ 73 h 105"/>
                <a:gd name="T28" fmla="*/ 352 w 352"/>
                <a:gd name="T29" fmla="*/ 52 h 105"/>
                <a:gd name="T30" fmla="*/ 348 w 352"/>
                <a:gd name="T31" fmla="*/ 32 h 105"/>
                <a:gd name="T32" fmla="*/ 336 w 352"/>
                <a:gd name="T33" fmla="*/ 15 h 105"/>
                <a:gd name="T34" fmla="*/ 319 w 352"/>
                <a:gd name="T35" fmla="*/ 5 h 105"/>
                <a:gd name="T36" fmla="*/ 298 w 352"/>
                <a:gd name="T3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2" h="105">
                  <a:moveTo>
                    <a:pt x="298" y="0"/>
                  </a:moveTo>
                  <a:lnTo>
                    <a:pt x="53" y="0"/>
                  </a:lnTo>
                  <a:lnTo>
                    <a:pt x="32" y="5"/>
                  </a:lnTo>
                  <a:lnTo>
                    <a:pt x="15" y="15"/>
                  </a:lnTo>
                  <a:lnTo>
                    <a:pt x="4" y="32"/>
                  </a:lnTo>
                  <a:lnTo>
                    <a:pt x="0" y="52"/>
                  </a:lnTo>
                  <a:lnTo>
                    <a:pt x="4" y="73"/>
                  </a:lnTo>
                  <a:lnTo>
                    <a:pt x="15" y="90"/>
                  </a:lnTo>
                  <a:lnTo>
                    <a:pt x="32" y="100"/>
                  </a:lnTo>
                  <a:lnTo>
                    <a:pt x="53" y="105"/>
                  </a:lnTo>
                  <a:lnTo>
                    <a:pt x="298" y="105"/>
                  </a:lnTo>
                  <a:lnTo>
                    <a:pt x="319" y="100"/>
                  </a:lnTo>
                  <a:lnTo>
                    <a:pt x="336" y="90"/>
                  </a:lnTo>
                  <a:lnTo>
                    <a:pt x="348" y="73"/>
                  </a:lnTo>
                  <a:lnTo>
                    <a:pt x="352" y="52"/>
                  </a:lnTo>
                  <a:lnTo>
                    <a:pt x="348" y="32"/>
                  </a:lnTo>
                  <a:lnTo>
                    <a:pt x="336" y="15"/>
                  </a:lnTo>
                  <a:lnTo>
                    <a:pt x="319" y="5"/>
                  </a:lnTo>
                  <a:lnTo>
                    <a:pt x="298"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1" name="Freeform 29"/>
            <p:cNvSpPr>
              <a:spLocks/>
            </p:cNvSpPr>
            <p:nvPr/>
          </p:nvSpPr>
          <p:spPr bwMode="gray">
            <a:xfrm>
              <a:off x="7310438" y="5021263"/>
              <a:ext cx="560388" cy="166688"/>
            </a:xfrm>
            <a:custGeom>
              <a:avLst/>
              <a:gdLst>
                <a:gd name="T0" fmla="*/ 299 w 353"/>
                <a:gd name="T1" fmla="*/ 0 h 105"/>
                <a:gd name="T2" fmla="*/ 54 w 353"/>
                <a:gd name="T3" fmla="*/ 0 h 105"/>
                <a:gd name="T4" fmla="*/ 33 w 353"/>
                <a:gd name="T5" fmla="*/ 5 h 105"/>
                <a:gd name="T6" fmla="*/ 17 w 353"/>
                <a:gd name="T7" fmla="*/ 17 h 105"/>
                <a:gd name="T8" fmla="*/ 5 w 353"/>
                <a:gd name="T9" fmla="*/ 33 h 105"/>
                <a:gd name="T10" fmla="*/ 0 w 353"/>
                <a:gd name="T11" fmla="*/ 52 h 105"/>
                <a:gd name="T12" fmla="*/ 5 w 353"/>
                <a:gd name="T13" fmla="*/ 73 h 105"/>
                <a:gd name="T14" fmla="*/ 17 w 353"/>
                <a:gd name="T15" fmla="*/ 90 h 105"/>
                <a:gd name="T16" fmla="*/ 33 w 353"/>
                <a:gd name="T17" fmla="*/ 102 h 105"/>
                <a:gd name="T18" fmla="*/ 54 w 353"/>
                <a:gd name="T19" fmla="*/ 105 h 105"/>
                <a:gd name="T20" fmla="*/ 299 w 353"/>
                <a:gd name="T21" fmla="*/ 105 h 105"/>
                <a:gd name="T22" fmla="*/ 320 w 353"/>
                <a:gd name="T23" fmla="*/ 102 h 105"/>
                <a:gd name="T24" fmla="*/ 336 w 353"/>
                <a:gd name="T25" fmla="*/ 90 h 105"/>
                <a:gd name="T26" fmla="*/ 348 w 353"/>
                <a:gd name="T27" fmla="*/ 73 h 105"/>
                <a:gd name="T28" fmla="*/ 353 w 353"/>
                <a:gd name="T29" fmla="*/ 52 h 105"/>
                <a:gd name="T30" fmla="*/ 348 w 353"/>
                <a:gd name="T31" fmla="*/ 33 h 105"/>
                <a:gd name="T32" fmla="*/ 336 w 353"/>
                <a:gd name="T33" fmla="*/ 17 h 105"/>
                <a:gd name="T34" fmla="*/ 320 w 353"/>
                <a:gd name="T35" fmla="*/ 5 h 105"/>
                <a:gd name="T36" fmla="*/ 299 w 353"/>
                <a:gd name="T37"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3" h="105">
                  <a:moveTo>
                    <a:pt x="299" y="0"/>
                  </a:moveTo>
                  <a:lnTo>
                    <a:pt x="54" y="0"/>
                  </a:lnTo>
                  <a:lnTo>
                    <a:pt x="33" y="5"/>
                  </a:lnTo>
                  <a:lnTo>
                    <a:pt x="17" y="17"/>
                  </a:lnTo>
                  <a:lnTo>
                    <a:pt x="5" y="33"/>
                  </a:lnTo>
                  <a:lnTo>
                    <a:pt x="0" y="52"/>
                  </a:lnTo>
                  <a:lnTo>
                    <a:pt x="5" y="73"/>
                  </a:lnTo>
                  <a:lnTo>
                    <a:pt x="17" y="90"/>
                  </a:lnTo>
                  <a:lnTo>
                    <a:pt x="33" y="102"/>
                  </a:lnTo>
                  <a:lnTo>
                    <a:pt x="54" y="105"/>
                  </a:lnTo>
                  <a:lnTo>
                    <a:pt x="299" y="105"/>
                  </a:lnTo>
                  <a:lnTo>
                    <a:pt x="320" y="102"/>
                  </a:lnTo>
                  <a:lnTo>
                    <a:pt x="336" y="90"/>
                  </a:lnTo>
                  <a:lnTo>
                    <a:pt x="348" y="73"/>
                  </a:lnTo>
                  <a:lnTo>
                    <a:pt x="353" y="52"/>
                  </a:lnTo>
                  <a:lnTo>
                    <a:pt x="348" y="33"/>
                  </a:lnTo>
                  <a:lnTo>
                    <a:pt x="336" y="17"/>
                  </a:lnTo>
                  <a:lnTo>
                    <a:pt x="320" y="5"/>
                  </a:lnTo>
                  <a:lnTo>
                    <a:pt x="299"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2" name="Freeform 30"/>
            <p:cNvSpPr>
              <a:spLocks/>
            </p:cNvSpPr>
            <p:nvPr/>
          </p:nvSpPr>
          <p:spPr bwMode="gray">
            <a:xfrm>
              <a:off x="622301" y="3733800"/>
              <a:ext cx="392113" cy="762000"/>
            </a:xfrm>
            <a:custGeom>
              <a:avLst/>
              <a:gdLst>
                <a:gd name="T0" fmla="*/ 0 w 247"/>
                <a:gd name="T1" fmla="*/ 480 h 480"/>
                <a:gd name="T2" fmla="*/ 87 w 247"/>
                <a:gd name="T3" fmla="*/ 0 h 480"/>
                <a:gd name="T4" fmla="*/ 247 w 247"/>
                <a:gd name="T5" fmla="*/ 0 h 480"/>
                <a:gd name="T6" fmla="*/ 161 w 247"/>
                <a:gd name="T7" fmla="*/ 480 h 480"/>
                <a:gd name="T8" fmla="*/ 0 w 247"/>
                <a:gd name="T9" fmla="*/ 480 h 480"/>
              </a:gdLst>
              <a:ahLst/>
              <a:cxnLst>
                <a:cxn ang="0">
                  <a:pos x="T0" y="T1"/>
                </a:cxn>
                <a:cxn ang="0">
                  <a:pos x="T2" y="T3"/>
                </a:cxn>
                <a:cxn ang="0">
                  <a:pos x="T4" y="T5"/>
                </a:cxn>
                <a:cxn ang="0">
                  <a:pos x="T6" y="T7"/>
                </a:cxn>
                <a:cxn ang="0">
                  <a:pos x="T8" y="T9"/>
                </a:cxn>
              </a:cxnLst>
              <a:rect l="0" t="0" r="r" b="b"/>
              <a:pathLst>
                <a:path w="247" h="480">
                  <a:moveTo>
                    <a:pt x="0" y="480"/>
                  </a:moveTo>
                  <a:lnTo>
                    <a:pt x="87" y="0"/>
                  </a:lnTo>
                  <a:lnTo>
                    <a:pt x="247" y="0"/>
                  </a:lnTo>
                  <a:lnTo>
                    <a:pt x="161" y="480"/>
                  </a:lnTo>
                  <a:lnTo>
                    <a:pt x="0" y="48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3" name="Freeform 31"/>
            <p:cNvSpPr>
              <a:spLocks/>
            </p:cNvSpPr>
            <p:nvPr/>
          </p:nvSpPr>
          <p:spPr bwMode="gray">
            <a:xfrm>
              <a:off x="968376" y="3925888"/>
              <a:ext cx="679450" cy="569913"/>
            </a:xfrm>
            <a:custGeom>
              <a:avLst/>
              <a:gdLst>
                <a:gd name="T0" fmla="*/ 62 w 428"/>
                <a:gd name="T1" fmla="*/ 11 h 359"/>
                <a:gd name="T2" fmla="*/ 190 w 428"/>
                <a:gd name="T3" fmla="*/ 11 h 359"/>
                <a:gd name="T4" fmla="*/ 181 w 428"/>
                <a:gd name="T5" fmla="*/ 64 h 359"/>
                <a:gd name="T6" fmla="*/ 205 w 428"/>
                <a:gd name="T7" fmla="*/ 42 h 359"/>
                <a:gd name="T8" fmla="*/ 228 w 428"/>
                <a:gd name="T9" fmla="*/ 24 h 359"/>
                <a:gd name="T10" fmla="*/ 254 w 428"/>
                <a:gd name="T11" fmla="*/ 11 h 359"/>
                <a:gd name="T12" fmla="*/ 282 w 428"/>
                <a:gd name="T13" fmla="*/ 3 h 359"/>
                <a:gd name="T14" fmla="*/ 312 w 428"/>
                <a:gd name="T15" fmla="*/ 0 h 359"/>
                <a:gd name="T16" fmla="*/ 344 w 428"/>
                <a:gd name="T17" fmla="*/ 3 h 359"/>
                <a:gd name="T18" fmla="*/ 371 w 428"/>
                <a:gd name="T19" fmla="*/ 11 h 359"/>
                <a:gd name="T20" fmla="*/ 393 w 428"/>
                <a:gd name="T21" fmla="*/ 23 h 359"/>
                <a:gd name="T22" fmla="*/ 410 w 428"/>
                <a:gd name="T23" fmla="*/ 39 h 359"/>
                <a:gd name="T24" fmla="*/ 420 w 428"/>
                <a:gd name="T25" fmla="*/ 61 h 359"/>
                <a:gd name="T26" fmla="*/ 426 w 428"/>
                <a:gd name="T27" fmla="*/ 87 h 359"/>
                <a:gd name="T28" fmla="*/ 428 w 428"/>
                <a:gd name="T29" fmla="*/ 116 h 359"/>
                <a:gd name="T30" fmla="*/ 423 w 428"/>
                <a:gd name="T31" fmla="*/ 151 h 359"/>
                <a:gd name="T32" fmla="*/ 386 w 428"/>
                <a:gd name="T33" fmla="*/ 359 h 359"/>
                <a:gd name="T34" fmla="*/ 245 w 428"/>
                <a:gd name="T35" fmla="*/ 359 h 359"/>
                <a:gd name="T36" fmla="*/ 277 w 428"/>
                <a:gd name="T37" fmla="*/ 176 h 359"/>
                <a:gd name="T38" fmla="*/ 280 w 428"/>
                <a:gd name="T39" fmla="*/ 158 h 359"/>
                <a:gd name="T40" fmla="*/ 279 w 428"/>
                <a:gd name="T41" fmla="*/ 143 h 359"/>
                <a:gd name="T42" fmla="*/ 276 w 428"/>
                <a:gd name="T43" fmla="*/ 130 h 359"/>
                <a:gd name="T44" fmla="*/ 269 w 428"/>
                <a:gd name="T45" fmla="*/ 119 h 359"/>
                <a:gd name="T46" fmla="*/ 257 w 428"/>
                <a:gd name="T47" fmla="*/ 112 h 359"/>
                <a:gd name="T48" fmla="*/ 240 w 428"/>
                <a:gd name="T49" fmla="*/ 111 h 359"/>
                <a:gd name="T50" fmla="*/ 220 w 428"/>
                <a:gd name="T51" fmla="*/ 112 h 359"/>
                <a:gd name="T52" fmla="*/ 205 w 428"/>
                <a:gd name="T53" fmla="*/ 119 h 359"/>
                <a:gd name="T54" fmla="*/ 193 w 428"/>
                <a:gd name="T55" fmla="*/ 130 h 359"/>
                <a:gd name="T56" fmla="*/ 184 w 428"/>
                <a:gd name="T57" fmla="*/ 143 h 359"/>
                <a:gd name="T58" fmla="*/ 176 w 428"/>
                <a:gd name="T59" fmla="*/ 161 h 359"/>
                <a:gd name="T60" fmla="*/ 172 w 428"/>
                <a:gd name="T61" fmla="*/ 182 h 359"/>
                <a:gd name="T62" fmla="*/ 141 w 428"/>
                <a:gd name="T63" fmla="*/ 359 h 359"/>
                <a:gd name="T64" fmla="*/ 0 w 428"/>
                <a:gd name="T65" fmla="*/ 359 h 359"/>
                <a:gd name="T66" fmla="*/ 62 w 428"/>
                <a:gd name="T67" fmla="*/ 11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28" h="359">
                  <a:moveTo>
                    <a:pt x="62" y="11"/>
                  </a:moveTo>
                  <a:lnTo>
                    <a:pt x="190" y="11"/>
                  </a:lnTo>
                  <a:lnTo>
                    <a:pt x="181" y="64"/>
                  </a:lnTo>
                  <a:lnTo>
                    <a:pt x="205" y="42"/>
                  </a:lnTo>
                  <a:lnTo>
                    <a:pt x="228" y="24"/>
                  </a:lnTo>
                  <a:lnTo>
                    <a:pt x="254" y="11"/>
                  </a:lnTo>
                  <a:lnTo>
                    <a:pt x="282" y="3"/>
                  </a:lnTo>
                  <a:lnTo>
                    <a:pt x="312" y="0"/>
                  </a:lnTo>
                  <a:lnTo>
                    <a:pt x="344" y="3"/>
                  </a:lnTo>
                  <a:lnTo>
                    <a:pt x="371" y="11"/>
                  </a:lnTo>
                  <a:lnTo>
                    <a:pt x="393" y="23"/>
                  </a:lnTo>
                  <a:lnTo>
                    <a:pt x="410" y="39"/>
                  </a:lnTo>
                  <a:lnTo>
                    <a:pt x="420" y="61"/>
                  </a:lnTo>
                  <a:lnTo>
                    <a:pt x="426" y="87"/>
                  </a:lnTo>
                  <a:lnTo>
                    <a:pt x="428" y="116"/>
                  </a:lnTo>
                  <a:lnTo>
                    <a:pt x="423" y="151"/>
                  </a:lnTo>
                  <a:lnTo>
                    <a:pt x="386" y="359"/>
                  </a:lnTo>
                  <a:lnTo>
                    <a:pt x="245" y="359"/>
                  </a:lnTo>
                  <a:lnTo>
                    <a:pt x="277" y="176"/>
                  </a:lnTo>
                  <a:lnTo>
                    <a:pt x="280" y="158"/>
                  </a:lnTo>
                  <a:lnTo>
                    <a:pt x="279" y="143"/>
                  </a:lnTo>
                  <a:lnTo>
                    <a:pt x="276" y="130"/>
                  </a:lnTo>
                  <a:lnTo>
                    <a:pt x="269" y="119"/>
                  </a:lnTo>
                  <a:lnTo>
                    <a:pt x="257" y="112"/>
                  </a:lnTo>
                  <a:lnTo>
                    <a:pt x="240" y="111"/>
                  </a:lnTo>
                  <a:lnTo>
                    <a:pt x="220" y="112"/>
                  </a:lnTo>
                  <a:lnTo>
                    <a:pt x="205" y="119"/>
                  </a:lnTo>
                  <a:lnTo>
                    <a:pt x="193" y="130"/>
                  </a:lnTo>
                  <a:lnTo>
                    <a:pt x="184" y="143"/>
                  </a:lnTo>
                  <a:lnTo>
                    <a:pt x="176" y="161"/>
                  </a:lnTo>
                  <a:lnTo>
                    <a:pt x="172" y="182"/>
                  </a:lnTo>
                  <a:lnTo>
                    <a:pt x="141" y="359"/>
                  </a:lnTo>
                  <a:lnTo>
                    <a:pt x="0" y="359"/>
                  </a:lnTo>
                  <a:lnTo>
                    <a:pt x="62" y="11"/>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4" name="Freeform 32"/>
            <p:cNvSpPr>
              <a:spLocks/>
            </p:cNvSpPr>
            <p:nvPr/>
          </p:nvSpPr>
          <p:spPr bwMode="gray">
            <a:xfrm>
              <a:off x="1687513" y="3768725"/>
              <a:ext cx="433388" cy="731838"/>
            </a:xfrm>
            <a:custGeom>
              <a:avLst/>
              <a:gdLst>
                <a:gd name="T0" fmla="*/ 210 w 273"/>
                <a:gd name="T1" fmla="*/ 458 h 461"/>
                <a:gd name="T2" fmla="*/ 157 w 273"/>
                <a:gd name="T3" fmla="*/ 461 h 461"/>
                <a:gd name="T4" fmla="*/ 116 w 273"/>
                <a:gd name="T5" fmla="*/ 461 h 461"/>
                <a:gd name="T6" fmla="*/ 82 w 273"/>
                <a:gd name="T7" fmla="*/ 459 h 461"/>
                <a:gd name="T8" fmla="*/ 56 w 273"/>
                <a:gd name="T9" fmla="*/ 453 h 461"/>
                <a:gd name="T10" fmla="*/ 39 w 273"/>
                <a:gd name="T11" fmla="*/ 446 h 461"/>
                <a:gd name="T12" fmla="*/ 25 w 273"/>
                <a:gd name="T13" fmla="*/ 434 h 461"/>
                <a:gd name="T14" fmla="*/ 19 w 273"/>
                <a:gd name="T15" fmla="*/ 416 h 461"/>
                <a:gd name="T16" fmla="*/ 16 w 273"/>
                <a:gd name="T17" fmla="*/ 395 h 461"/>
                <a:gd name="T18" fmla="*/ 18 w 273"/>
                <a:gd name="T19" fmla="*/ 369 h 461"/>
                <a:gd name="T20" fmla="*/ 24 w 273"/>
                <a:gd name="T21" fmla="*/ 336 h 461"/>
                <a:gd name="T22" fmla="*/ 49 w 273"/>
                <a:gd name="T23" fmla="*/ 189 h 461"/>
                <a:gd name="T24" fmla="*/ 0 w 273"/>
                <a:gd name="T25" fmla="*/ 189 h 461"/>
                <a:gd name="T26" fmla="*/ 13 w 273"/>
                <a:gd name="T27" fmla="*/ 110 h 461"/>
                <a:gd name="T28" fmla="*/ 65 w 273"/>
                <a:gd name="T29" fmla="*/ 110 h 461"/>
                <a:gd name="T30" fmla="*/ 86 w 273"/>
                <a:gd name="T31" fmla="*/ 0 h 461"/>
                <a:gd name="T32" fmla="*/ 224 w 273"/>
                <a:gd name="T33" fmla="*/ 0 h 461"/>
                <a:gd name="T34" fmla="*/ 205 w 273"/>
                <a:gd name="T35" fmla="*/ 110 h 461"/>
                <a:gd name="T36" fmla="*/ 273 w 273"/>
                <a:gd name="T37" fmla="*/ 110 h 461"/>
                <a:gd name="T38" fmla="*/ 259 w 273"/>
                <a:gd name="T39" fmla="*/ 189 h 461"/>
                <a:gd name="T40" fmla="*/ 190 w 273"/>
                <a:gd name="T41" fmla="*/ 189 h 461"/>
                <a:gd name="T42" fmla="*/ 168 w 273"/>
                <a:gd name="T43" fmla="*/ 317 h 461"/>
                <a:gd name="T44" fmla="*/ 166 w 273"/>
                <a:gd name="T45" fmla="*/ 333 h 461"/>
                <a:gd name="T46" fmla="*/ 166 w 273"/>
                <a:gd name="T47" fmla="*/ 345 h 461"/>
                <a:gd name="T48" fmla="*/ 172 w 273"/>
                <a:gd name="T49" fmla="*/ 354 h 461"/>
                <a:gd name="T50" fmla="*/ 184 w 273"/>
                <a:gd name="T51" fmla="*/ 358 h 461"/>
                <a:gd name="T52" fmla="*/ 205 w 273"/>
                <a:gd name="T53" fmla="*/ 360 h 461"/>
                <a:gd name="T54" fmla="*/ 227 w 273"/>
                <a:gd name="T55" fmla="*/ 360 h 461"/>
                <a:gd name="T56" fmla="*/ 210 w 273"/>
                <a:gd name="T57" fmla="*/ 458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3" h="461">
                  <a:moveTo>
                    <a:pt x="210" y="458"/>
                  </a:moveTo>
                  <a:lnTo>
                    <a:pt x="157" y="461"/>
                  </a:lnTo>
                  <a:lnTo>
                    <a:pt x="116" y="461"/>
                  </a:lnTo>
                  <a:lnTo>
                    <a:pt x="82" y="459"/>
                  </a:lnTo>
                  <a:lnTo>
                    <a:pt x="56" y="453"/>
                  </a:lnTo>
                  <a:lnTo>
                    <a:pt x="39" y="446"/>
                  </a:lnTo>
                  <a:lnTo>
                    <a:pt x="25" y="434"/>
                  </a:lnTo>
                  <a:lnTo>
                    <a:pt x="19" y="416"/>
                  </a:lnTo>
                  <a:lnTo>
                    <a:pt x="16" y="395"/>
                  </a:lnTo>
                  <a:lnTo>
                    <a:pt x="18" y="369"/>
                  </a:lnTo>
                  <a:lnTo>
                    <a:pt x="24" y="336"/>
                  </a:lnTo>
                  <a:lnTo>
                    <a:pt x="49" y="189"/>
                  </a:lnTo>
                  <a:lnTo>
                    <a:pt x="0" y="189"/>
                  </a:lnTo>
                  <a:lnTo>
                    <a:pt x="13" y="110"/>
                  </a:lnTo>
                  <a:lnTo>
                    <a:pt x="65" y="110"/>
                  </a:lnTo>
                  <a:lnTo>
                    <a:pt x="86" y="0"/>
                  </a:lnTo>
                  <a:lnTo>
                    <a:pt x="224" y="0"/>
                  </a:lnTo>
                  <a:lnTo>
                    <a:pt x="205" y="110"/>
                  </a:lnTo>
                  <a:lnTo>
                    <a:pt x="273" y="110"/>
                  </a:lnTo>
                  <a:lnTo>
                    <a:pt x="259" y="189"/>
                  </a:lnTo>
                  <a:lnTo>
                    <a:pt x="190" y="189"/>
                  </a:lnTo>
                  <a:lnTo>
                    <a:pt x="168" y="317"/>
                  </a:lnTo>
                  <a:lnTo>
                    <a:pt x="166" y="333"/>
                  </a:lnTo>
                  <a:lnTo>
                    <a:pt x="166" y="345"/>
                  </a:lnTo>
                  <a:lnTo>
                    <a:pt x="172" y="354"/>
                  </a:lnTo>
                  <a:lnTo>
                    <a:pt x="184" y="358"/>
                  </a:lnTo>
                  <a:lnTo>
                    <a:pt x="205" y="360"/>
                  </a:lnTo>
                  <a:lnTo>
                    <a:pt x="227" y="360"/>
                  </a:lnTo>
                  <a:lnTo>
                    <a:pt x="210" y="458"/>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5" name="Freeform 33"/>
            <p:cNvSpPr>
              <a:spLocks noEditPoints="1"/>
            </p:cNvSpPr>
            <p:nvPr/>
          </p:nvSpPr>
          <p:spPr bwMode="gray">
            <a:xfrm>
              <a:off x="2085976" y="3925888"/>
              <a:ext cx="655638" cy="585788"/>
            </a:xfrm>
            <a:custGeom>
              <a:avLst/>
              <a:gdLst>
                <a:gd name="T0" fmla="*/ 152 w 413"/>
                <a:gd name="T1" fmla="*/ 146 h 369"/>
                <a:gd name="T2" fmla="*/ 158 w 413"/>
                <a:gd name="T3" fmla="*/ 125 h 369"/>
                <a:gd name="T4" fmla="*/ 170 w 413"/>
                <a:gd name="T5" fmla="*/ 109 h 369"/>
                <a:gd name="T6" fmla="*/ 184 w 413"/>
                <a:gd name="T7" fmla="*/ 96 h 369"/>
                <a:gd name="T8" fmla="*/ 205 w 413"/>
                <a:gd name="T9" fmla="*/ 88 h 369"/>
                <a:gd name="T10" fmla="*/ 229 w 413"/>
                <a:gd name="T11" fmla="*/ 85 h 369"/>
                <a:gd name="T12" fmla="*/ 247 w 413"/>
                <a:gd name="T13" fmla="*/ 88 h 369"/>
                <a:gd name="T14" fmla="*/ 263 w 413"/>
                <a:gd name="T15" fmla="*/ 97 h 369"/>
                <a:gd name="T16" fmla="*/ 274 w 413"/>
                <a:gd name="T17" fmla="*/ 111 h 369"/>
                <a:gd name="T18" fmla="*/ 280 w 413"/>
                <a:gd name="T19" fmla="*/ 127 h 369"/>
                <a:gd name="T20" fmla="*/ 280 w 413"/>
                <a:gd name="T21" fmla="*/ 146 h 369"/>
                <a:gd name="T22" fmla="*/ 152 w 413"/>
                <a:gd name="T23" fmla="*/ 146 h 369"/>
                <a:gd name="T24" fmla="*/ 409 w 413"/>
                <a:gd name="T25" fmla="*/ 216 h 369"/>
                <a:gd name="T26" fmla="*/ 413 w 413"/>
                <a:gd name="T27" fmla="*/ 176 h 369"/>
                <a:gd name="T28" fmla="*/ 412 w 413"/>
                <a:gd name="T29" fmla="*/ 139 h 369"/>
                <a:gd name="T30" fmla="*/ 404 w 413"/>
                <a:gd name="T31" fmla="*/ 105 h 369"/>
                <a:gd name="T32" fmla="*/ 391 w 413"/>
                <a:gd name="T33" fmla="*/ 75 h 369"/>
                <a:gd name="T34" fmla="*/ 372 w 413"/>
                <a:gd name="T35" fmla="*/ 50 h 369"/>
                <a:gd name="T36" fmla="*/ 346 w 413"/>
                <a:gd name="T37" fmla="*/ 29 h 369"/>
                <a:gd name="T38" fmla="*/ 315 w 413"/>
                <a:gd name="T39" fmla="*/ 14 h 369"/>
                <a:gd name="T40" fmla="*/ 280 w 413"/>
                <a:gd name="T41" fmla="*/ 3 h 369"/>
                <a:gd name="T42" fmla="*/ 238 w 413"/>
                <a:gd name="T43" fmla="*/ 0 h 369"/>
                <a:gd name="T44" fmla="*/ 196 w 413"/>
                <a:gd name="T45" fmla="*/ 3 h 369"/>
                <a:gd name="T46" fmla="*/ 156 w 413"/>
                <a:gd name="T47" fmla="*/ 14 h 369"/>
                <a:gd name="T48" fmla="*/ 119 w 413"/>
                <a:gd name="T49" fmla="*/ 30 h 369"/>
                <a:gd name="T50" fmla="*/ 85 w 413"/>
                <a:gd name="T51" fmla="*/ 51 h 369"/>
                <a:gd name="T52" fmla="*/ 57 w 413"/>
                <a:gd name="T53" fmla="*/ 79 h 369"/>
                <a:gd name="T54" fmla="*/ 33 w 413"/>
                <a:gd name="T55" fmla="*/ 111 h 369"/>
                <a:gd name="T56" fmla="*/ 14 w 413"/>
                <a:gd name="T57" fmla="*/ 148 h 369"/>
                <a:gd name="T58" fmla="*/ 3 w 413"/>
                <a:gd name="T59" fmla="*/ 188 h 369"/>
                <a:gd name="T60" fmla="*/ 0 w 413"/>
                <a:gd name="T61" fmla="*/ 225 h 369"/>
                <a:gd name="T62" fmla="*/ 3 w 413"/>
                <a:gd name="T63" fmla="*/ 258 h 369"/>
                <a:gd name="T64" fmla="*/ 12 w 413"/>
                <a:gd name="T65" fmla="*/ 287 h 369"/>
                <a:gd name="T66" fmla="*/ 27 w 413"/>
                <a:gd name="T67" fmla="*/ 311 h 369"/>
                <a:gd name="T68" fmla="*/ 48 w 413"/>
                <a:gd name="T69" fmla="*/ 332 h 369"/>
                <a:gd name="T70" fmla="*/ 73 w 413"/>
                <a:gd name="T71" fmla="*/ 348 h 369"/>
                <a:gd name="T72" fmla="*/ 103 w 413"/>
                <a:gd name="T73" fmla="*/ 360 h 369"/>
                <a:gd name="T74" fmla="*/ 137 w 413"/>
                <a:gd name="T75" fmla="*/ 366 h 369"/>
                <a:gd name="T76" fmla="*/ 173 w 413"/>
                <a:gd name="T77" fmla="*/ 369 h 369"/>
                <a:gd name="T78" fmla="*/ 204 w 413"/>
                <a:gd name="T79" fmla="*/ 368 h 369"/>
                <a:gd name="T80" fmla="*/ 236 w 413"/>
                <a:gd name="T81" fmla="*/ 363 h 369"/>
                <a:gd name="T82" fmla="*/ 268 w 413"/>
                <a:gd name="T83" fmla="*/ 356 h 369"/>
                <a:gd name="T84" fmla="*/ 297 w 413"/>
                <a:gd name="T85" fmla="*/ 344 h 369"/>
                <a:gd name="T86" fmla="*/ 326 w 413"/>
                <a:gd name="T87" fmla="*/ 328 h 369"/>
                <a:gd name="T88" fmla="*/ 351 w 413"/>
                <a:gd name="T89" fmla="*/ 308 h 369"/>
                <a:gd name="T90" fmla="*/ 373 w 413"/>
                <a:gd name="T91" fmla="*/ 283 h 369"/>
                <a:gd name="T92" fmla="*/ 391 w 413"/>
                <a:gd name="T93" fmla="*/ 253 h 369"/>
                <a:gd name="T94" fmla="*/ 256 w 413"/>
                <a:gd name="T95" fmla="*/ 253 h 369"/>
                <a:gd name="T96" fmla="*/ 244 w 413"/>
                <a:gd name="T97" fmla="*/ 267 h 369"/>
                <a:gd name="T98" fmla="*/ 229 w 413"/>
                <a:gd name="T99" fmla="*/ 277 h 369"/>
                <a:gd name="T100" fmla="*/ 214 w 413"/>
                <a:gd name="T101" fmla="*/ 282 h 369"/>
                <a:gd name="T102" fmla="*/ 196 w 413"/>
                <a:gd name="T103" fmla="*/ 285 h 369"/>
                <a:gd name="T104" fmla="*/ 176 w 413"/>
                <a:gd name="T105" fmla="*/ 282 h 369"/>
                <a:gd name="T106" fmla="*/ 158 w 413"/>
                <a:gd name="T107" fmla="*/ 271 h 369"/>
                <a:gd name="T108" fmla="*/ 146 w 413"/>
                <a:gd name="T109" fmla="*/ 258 h 369"/>
                <a:gd name="T110" fmla="*/ 138 w 413"/>
                <a:gd name="T111" fmla="*/ 238 h 369"/>
                <a:gd name="T112" fmla="*/ 140 w 413"/>
                <a:gd name="T113" fmla="*/ 216 h 369"/>
                <a:gd name="T114" fmla="*/ 409 w 413"/>
                <a:gd name="T115" fmla="*/ 216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13" h="369">
                  <a:moveTo>
                    <a:pt x="152" y="146"/>
                  </a:moveTo>
                  <a:lnTo>
                    <a:pt x="158" y="125"/>
                  </a:lnTo>
                  <a:lnTo>
                    <a:pt x="170" y="109"/>
                  </a:lnTo>
                  <a:lnTo>
                    <a:pt x="184" y="96"/>
                  </a:lnTo>
                  <a:lnTo>
                    <a:pt x="205" y="88"/>
                  </a:lnTo>
                  <a:lnTo>
                    <a:pt x="229" y="85"/>
                  </a:lnTo>
                  <a:lnTo>
                    <a:pt x="247" y="88"/>
                  </a:lnTo>
                  <a:lnTo>
                    <a:pt x="263" y="97"/>
                  </a:lnTo>
                  <a:lnTo>
                    <a:pt x="274" y="111"/>
                  </a:lnTo>
                  <a:lnTo>
                    <a:pt x="280" y="127"/>
                  </a:lnTo>
                  <a:lnTo>
                    <a:pt x="280" y="146"/>
                  </a:lnTo>
                  <a:lnTo>
                    <a:pt x="152" y="146"/>
                  </a:lnTo>
                  <a:close/>
                  <a:moveTo>
                    <a:pt x="409" y="216"/>
                  </a:moveTo>
                  <a:lnTo>
                    <a:pt x="413" y="176"/>
                  </a:lnTo>
                  <a:lnTo>
                    <a:pt x="412" y="139"/>
                  </a:lnTo>
                  <a:lnTo>
                    <a:pt x="404" y="105"/>
                  </a:lnTo>
                  <a:lnTo>
                    <a:pt x="391" y="75"/>
                  </a:lnTo>
                  <a:lnTo>
                    <a:pt x="372" y="50"/>
                  </a:lnTo>
                  <a:lnTo>
                    <a:pt x="346" y="29"/>
                  </a:lnTo>
                  <a:lnTo>
                    <a:pt x="315" y="14"/>
                  </a:lnTo>
                  <a:lnTo>
                    <a:pt x="280" y="3"/>
                  </a:lnTo>
                  <a:lnTo>
                    <a:pt x="238" y="0"/>
                  </a:lnTo>
                  <a:lnTo>
                    <a:pt x="196" y="3"/>
                  </a:lnTo>
                  <a:lnTo>
                    <a:pt x="156" y="14"/>
                  </a:lnTo>
                  <a:lnTo>
                    <a:pt x="119" y="30"/>
                  </a:lnTo>
                  <a:lnTo>
                    <a:pt x="85" y="51"/>
                  </a:lnTo>
                  <a:lnTo>
                    <a:pt x="57" y="79"/>
                  </a:lnTo>
                  <a:lnTo>
                    <a:pt x="33" y="111"/>
                  </a:lnTo>
                  <a:lnTo>
                    <a:pt x="14" y="148"/>
                  </a:lnTo>
                  <a:lnTo>
                    <a:pt x="3" y="188"/>
                  </a:lnTo>
                  <a:lnTo>
                    <a:pt x="0" y="225"/>
                  </a:lnTo>
                  <a:lnTo>
                    <a:pt x="3" y="258"/>
                  </a:lnTo>
                  <a:lnTo>
                    <a:pt x="12" y="287"/>
                  </a:lnTo>
                  <a:lnTo>
                    <a:pt x="27" y="311"/>
                  </a:lnTo>
                  <a:lnTo>
                    <a:pt x="48" y="332"/>
                  </a:lnTo>
                  <a:lnTo>
                    <a:pt x="73" y="348"/>
                  </a:lnTo>
                  <a:lnTo>
                    <a:pt x="103" y="360"/>
                  </a:lnTo>
                  <a:lnTo>
                    <a:pt x="137" y="366"/>
                  </a:lnTo>
                  <a:lnTo>
                    <a:pt x="173" y="369"/>
                  </a:lnTo>
                  <a:lnTo>
                    <a:pt x="204" y="368"/>
                  </a:lnTo>
                  <a:lnTo>
                    <a:pt x="236" y="363"/>
                  </a:lnTo>
                  <a:lnTo>
                    <a:pt x="268" y="356"/>
                  </a:lnTo>
                  <a:lnTo>
                    <a:pt x="297" y="344"/>
                  </a:lnTo>
                  <a:lnTo>
                    <a:pt x="326" y="328"/>
                  </a:lnTo>
                  <a:lnTo>
                    <a:pt x="351" y="308"/>
                  </a:lnTo>
                  <a:lnTo>
                    <a:pt x="373" y="283"/>
                  </a:lnTo>
                  <a:lnTo>
                    <a:pt x="391" y="253"/>
                  </a:lnTo>
                  <a:lnTo>
                    <a:pt x="256" y="253"/>
                  </a:lnTo>
                  <a:lnTo>
                    <a:pt x="244" y="267"/>
                  </a:lnTo>
                  <a:lnTo>
                    <a:pt x="229" y="277"/>
                  </a:lnTo>
                  <a:lnTo>
                    <a:pt x="214" y="282"/>
                  </a:lnTo>
                  <a:lnTo>
                    <a:pt x="196" y="285"/>
                  </a:lnTo>
                  <a:lnTo>
                    <a:pt x="176" y="282"/>
                  </a:lnTo>
                  <a:lnTo>
                    <a:pt x="158" y="271"/>
                  </a:lnTo>
                  <a:lnTo>
                    <a:pt x="146" y="258"/>
                  </a:lnTo>
                  <a:lnTo>
                    <a:pt x="138" y="238"/>
                  </a:lnTo>
                  <a:lnTo>
                    <a:pt x="140" y="216"/>
                  </a:lnTo>
                  <a:lnTo>
                    <a:pt x="409" y="216"/>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6" name="Freeform 34"/>
            <p:cNvSpPr>
              <a:spLocks/>
            </p:cNvSpPr>
            <p:nvPr/>
          </p:nvSpPr>
          <p:spPr bwMode="gray">
            <a:xfrm>
              <a:off x="2744788" y="3925888"/>
              <a:ext cx="509588" cy="569913"/>
            </a:xfrm>
            <a:custGeom>
              <a:avLst/>
              <a:gdLst>
                <a:gd name="T0" fmla="*/ 62 w 321"/>
                <a:gd name="T1" fmla="*/ 11 h 359"/>
                <a:gd name="T2" fmla="*/ 190 w 321"/>
                <a:gd name="T3" fmla="*/ 11 h 359"/>
                <a:gd name="T4" fmla="*/ 178 w 321"/>
                <a:gd name="T5" fmla="*/ 81 h 359"/>
                <a:gd name="T6" fmla="*/ 180 w 321"/>
                <a:gd name="T7" fmla="*/ 81 h 359"/>
                <a:gd name="T8" fmla="*/ 199 w 321"/>
                <a:gd name="T9" fmla="*/ 51 h 359"/>
                <a:gd name="T10" fmla="*/ 220 w 321"/>
                <a:gd name="T11" fmla="*/ 29 h 359"/>
                <a:gd name="T12" fmla="*/ 245 w 321"/>
                <a:gd name="T13" fmla="*/ 12 h 359"/>
                <a:gd name="T14" fmla="*/ 272 w 321"/>
                <a:gd name="T15" fmla="*/ 3 h 359"/>
                <a:gd name="T16" fmla="*/ 303 w 321"/>
                <a:gd name="T17" fmla="*/ 0 h 359"/>
                <a:gd name="T18" fmla="*/ 312 w 321"/>
                <a:gd name="T19" fmla="*/ 2 h 359"/>
                <a:gd name="T20" fmla="*/ 321 w 321"/>
                <a:gd name="T21" fmla="*/ 2 h 359"/>
                <a:gd name="T22" fmla="*/ 297 w 321"/>
                <a:gd name="T23" fmla="*/ 140 h 359"/>
                <a:gd name="T24" fmla="*/ 282 w 321"/>
                <a:gd name="T25" fmla="*/ 139 h 359"/>
                <a:gd name="T26" fmla="*/ 269 w 321"/>
                <a:gd name="T27" fmla="*/ 137 h 359"/>
                <a:gd name="T28" fmla="*/ 241 w 321"/>
                <a:gd name="T29" fmla="*/ 139 h 359"/>
                <a:gd name="T30" fmla="*/ 218 w 321"/>
                <a:gd name="T31" fmla="*/ 146 h 359"/>
                <a:gd name="T32" fmla="*/ 199 w 321"/>
                <a:gd name="T33" fmla="*/ 160 h 359"/>
                <a:gd name="T34" fmla="*/ 184 w 321"/>
                <a:gd name="T35" fmla="*/ 179 h 359"/>
                <a:gd name="T36" fmla="*/ 171 w 321"/>
                <a:gd name="T37" fmla="*/ 206 h 359"/>
                <a:gd name="T38" fmla="*/ 163 w 321"/>
                <a:gd name="T39" fmla="*/ 238 h 359"/>
                <a:gd name="T40" fmla="*/ 141 w 321"/>
                <a:gd name="T41" fmla="*/ 359 h 359"/>
                <a:gd name="T42" fmla="*/ 0 w 321"/>
                <a:gd name="T43" fmla="*/ 359 h 359"/>
                <a:gd name="T44" fmla="*/ 62 w 321"/>
                <a:gd name="T45" fmla="*/ 11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21" h="359">
                  <a:moveTo>
                    <a:pt x="62" y="11"/>
                  </a:moveTo>
                  <a:lnTo>
                    <a:pt x="190" y="11"/>
                  </a:lnTo>
                  <a:lnTo>
                    <a:pt x="178" y="81"/>
                  </a:lnTo>
                  <a:lnTo>
                    <a:pt x="180" y="81"/>
                  </a:lnTo>
                  <a:lnTo>
                    <a:pt x="199" y="51"/>
                  </a:lnTo>
                  <a:lnTo>
                    <a:pt x="220" y="29"/>
                  </a:lnTo>
                  <a:lnTo>
                    <a:pt x="245" y="12"/>
                  </a:lnTo>
                  <a:lnTo>
                    <a:pt x="272" y="3"/>
                  </a:lnTo>
                  <a:lnTo>
                    <a:pt x="303" y="0"/>
                  </a:lnTo>
                  <a:lnTo>
                    <a:pt x="312" y="2"/>
                  </a:lnTo>
                  <a:lnTo>
                    <a:pt x="321" y="2"/>
                  </a:lnTo>
                  <a:lnTo>
                    <a:pt x="297" y="140"/>
                  </a:lnTo>
                  <a:lnTo>
                    <a:pt x="282" y="139"/>
                  </a:lnTo>
                  <a:lnTo>
                    <a:pt x="269" y="137"/>
                  </a:lnTo>
                  <a:lnTo>
                    <a:pt x="241" y="139"/>
                  </a:lnTo>
                  <a:lnTo>
                    <a:pt x="218" y="146"/>
                  </a:lnTo>
                  <a:lnTo>
                    <a:pt x="199" y="160"/>
                  </a:lnTo>
                  <a:lnTo>
                    <a:pt x="184" y="179"/>
                  </a:lnTo>
                  <a:lnTo>
                    <a:pt x="171" y="206"/>
                  </a:lnTo>
                  <a:lnTo>
                    <a:pt x="163" y="238"/>
                  </a:lnTo>
                  <a:lnTo>
                    <a:pt x="141" y="359"/>
                  </a:lnTo>
                  <a:lnTo>
                    <a:pt x="0" y="359"/>
                  </a:lnTo>
                  <a:lnTo>
                    <a:pt x="62" y="11"/>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7" name="Freeform 35"/>
            <p:cNvSpPr>
              <a:spLocks/>
            </p:cNvSpPr>
            <p:nvPr/>
          </p:nvSpPr>
          <p:spPr bwMode="gray">
            <a:xfrm>
              <a:off x="3214688" y="3925888"/>
              <a:ext cx="679450" cy="569913"/>
            </a:xfrm>
            <a:custGeom>
              <a:avLst/>
              <a:gdLst>
                <a:gd name="T0" fmla="*/ 62 w 428"/>
                <a:gd name="T1" fmla="*/ 11 h 359"/>
                <a:gd name="T2" fmla="*/ 191 w 428"/>
                <a:gd name="T3" fmla="*/ 11 h 359"/>
                <a:gd name="T4" fmla="*/ 181 w 428"/>
                <a:gd name="T5" fmla="*/ 64 h 359"/>
                <a:gd name="T6" fmla="*/ 205 w 428"/>
                <a:gd name="T7" fmla="*/ 42 h 359"/>
                <a:gd name="T8" fmla="*/ 230 w 428"/>
                <a:gd name="T9" fmla="*/ 24 h 359"/>
                <a:gd name="T10" fmla="*/ 255 w 428"/>
                <a:gd name="T11" fmla="*/ 11 h 359"/>
                <a:gd name="T12" fmla="*/ 282 w 428"/>
                <a:gd name="T13" fmla="*/ 3 h 359"/>
                <a:gd name="T14" fmla="*/ 313 w 428"/>
                <a:gd name="T15" fmla="*/ 0 h 359"/>
                <a:gd name="T16" fmla="*/ 346 w 428"/>
                <a:gd name="T17" fmla="*/ 3 h 359"/>
                <a:gd name="T18" fmla="*/ 373 w 428"/>
                <a:gd name="T19" fmla="*/ 11 h 359"/>
                <a:gd name="T20" fmla="*/ 394 w 428"/>
                <a:gd name="T21" fmla="*/ 23 h 359"/>
                <a:gd name="T22" fmla="*/ 410 w 428"/>
                <a:gd name="T23" fmla="*/ 39 h 359"/>
                <a:gd name="T24" fmla="*/ 422 w 428"/>
                <a:gd name="T25" fmla="*/ 61 h 359"/>
                <a:gd name="T26" fmla="*/ 428 w 428"/>
                <a:gd name="T27" fmla="*/ 87 h 359"/>
                <a:gd name="T28" fmla="*/ 428 w 428"/>
                <a:gd name="T29" fmla="*/ 116 h 359"/>
                <a:gd name="T30" fmla="*/ 423 w 428"/>
                <a:gd name="T31" fmla="*/ 151 h 359"/>
                <a:gd name="T32" fmla="*/ 386 w 428"/>
                <a:gd name="T33" fmla="*/ 359 h 359"/>
                <a:gd name="T34" fmla="*/ 245 w 428"/>
                <a:gd name="T35" fmla="*/ 359 h 359"/>
                <a:gd name="T36" fmla="*/ 278 w 428"/>
                <a:gd name="T37" fmla="*/ 176 h 359"/>
                <a:gd name="T38" fmla="*/ 281 w 428"/>
                <a:gd name="T39" fmla="*/ 158 h 359"/>
                <a:gd name="T40" fmla="*/ 281 w 428"/>
                <a:gd name="T41" fmla="*/ 143 h 359"/>
                <a:gd name="T42" fmla="*/ 276 w 428"/>
                <a:gd name="T43" fmla="*/ 130 h 359"/>
                <a:gd name="T44" fmla="*/ 270 w 428"/>
                <a:gd name="T45" fmla="*/ 119 h 359"/>
                <a:gd name="T46" fmla="*/ 258 w 428"/>
                <a:gd name="T47" fmla="*/ 112 h 359"/>
                <a:gd name="T48" fmla="*/ 240 w 428"/>
                <a:gd name="T49" fmla="*/ 111 h 359"/>
                <a:gd name="T50" fmla="*/ 221 w 428"/>
                <a:gd name="T51" fmla="*/ 112 h 359"/>
                <a:gd name="T52" fmla="*/ 205 w 428"/>
                <a:gd name="T53" fmla="*/ 119 h 359"/>
                <a:gd name="T54" fmla="*/ 193 w 428"/>
                <a:gd name="T55" fmla="*/ 130 h 359"/>
                <a:gd name="T56" fmla="*/ 184 w 428"/>
                <a:gd name="T57" fmla="*/ 143 h 359"/>
                <a:gd name="T58" fmla="*/ 178 w 428"/>
                <a:gd name="T59" fmla="*/ 161 h 359"/>
                <a:gd name="T60" fmla="*/ 172 w 428"/>
                <a:gd name="T61" fmla="*/ 182 h 359"/>
                <a:gd name="T62" fmla="*/ 141 w 428"/>
                <a:gd name="T63" fmla="*/ 359 h 359"/>
                <a:gd name="T64" fmla="*/ 0 w 428"/>
                <a:gd name="T65" fmla="*/ 359 h 359"/>
                <a:gd name="T66" fmla="*/ 62 w 428"/>
                <a:gd name="T67" fmla="*/ 11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28" h="359">
                  <a:moveTo>
                    <a:pt x="62" y="11"/>
                  </a:moveTo>
                  <a:lnTo>
                    <a:pt x="191" y="11"/>
                  </a:lnTo>
                  <a:lnTo>
                    <a:pt x="181" y="64"/>
                  </a:lnTo>
                  <a:lnTo>
                    <a:pt x="205" y="42"/>
                  </a:lnTo>
                  <a:lnTo>
                    <a:pt x="230" y="24"/>
                  </a:lnTo>
                  <a:lnTo>
                    <a:pt x="255" y="11"/>
                  </a:lnTo>
                  <a:lnTo>
                    <a:pt x="282" y="3"/>
                  </a:lnTo>
                  <a:lnTo>
                    <a:pt x="313" y="0"/>
                  </a:lnTo>
                  <a:lnTo>
                    <a:pt x="346" y="3"/>
                  </a:lnTo>
                  <a:lnTo>
                    <a:pt x="373" y="11"/>
                  </a:lnTo>
                  <a:lnTo>
                    <a:pt x="394" y="23"/>
                  </a:lnTo>
                  <a:lnTo>
                    <a:pt x="410" y="39"/>
                  </a:lnTo>
                  <a:lnTo>
                    <a:pt x="422" y="61"/>
                  </a:lnTo>
                  <a:lnTo>
                    <a:pt x="428" y="87"/>
                  </a:lnTo>
                  <a:lnTo>
                    <a:pt x="428" y="116"/>
                  </a:lnTo>
                  <a:lnTo>
                    <a:pt x="423" y="151"/>
                  </a:lnTo>
                  <a:lnTo>
                    <a:pt x="386" y="359"/>
                  </a:lnTo>
                  <a:lnTo>
                    <a:pt x="245" y="359"/>
                  </a:lnTo>
                  <a:lnTo>
                    <a:pt x="278" y="176"/>
                  </a:lnTo>
                  <a:lnTo>
                    <a:pt x="281" y="158"/>
                  </a:lnTo>
                  <a:lnTo>
                    <a:pt x="281" y="143"/>
                  </a:lnTo>
                  <a:lnTo>
                    <a:pt x="276" y="130"/>
                  </a:lnTo>
                  <a:lnTo>
                    <a:pt x="270" y="119"/>
                  </a:lnTo>
                  <a:lnTo>
                    <a:pt x="258" y="112"/>
                  </a:lnTo>
                  <a:lnTo>
                    <a:pt x="240" y="111"/>
                  </a:lnTo>
                  <a:lnTo>
                    <a:pt x="221" y="112"/>
                  </a:lnTo>
                  <a:lnTo>
                    <a:pt x="205" y="119"/>
                  </a:lnTo>
                  <a:lnTo>
                    <a:pt x="193" y="130"/>
                  </a:lnTo>
                  <a:lnTo>
                    <a:pt x="184" y="143"/>
                  </a:lnTo>
                  <a:lnTo>
                    <a:pt x="178" y="161"/>
                  </a:lnTo>
                  <a:lnTo>
                    <a:pt x="172" y="182"/>
                  </a:lnTo>
                  <a:lnTo>
                    <a:pt x="141" y="359"/>
                  </a:lnTo>
                  <a:lnTo>
                    <a:pt x="0" y="359"/>
                  </a:lnTo>
                  <a:lnTo>
                    <a:pt x="62" y="11"/>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8" name="Freeform 36"/>
            <p:cNvSpPr>
              <a:spLocks noEditPoints="1"/>
            </p:cNvSpPr>
            <p:nvPr/>
          </p:nvSpPr>
          <p:spPr bwMode="gray">
            <a:xfrm>
              <a:off x="3919538" y="3925888"/>
              <a:ext cx="658813" cy="585788"/>
            </a:xfrm>
            <a:custGeom>
              <a:avLst/>
              <a:gdLst>
                <a:gd name="T0" fmla="*/ 153 w 415"/>
                <a:gd name="T1" fmla="*/ 146 h 369"/>
                <a:gd name="T2" fmla="*/ 159 w 415"/>
                <a:gd name="T3" fmla="*/ 125 h 369"/>
                <a:gd name="T4" fmla="*/ 171 w 415"/>
                <a:gd name="T5" fmla="*/ 109 h 369"/>
                <a:gd name="T6" fmla="*/ 186 w 415"/>
                <a:gd name="T7" fmla="*/ 96 h 369"/>
                <a:gd name="T8" fmla="*/ 205 w 415"/>
                <a:gd name="T9" fmla="*/ 88 h 369"/>
                <a:gd name="T10" fmla="*/ 229 w 415"/>
                <a:gd name="T11" fmla="*/ 85 h 369"/>
                <a:gd name="T12" fmla="*/ 248 w 415"/>
                <a:gd name="T13" fmla="*/ 88 h 369"/>
                <a:gd name="T14" fmla="*/ 263 w 415"/>
                <a:gd name="T15" fmla="*/ 97 h 369"/>
                <a:gd name="T16" fmla="*/ 275 w 415"/>
                <a:gd name="T17" fmla="*/ 111 h 369"/>
                <a:gd name="T18" fmla="*/ 281 w 415"/>
                <a:gd name="T19" fmla="*/ 127 h 369"/>
                <a:gd name="T20" fmla="*/ 281 w 415"/>
                <a:gd name="T21" fmla="*/ 146 h 369"/>
                <a:gd name="T22" fmla="*/ 153 w 415"/>
                <a:gd name="T23" fmla="*/ 146 h 369"/>
                <a:gd name="T24" fmla="*/ 409 w 415"/>
                <a:gd name="T25" fmla="*/ 216 h 369"/>
                <a:gd name="T26" fmla="*/ 415 w 415"/>
                <a:gd name="T27" fmla="*/ 176 h 369"/>
                <a:gd name="T28" fmla="*/ 413 w 415"/>
                <a:gd name="T29" fmla="*/ 139 h 369"/>
                <a:gd name="T30" fmla="*/ 406 w 415"/>
                <a:gd name="T31" fmla="*/ 105 h 369"/>
                <a:gd name="T32" fmla="*/ 393 w 415"/>
                <a:gd name="T33" fmla="*/ 75 h 369"/>
                <a:gd name="T34" fmla="*/ 372 w 415"/>
                <a:gd name="T35" fmla="*/ 50 h 369"/>
                <a:gd name="T36" fmla="*/ 346 w 415"/>
                <a:gd name="T37" fmla="*/ 29 h 369"/>
                <a:gd name="T38" fmla="*/ 317 w 415"/>
                <a:gd name="T39" fmla="*/ 14 h 369"/>
                <a:gd name="T40" fmla="*/ 281 w 415"/>
                <a:gd name="T41" fmla="*/ 3 h 369"/>
                <a:gd name="T42" fmla="*/ 239 w 415"/>
                <a:gd name="T43" fmla="*/ 0 h 369"/>
                <a:gd name="T44" fmla="*/ 196 w 415"/>
                <a:gd name="T45" fmla="*/ 3 h 369"/>
                <a:gd name="T46" fmla="*/ 158 w 415"/>
                <a:gd name="T47" fmla="*/ 14 h 369"/>
                <a:gd name="T48" fmla="*/ 121 w 415"/>
                <a:gd name="T49" fmla="*/ 30 h 369"/>
                <a:gd name="T50" fmla="*/ 86 w 415"/>
                <a:gd name="T51" fmla="*/ 51 h 369"/>
                <a:gd name="T52" fmla="*/ 57 w 415"/>
                <a:gd name="T53" fmla="*/ 79 h 369"/>
                <a:gd name="T54" fmla="*/ 33 w 415"/>
                <a:gd name="T55" fmla="*/ 111 h 369"/>
                <a:gd name="T56" fmla="*/ 15 w 415"/>
                <a:gd name="T57" fmla="*/ 148 h 369"/>
                <a:gd name="T58" fmla="*/ 3 w 415"/>
                <a:gd name="T59" fmla="*/ 188 h 369"/>
                <a:gd name="T60" fmla="*/ 0 w 415"/>
                <a:gd name="T61" fmla="*/ 225 h 369"/>
                <a:gd name="T62" fmla="*/ 3 w 415"/>
                <a:gd name="T63" fmla="*/ 258 h 369"/>
                <a:gd name="T64" fmla="*/ 14 w 415"/>
                <a:gd name="T65" fmla="*/ 287 h 369"/>
                <a:gd name="T66" fmla="*/ 28 w 415"/>
                <a:gd name="T67" fmla="*/ 311 h 369"/>
                <a:gd name="T68" fmla="*/ 49 w 415"/>
                <a:gd name="T69" fmla="*/ 332 h 369"/>
                <a:gd name="T70" fmla="*/ 74 w 415"/>
                <a:gd name="T71" fmla="*/ 348 h 369"/>
                <a:gd name="T72" fmla="*/ 104 w 415"/>
                <a:gd name="T73" fmla="*/ 360 h 369"/>
                <a:gd name="T74" fmla="*/ 137 w 415"/>
                <a:gd name="T75" fmla="*/ 366 h 369"/>
                <a:gd name="T76" fmla="*/ 174 w 415"/>
                <a:gd name="T77" fmla="*/ 369 h 369"/>
                <a:gd name="T78" fmla="*/ 205 w 415"/>
                <a:gd name="T79" fmla="*/ 368 h 369"/>
                <a:gd name="T80" fmla="*/ 236 w 415"/>
                <a:gd name="T81" fmla="*/ 363 h 369"/>
                <a:gd name="T82" fmla="*/ 268 w 415"/>
                <a:gd name="T83" fmla="*/ 356 h 369"/>
                <a:gd name="T84" fmla="*/ 299 w 415"/>
                <a:gd name="T85" fmla="*/ 344 h 369"/>
                <a:gd name="T86" fmla="*/ 327 w 415"/>
                <a:gd name="T87" fmla="*/ 328 h 369"/>
                <a:gd name="T88" fmla="*/ 352 w 415"/>
                <a:gd name="T89" fmla="*/ 308 h 369"/>
                <a:gd name="T90" fmla="*/ 373 w 415"/>
                <a:gd name="T91" fmla="*/ 283 h 369"/>
                <a:gd name="T92" fmla="*/ 391 w 415"/>
                <a:gd name="T93" fmla="*/ 253 h 369"/>
                <a:gd name="T94" fmla="*/ 256 w 415"/>
                <a:gd name="T95" fmla="*/ 253 h 369"/>
                <a:gd name="T96" fmla="*/ 244 w 415"/>
                <a:gd name="T97" fmla="*/ 267 h 369"/>
                <a:gd name="T98" fmla="*/ 231 w 415"/>
                <a:gd name="T99" fmla="*/ 277 h 369"/>
                <a:gd name="T100" fmla="*/ 214 w 415"/>
                <a:gd name="T101" fmla="*/ 282 h 369"/>
                <a:gd name="T102" fmla="*/ 198 w 415"/>
                <a:gd name="T103" fmla="*/ 285 h 369"/>
                <a:gd name="T104" fmla="*/ 177 w 415"/>
                <a:gd name="T105" fmla="*/ 282 h 369"/>
                <a:gd name="T106" fmla="*/ 159 w 415"/>
                <a:gd name="T107" fmla="*/ 271 h 369"/>
                <a:gd name="T108" fmla="*/ 146 w 415"/>
                <a:gd name="T109" fmla="*/ 258 h 369"/>
                <a:gd name="T110" fmla="*/ 140 w 415"/>
                <a:gd name="T111" fmla="*/ 238 h 369"/>
                <a:gd name="T112" fmla="*/ 140 w 415"/>
                <a:gd name="T113" fmla="*/ 216 h 369"/>
                <a:gd name="T114" fmla="*/ 409 w 415"/>
                <a:gd name="T115" fmla="*/ 216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15" h="369">
                  <a:moveTo>
                    <a:pt x="153" y="146"/>
                  </a:moveTo>
                  <a:lnTo>
                    <a:pt x="159" y="125"/>
                  </a:lnTo>
                  <a:lnTo>
                    <a:pt x="171" y="109"/>
                  </a:lnTo>
                  <a:lnTo>
                    <a:pt x="186" y="96"/>
                  </a:lnTo>
                  <a:lnTo>
                    <a:pt x="205" y="88"/>
                  </a:lnTo>
                  <a:lnTo>
                    <a:pt x="229" y="85"/>
                  </a:lnTo>
                  <a:lnTo>
                    <a:pt x="248" y="88"/>
                  </a:lnTo>
                  <a:lnTo>
                    <a:pt x="263" y="97"/>
                  </a:lnTo>
                  <a:lnTo>
                    <a:pt x="275" y="111"/>
                  </a:lnTo>
                  <a:lnTo>
                    <a:pt x="281" y="127"/>
                  </a:lnTo>
                  <a:lnTo>
                    <a:pt x="281" y="146"/>
                  </a:lnTo>
                  <a:lnTo>
                    <a:pt x="153" y="146"/>
                  </a:lnTo>
                  <a:close/>
                  <a:moveTo>
                    <a:pt x="409" y="216"/>
                  </a:moveTo>
                  <a:lnTo>
                    <a:pt x="415" y="176"/>
                  </a:lnTo>
                  <a:lnTo>
                    <a:pt x="413" y="139"/>
                  </a:lnTo>
                  <a:lnTo>
                    <a:pt x="406" y="105"/>
                  </a:lnTo>
                  <a:lnTo>
                    <a:pt x="393" y="75"/>
                  </a:lnTo>
                  <a:lnTo>
                    <a:pt x="372" y="50"/>
                  </a:lnTo>
                  <a:lnTo>
                    <a:pt x="346" y="29"/>
                  </a:lnTo>
                  <a:lnTo>
                    <a:pt x="317" y="14"/>
                  </a:lnTo>
                  <a:lnTo>
                    <a:pt x="281" y="3"/>
                  </a:lnTo>
                  <a:lnTo>
                    <a:pt x="239" y="0"/>
                  </a:lnTo>
                  <a:lnTo>
                    <a:pt x="196" y="3"/>
                  </a:lnTo>
                  <a:lnTo>
                    <a:pt x="158" y="14"/>
                  </a:lnTo>
                  <a:lnTo>
                    <a:pt x="121" y="30"/>
                  </a:lnTo>
                  <a:lnTo>
                    <a:pt x="86" y="51"/>
                  </a:lnTo>
                  <a:lnTo>
                    <a:pt x="57" y="79"/>
                  </a:lnTo>
                  <a:lnTo>
                    <a:pt x="33" y="111"/>
                  </a:lnTo>
                  <a:lnTo>
                    <a:pt x="15" y="148"/>
                  </a:lnTo>
                  <a:lnTo>
                    <a:pt x="3" y="188"/>
                  </a:lnTo>
                  <a:lnTo>
                    <a:pt x="0" y="225"/>
                  </a:lnTo>
                  <a:lnTo>
                    <a:pt x="3" y="258"/>
                  </a:lnTo>
                  <a:lnTo>
                    <a:pt x="14" y="287"/>
                  </a:lnTo>
                  <a:lnTo>
                    <a:pt x="28" y="311"/>
                  </a:lnTo>
                  <a:lnTo>
                    <a:pt x="49" y="332"/>
                  </a:lnTo>
                  <a:lnTo>
                    <a:pt x="74" y="348"/>
                  </a:lnTo>
                  <a:lnTo>
                    <a:pt x="104" y="360"/>
                  </a:lnTo>
                  <a:lnTo>
                    <a:pt x="137" y="366"/>
                  </a:lnTo>
                  <a:lnTo>
                    <a:pt x="174" y="369"/>
                  </a:lnTo>
                  <a:lnTo>
                    <a:pt x="205" y="368"/>
                  </a:lnTo>
                  <a:lnTo>
                    <a:pt x="236" y="363"/>
                  </a:lnTo>
                  <a:lnTo>
                    <a:pt x="268" y="356"/>
                  </a:lnTo>
                  <a:lnTo>
                    <a:pt x="299" y="344"/>
                  </a:lnTo>
                  <a:lnTo>
                    <a:pt x="327" y="328"/>
                  </a:lnTo>
                  <a:lnTo>
                    <a:pt x="352" y="308"/>
                  </a:lnTo>
                  <a:lnTo>
                    <a:pt x="373" y="283"/>
                  </a:lnTo>
                  <a:lnTo>
                    <a:pt x="391" y="253"/>
                  </a:lnTo>
                  <a:lnTo>
                    <a:pt x="256" y="253"/>
                  </a:lnTo>
                  <a:lnTo>
                    <a:pt x="244" y="267"/>
                  </a:lnTo>
                  <a:lnTo>
                    <a:pt x="231" y="277"/>
                  </a:lnTo>
                  <a:lnTo>
                    <a:pt x="214" y="282"/>
                  </a:lnTo>
                  <a:lnTo>
                    <a:pt x="198" y="285"/>
                  </a:lnTo>
                  <a:lnTo>
                    <a:pt x="177" y="282"/>
                  </a:lnTo>
                  <a:lnTo>
                    <a:pt x="159" y="271"/>
                  </a:lnTo>
                  <a:lnTo>
                    <a:pt x="146" y="258"/>
                  </a:lnTo>
                  <a:lnTo>
                    <a:pt x="140" y="238"/>
                  </a:lnTo>
                  <a:lnTo>
                    <a:pt x="140" y="216"/>
                  </a:lnTo>
                  <a:lnTo>
                    <a:pt x="409" y="216"/>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39" name="Freeform 37"/>
            <p:cNvSpPr>
              <a:spLocks/>
            </p:cNvSpPr>
            <p:nvPr/>
          </p:nvSpPr>
          <p:spPr bwMode="gray">
            <a:xfrm>
              <a:off x="4598988" y="3768725"/>
              <a:ext cx="434975" cy="731838"/>
            </a:xfrm>
            <a:custGeom>
              <a:avLst/>
              <a:gdLst>
                <a:gd name="T0" fmla="*/ 210 w 274"/>
                <a:gd name="T1" fmla="*/ 458 h 461"/>
                <a:gd name="T2" fmla="*/ 158 w 274"/>
                <a:gd name="T3" fmla="*/ 461 h 461"/>
                <a:gd name="T4" fmla="*/ 116 w 274"/>
                <a:gd name="T5" fmla="*/ 461 h 461"/>
                <a:gd name="T6" fmla="*/ 84 w 274"/>
                <a:gd name="T7" fmla="*/ 459 h 461"/>
                <a:gd name="T8" fmla="*/ 57 w 274"/>
                <a:gd name="T9" fmla="*/ 453 h 461"/>
                <a:gd name="T10" fmla="*/ 39 w 274"/>
                <a:gd name="T11" fmla="*/ 446 h 461"/>
                <a:gd name="T12" fmla="*/ 26 w 274"/>
                <a:gd name="T13" fmla="*/ 434 h 461"/>
                <a:gd name="T14" fmla="*/ 20 w 274"/>
                <a:gd name="T15" fmla="*/ 416 h 461"/>
                <a:gd name="T16" fmla="*/ 17 w 274"/>
                <a:gd name="T17" fmla="*/ 395 h 461"/>
                <a:gd name="T18" fmla="*/ 20 w 274"/>
                <a:gd name="T19" fmla="*/ 369 h 461"/>
                <a:gd name="T20" fmla="*/ 24 w 274"/>
                <a:gd name="T21" fmla="*/ 336 h 461"/>
                <a:gd name="T22" fmla="*/ 51 w 274"/>
                <a:gd name="T23" fmla="*/ 189 h 461"/>
                <a:gd name="T24" fmla="*/ 0 w 274"/>
                <a:gd name="T25" fmla="*/ 189 h 461"/>
                <a:gd name="T26" fmla="*/ 15 w 274"/>
                <a:gd name="T27" fmla="*/ 110 h 461"/>
                <a:gd name="T28" fmla="*/ 67 w 274"/>
                <a:gd name="T29" fmla="*/ 110 h 461"/>
                <a:gd name="T30" fmla="*/ 86 w 274"/>
                <a:gd name="T31" fmla="*/ 0 h 461"/>
                <a:gd name="T32" fmla="*/ 225 w 274"/>
                <a:gd name="T33" fmla="*/ 0 h 461"/>
                <a:gd name="T34" fmla="*/ 205 w 274"/>
                <a:gd name="T35" fmla="*/ 110 h 461"/>
                <a:gd name="T36" fmla="*/ 274 w 274"/>
                <a:gd name="T37" fmla="*/ 110 h 461"/>
                <a:gd name="T38" fmla="*/ 259 w 274"/>
                <a:gd name="T39" fmla="*/ 189 h 461"/>
                <a:gd name="T40" fmla="*/ 192 w 274"/>
                <a:gd name="T41" fmla="*/ 189 h 461"/>
                <a:gd name="T42" fmla="*/ 168 w 274"/>
                <a:gd name="T43" fmla="*/ 317 h 461"/>
                <a:gd name="T44" fmla="*/ 167 w 274"/>
                <a:gd name="T45" fmla="*/ 333 h 461"/>
                <a:gd name="T46" fmla="*/ 168 w 274"/>
                <a:gd name="T47" fmla="*/ 345 h 461"/>
                <a:gd name="T48" fmla="*/ 174 w 274"/>
                <a:gd name="T49" fmla="*/ 354 h 461"/>
                <a:gd name="T50" fmla="*/ 186 w 274"/>
                <a:gd name="T51" fmla="*/ 358 h 461"/>
                <a:gd name="T52" fmla="*/ 205 w 274"/>
                <a:gd name="T53" fmla="*/ 360 h 461"/>
                <a:gd name="T54" fmla="*/ 228 w 274"/>
                <a:gd name="T55" fmla="*/ 360 h 461"/>
                <a:gd name="T56" fmla="*/ 210 w 274"/>
                <a:gd name="T57" fmla="*/ 458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74" h="461">
                  <a:moveTo>
                    <a:pt x="210" y="458"/>
                  </a:moveTo>
                  <a:lnTo>
                    <a:pt x="158" y="461"/>
                  </a:lnTo>
                  <a:lnTo>
                    <a:pt x="116" y="461"/>
                  </a:lnTo>
                  <a:lnTo>
                    <a:pt x="84" y="459"/>
                  </a:lnTo>
                  <a:lnTo>
                    <a:pt x="57" y="453"/>
                  </a:lnTo>
                  <a:lnTo>
                    <a:pt x="39" y="446"/>
                  </a:lnTo>
                  <a:lnTo>
                    <a:pt x="26" y="434"/>
                  </a:lnTo>
                  <a:lnTo>
                    <a:pt x="20" y="416"/>
                  </a:lnTo>
                  <a:lnTo>
                    <a:pt x="17" y="395"/>
                  </a:lnTo>
                  <a:lnTo>
                    <a:pt x="20" y="369"/>
                  </a:lnTo>
                  <a:lnTo>
                    <a:pt x="24" y="336"/>
                  </a:lnTo>
                  <a:lnTo>
                    <a:pt x="51" y="189"/>
                  </a:lnTo>
                  <a:lnTo>
                    <a:pt x="0" y="189"/>
                  </a:lnTo>
                  <a:lnTo>
                    <a:pt x="15" y="110"/>
                  </a:lnTo>
                  <a:lnTo>
                    <a:pt x="67" y="110"/>
                  </a:lnTo>
                  <a:lnTo>
                    <a:pt x="86" y="0"/>
                  </a:lnTo>
                  <a:lnTo>
                    <a:pt x="225" y="0"/>
                  </a:lnTo>
                  <a:lnTo>
                    <a:pt x="205" y="110"/>
                  </a:lnTo>
                  <a:lnTo>
                    <a:pt x="274" y="110"/>
                  </a:lnTo>
                  <a:lnTo>
                    <a:pt x="259" y="189"/>
                  </a:lnTo>
                  <a:lnTo>
                    <a:pt x="192" y="189"/>
                  </a:lnTo>
                  <a:lnTo>
                    <a:pt x="168" y="317"/>
                  </a:lnTo>
                  <a:lnTo>
                    <a:pt x="167" y="333"/>
                  </a:lnTo>
                  <a:lnTo>
                    <a:pt x="168" y="345"/>
                  </a:lnTo>
                  <a:lnTo>
                    <a:pt x="174" y="354"/>
                  </a:lnTo>
                  <a:lnTo>
                    <a:pt x="186" y="358"/>
                  </a:lnTo>
                  <a:lnTo>
                    <a:pt x="205" y="360"/>
                  </a:lnTo>
                  <a:lnTo>
                    <a:pt x="228" y="360"/>
                  </a:lnTo>
                  <a:lnTo>
                    <a:pt x="210" y="458"/>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40" name="Freeform 38"/>
            <p:cNvSpPr>
              <a:spLocks/>
            </p:cNvSpPr>
            <p:nvPr/>
          </p:nvSpPr>
          <p:spPr bwMode="gray">
            <a:xfrm>
              <a:off x="5246688" y="3028950"/>
              <a:ext cx="2922588" cy="1466850"/>
            </a:xfrm>
            <a:custGeom>
              <a:avLst/>
              <a:gdLst>
                <a:gd name="T0" fmla="*/ 964 w 1841"/>
                <a:gd name="T1" fmla="*/ 0 h 924"/>
                <a:gd name="T2" fmla="*/ 874 w 1841"/>
                <a:gd name="T3" fmla="*/ 5 h 924"/>
                <a:gd name="T4" fmla="*/ 784 w 1841"/>
                <a:gd name="T5" fmla="*/ 17 h 924"/>
                <a:gd name="T6" fmla="*/ 698 w 1841"/>
                <a:gd name="T7" fmla="*/ 38 h 924"/>
                <a:gd name="T8" fmla="*/ 615 w 1841"/>
                <a:gd name="T9" fmla="*/ 64 h 924"/>
                <a:gd name="T10" fmla="*/ 536 w 1841"/>
                <a:gd name="T11" fmla="*/ 100 h 924"/>
                <a:gd name="T12" fmla="*/ 460 w 1841"/>
                <a:gd name="T13" fmla="*/ 140 h 924"/>
                <a:gd name="T14" fmla="*/ 389 w 1841"/>
                <a:gd name="T15" fmla="*/ 188 h 924"/>
                <a:gd name="T16" fmla="*/ 322 w 1841"/>
                <a:gd name="T17" fmla="*/ 241 h 924"/>
                <a:gd name="T18" fmla="*/ 261 w 1841"/>
                <a:gd name="T19" fmla="*/ 301 h 924"/>
                <a:gd name="T20" fmla="*/ 205 w 1841"/>
                <a:gd name="T21" fmla="*/ 365 h 924"/>
                <a:gd name="T22" fmla="*/ 156 w 1841"/>
                <a:gd name="T23" fmla="*/ 433 h 924"/>
                <a:gd name="T24" fmla="*/ 111 w 1841"/>
                <a:gd name="T25" fmla="*/ 506 h 924"/>
                <a:gd name="T26" fmla="*/ 74 w 1841"/>
                <a:gd name="T27" fmla="*/ 583 h 924"/>
                <a:gd name="T28" fmla="*/ 44 w 1841"/>
                <a:gd name="T29" fmla="*/ 664 h 924"/>
                <a:gd name="T30" fmla="*/ 22 w 1841"/>
                <a:gd name="T31" fmla="*/ 747 h 924"/>
                <a:gd name="T32" fmla="*/ 7 w 1841"/>
                <a:gd name="T33" fmla="*/ 835 h 924"/>
                <a:gd name="T34" fmla="*/ 0 w 1841"/>
                <a:gd name="T35" fmla="*/ 924 h 924"/>
                <a:gd name="T36" fmla="*/ 107 w 1841"/>
                <a:gd name="T37" fmla="*/ 924 h 924"/>
                <a:gd name="T38" fmla="*/ 114 w 1841"/>
                <a:gd name="T39" fmla="*/ 835 h 924"/>
                <a:gd name="T40" fmla="*/ 132 w 1841"/>
                <a:gd name="T41" fmla="*/ 748 h 924"/>
                <a:gd name="T42" fmla="*/ 156 w 1841"/>
                <a:gd name="T43" fmla="*/ 665 h 924"/>
                <a:gd name="T44" fmla="*/ 188 w 1841"/>
                <a:gd name="T45" fmla="*/ 586 h 924"/>
                <a:gd name="T46" fmla="*/ 228 w 1841"/>
                <a:gd name="T47" fmla="*/ 510 h 924"/>
                <a:gd name="T48" fmla="*/ 275 w 1841"/>
                <a:gd name="T49" fmla="*/ 439 h 924"/>
                <a:gd name="T50" fmla="*/ 328 w 1841"/>
                <a:gd name="T51" fmla="*/ 374 h 924"/>
                <a:gd name="T52" fmla="*/ 388 w 1841"/>
                <a:gd name="T53" fmla="*/ 311 h 924"/>
                <a:gd name="T54" fmla="*/ 451 w 1841"/>
                <a:gd name="T55" fmla="*/ 256 h 924"/>
                <a:gd name="T56" fmla="*/ 521 w 1841"/>
                <a:gd name="T57" fmla="*/ 207 h 924"/>
                <a:gd name="T58" fmla="*/ 596 w 1841"/>
                <a:gd name="T59" fmla="*/ 164 h 924"/>
                <a:gd name="T60" fmla="*/ 674 w 1841"/>
                <a:gd name="T61" fmla="*/ 127 h 924"/>
                <a:gd name="T62" fmla="*/ 758 w 1841"/>
                <a:gd name="T63" fmla="*/ 99 h 924"/>
                <a:gd name="T64" fmla="*/ 844 w 1841"/>
                <a:gd name="T65" fmla="*/ 78 h 924"/>
                <a:gd name="T66" fmla="*/ 932 w 1841"/>
                <a:gd name="T67" fmla="*/ 64 h 924"/>
                <a:gd name="T68" fmla="*/ 1024 w 1841"/>
                <a:gd name="T69" fmla="*/ 60 h 924"/>
                <a:gd name="T70" fmla="*/ 1111 w 1841"/>
                <a:gd name="T71" fmla="*/ 64 h 924"/>
                <a:gd name="T72" fmla="*/ 1198 w 1841"/>
                <a:gd name="T73" fmla="*/ 76 h 924"/>
                <a:gd name="T74" fmla="*/ 1281 w 1841"/>
                <a:gd name="T75" fmla="*/ 96 h 924"/>
                <a:gd name="T76" fmla="*/ 1361 w 1841"/>
                <a:gd name="T77" fmla="*/ 122 h 924"/>
                <a:gd name="T78" fmla="*/ 1437 w 1841"/>
                <a:gd name="T79" fmla="*/ 157 h 924"/>
                <a:gd name="T80" fmla="*/ 1510 w 1841"/>
                <a:gd name="T81" fmla="*/ 197 h 924"/>
                <a:gd name="T82" fmla="*/ 1578 w 1841"/>
                <a:gd name="T83" fmla="*/ 243 h 924"/>
                <a:gd name="T84" fmla="*/ 1642 w 1841"/>
                <a:gd name="T85" fmla="*/ 295 h 924"/>
                <a:gd name="T86" fmla="*/ 1700 w 1841"/>
                <a:gd name="T87" fmla="*/ 353 h 924"/>
                <a:gd name="T88" fmla="*/ 1754 w 1841"/>
                <a:gd name="T89" fmla="*/ 415 h 924"/>
                <a:gd name="T90" fmla="*/ 1801 w 1841"/>
                <a:gd name="T91" fmla="*/ 482 h 924"/>
                <a:gd name="T92" fmla="*/ 1841 w 1841"/>
                <a:gd name="T93" fmla="*/ 554 h 924"/>
                <a:gd name="T94" fmla="*/ 1800 w 1841"/>
                <a:gd name="T95" fmla="*/ 473 h 924"/>
                <a:gd name="T96" fmla="*/ 1751 w 1841"/>
                <a:gd name="T97" fmla="*/ 399 h 924"/>
                <a:gd name="T98" fmla="*/ 1696 w 1841"/>
                <a:gd name="T99" fmla="*/ 329 h 924"/>
                <a:gd name="T100" fmla="*/ 1633 w 1841"/>
                <a:gd name="T101" fmla="*/ 265 h 924"/>
                <a:gd name="T102" fmla="*/ 1565 w 1841"/>
                <a:gd name="T103" fmla="*/ 207 h 924"/>
                <a:gd name="T104" fmla="*/ 1492 w 1841"/>
                <a:gd name="T105" fmla="*/ 155 h 924"/>
                <a:gd name="T106" fmla="*/ 1413 w 1841"/>
                <a:gd name="T107" fmla="*/ 109 h 924"/>
                <a:gd name="T108" fmla="*/ 1331 w 1841"/>
                <a:gd name="T109" fmla="*/ 72 h 924"/>
                <a:gd name="T110" fmla="*/ 1245 w 1841"/>
                <a:gd name="T111" fmla="*/ 41 h 924"/>
                <a:gd name="T112" fmla="*/ 1155 w 1841"/>
                <a:gd name="T113" fmla="*/ 20 h 924"/>
                <a:gd name="T114" fmla="*/ 1061 w 1841"/>
                <a:gd name="T115" fmla="*/ 5 h 924"/>
                <a:gd name="T116" fmla="*/ 964 w 1841"/>
                <a:gd name="T117" fmla="*/ 0 h 9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41" h="924">
                  <a:moveTo>
                    <a:pt x="964" y="0"/>
                  </a:moveTo>
                  <a:lnTo>
                    <a:pt x="874" y="5"/>
                  </a:lnTo>
                  <a:lnTo>
                    <a:pt x="784" y="17"/>
                  </a:lnTo>
                  <a:lnTo>
                    <a:pt x="698" y="38"/>
                  </a:lnTo>
                  <a:lnTo>
                    <a:pt x="615" y="64"/>
                  </a:lnTo>
                  <a:lnTo>
                    <a:pt x="536" y="100"/>
                  </a:lnTo>
                  <a:lnTo>
                    <a:pt x="460" y="140"/>
                  </a:lnTo>
                  <a:lnTo>
                    <a:pt x="389" y="188"/>
                  </a:lnTo>
                  <a:lnTo>
                    <a:pt x="322" y="241"/>
                  </a:lnTo>
                  <a:lnTo>
                    <a:pt x="261" y="301"/>
                  </a:lnTo>
                  <a:lnTo>
                    <a:pt x="205" y="365"/>
                  </a:lnTo>
                  <a:lnTo>
                    <a:pt x="156" y="433"/>
                  </a:lnTo>
                  <a:lnTo>
                    <a:pt x="111" y="506"/>
                  </a:lnTo>
                  <a:lnTo>
                    <a:pt x="74" y="583"/>
                  </a:lnTo>
                  <a:lnTo>
                    <a:pt x="44" y="664"/>
                  </a:lnTo>
                  <a:lnTo>
                    <a:pt x="22" y="747"/>
                  </a:lnTo>
                  <a:lnTo>
                    <a:pt x="7" y="835"/>
                  </a:lnTo>
                  <a:lnTo>
                    <a:pt x="0" y="924"/>
                  </a:lnTo>
                  <a:lnTo>
                    <a:pt x="107" y="924"/>
                  </a:lnTo>
                  <a:lnTo>
                    <a:pt x="114" y="835"/>
                  </a:lnTo>
                  <a:lnTo>
                    <a:pt x="132" y="748"/>
                  </a:lnTo>
                  <a:lnTo>
                    <a:pt x="156" y="665"/>
                  </a:lnTo>
                  <a:lnTo>
                    <a:pt x="188" y="586"/>
                  </a:lnTo>
                  <a:lnTo>
                    <a:pt x="228" y="510"/>
                  </a:lnTo>
                  <a:lnTo>
                    <a:pt x="275" y="439"/>
                  </a:lnTo>
                  <a:lnTo>
                    <a:pt x="328" y="374"/>
                  </a:lnTo>
                  <a:lnTo>
                    <a:pt x="388" y="311"/>
                  </a:lnTo>
                  <a:lnTo>
                    <a:pt x="451" y="256"/>
                  </a:lnTo>
                  <a:lnTo>
                    <a:pt x="521" y="207"/>
                  </a:lnTo>
                  <a:lnTo>
                    <a:pt x="596" y="164"/>
                  </a:lnTo>
                  <a:lnTo>
                    <a:pt x="674" y="127"/>
                  </a:lnTo>
                  <a:lnTo>
                    <a:pt x="758" y="99"/>
                  </a:lnTo>
                  <a:lnTo>
                    <a:pt x="844" y="78"/>
                  </a:lnTo>
                  <a:lnTo>
                    <a:pt x="932" y="64"/>
                  </a:lnTo>
                  <a:lnTo>
                    <a:pt x="1024" y="60"/>
                  </a:lnTo>
                  <a:lnTo>
                    <a:pt x="1111" y="64"/>
                  </a:lnTo>
                  <a:lnTo>
                    <a:pt x="1198" y="76"/>
                  </a:lnTo>
                  <a:lnTo>
                    <a:pt x="1281" y="96"/>
                  </a:lnTo>
                  <a:lnTo>
                    <a:pt x="1361" y="122"/>
                  </a:lnTo>
                  <a:lnTo>
                    <a:pt x="1437" y="157"/>
                  </a:lnTo>
                  <a:lnTo>
                    <a:pt x="1510" y="197"/>
                  </a:lnTo>
                  <a:lnTo>
                    <a:pt x="1578" y="243"/>
                  </a:lnTo>
                  <a:lnTo>
                    <a:pt x="1642" y="295"/>
                  </a:lnTo>
                  <a:lnTo>
                    <a:pt x="1700" y="353"/>
                  </a:lnTo>
                  <a:lnTo>
                    <a:pt x="1754" y="415"/>
                  </a:lnTo>
                  <a:lnTo>
                    <a:pt x="1801" y="482"/>
                  </a:lnTo>
                  <a:lnTo>
                    <a:pt x="1841" y="554"/>
                  </a:lnTo>
                  <a:lnTo>
                    <a:pt x="1800" y="473"/>
                  </a:lnTo>
                  <a:lnTo>
                    <a:pt x="1751" y="399"/>
                  </a:lnTo>
                  <a:lnTo>
                    <a:pt x="1696" y="329"/>
                  </a:lnTo>
                  <a:lnTo>
                    <a:pt x="1633" y="265"/>
                  </a:lnTo>
                  <a:lnTo>
                    <a:pt x="1565" y="207"/>
                  </a:lnTo>
                  <a:lnTo>
                    <a:pt x="1492" y="155"/>
                  </a:lnTo>
                  <a:lnTo>
                    <a:pt x="1413" y="109"/>
                  </a:lnTo>
                  <a:lnTo>
                    <a:pt x="1331" y="72"/>
                  </a:lnTo>
                  <a:lnTo>
                    <a:pt x="1245" y="41"/>
                  </a:lnTo>
                  <a:lnTo>
                    <a:pt x="1155" y="20"/>
                  </a:lnTo>
                  <a:lnTo>
                    <a:pt x="1061" y="5"/>
                  </a:lnTo>
                  <a:lnTo>
                    <a:pt x="964" y="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41" name="Freeform 39"/>
            <p:cNvSpPr>
              <a:spLocks/>
            </p:cNvSpPr>
            <p:nvPr/>
          </p:nvSpPr>
          <p:spPr bwMode="gray">
            <a:xfrm>
              <a:off x="5476876" y="4621213"/>
              <a:ext cx="2924175" cy="1463675"/>
            </a:xfrm>
            <a:custGeom>
              <a:avLst/>
              <a:gdLst>
                <a:gd name="T0" fmla="*/ 877 w 1842"/>
                <a:gd name="T1" fmla="*/ 922 h 922"/>
                <a:gd name="T2" fmla="*/ 968 w 1842"/>
                <a:gd name="T3" fmla="*/ 917 h 922"/>
                <a:gd name="T4" fmla="*/ 1057 w 1842"/>
                <a:gd name="T5" fmla="*/ 905 h 922"/>
                <a:gd name="T6" fmla="*/ 1143 w 1842"/>
                <a:gd name="T7" fmla="*/ 884 h 922"/>
                <a:gd name="T8" fmla="*/ 1227 w 1842"/>
                <a:gd name="T9" fmla="*/ 858 h 922"/>
                <a:gd name="T10" fmla="*/ 1305 w 1842"/>
                <a:gd name="T11" fmla="*/ 823 h 922"/>
                <a:gd name="T12" fmla="*/ 1381 w 1842"/>
                <a:gd name="T13" fmla="*/ 782 h 922"/>
                <a:gd name="T14" fmla="*/ 1453 w 1842"/>
                <a:gd name="T15" fmla="*/ 734 h 922"/>
                <a:gd name="T16" fmla="*/ 1519 w 1842"/>
                <a:gd name="T17" fmla="*/ 681 h 922"/>
                <a:gd name="T18" fmla="*/ 1580 w 1842"/>
                <a:gd name="T19" fmla="*/ 623 h 922"/>
                <a:gd name="T20" fmla="*/ 1637 w 1842"/>
                <a:gd name="T21" fmla="*/ 559 h 922"/>
                <a:gd name="T22" fmla="*/ 1686 w 1842"/>
                <a:gd name="T23" fmla="*/ 490 h 922"/>
                <a:gd name="T24" fmla="*/ 1731 w 1842"/>
                <a:gd name="T25" fmla="*/ 416 h 922"/>
                <a:gd name="T26" fmla="*/ 1768 w 1842"/>
                <a:gd name="T27" fmla="*/ 340 h 922"/>
                <a:gd name="T28" fmla="*/ 1797 w 1842"/>
                <a:gd name="T29" fmla="*/ 258 h 922"/>
                <a:gd name="T30" fmla="*/ 1820 w 1842"/>
                <a:gd name="T31" fmla="*/ 175 h 922"/>
                <a:gd name="T32" fmla="*/ 1835 w 1842"/>
                <a:gd name="T33" fmla="*/ 89 h 922"/>
                <a:gd name="T34" fmla="*/ 1842 w 1842"/>
                <a:gd name="T35" fmla="*/ 0 h 922"/>
                <a:gd name="T36" fmla="*/ 1735 w 1842"/>
                <a:gd name="T37" fmla="*/ 0 h 922"/>
                <a:gd name="T38" fmla="*/ 1728 w 1842"/>
                <a:gd name="T39" fmla="*/ 87 h 922"/>
                <a:gd name="T40" fmla="*/ 1711 w 1842"/>
                <a:gd name="T41" fmla="*/ 174 h 922"/>
                <a:gd name="T42" fmla="*/ 1686 w 1842"/>
                <a:gd name="T43" fmla="*/ 257 h 922"/>
                <a:gd name="T44" fmla="*/ 1653 w 1842"/>
                <a:gd name="T45" fmla="*/ 337 h 922"/>
                <a:gd name="T46" fmla="*/ 1613 w 1842"/>
                <a:gd name="T47" fmla="*/ 412 h 922"/>
                <a:gd name="T48" fmla="*/ 1567 w 1842"/>
                <a:gd name="T49" fmla="*/ 483 h 922"/>
                <a:gd name="T50" fmla="*/ 1514 w 1842"/>
                <a:gd name="T51" fmla="*/ 550 h 922"/>
                <a:gd name="T52" fmla="*/ 1454 w 1842"/>
                <a:gd name="T53" fmla="*/ 611 h 922"/>
                <a:gd name="T54" fmla="*/ 1390 w 1842"/>
                <a:gd name="T55" fmla="*/ 666 h 922"/>
                <a:gd name="T56" fmla="*/ 1320 w 1842"/>
                <a:gd name="T57" fmla="*/ 716 h 922"/>
                <a:gd name="T58" fmla="*/ 1246 w 1842"/>
                <a:gd name="T59" fmla="*/ 759 h 922"/>
                <a:gd name="T60" fmla="*/ 1167 w 1842"/>
                <a:gd name="T61" fmla="*/ 795 h 922"/>
                <a:gd name="T62" fmla="*/ 1084 w 1842"/>
                <a:gd name="T63" fmla="*/ 823 h 922"/>
                <a:gd name="T64" fmla="*/ 999 w 1842"/>
                <a:gd name="T65" fmla="*/ 846 h 922"/>
                <a:gd name="T66" fmla="*/ 910 w 1842"/>
                <a:gd name="T67" fmla="*/ 858 h 922"/>
                <a:gd name="T68" fmla="*/ 818 w 1842"/>
                <a:gd name="T69" fmla="*/ 862 h 922"/>
                <a:gd name="T70" fmla="*/ 730 w 1842"/>
                <a:gd name="T71" fmla="*/ 858 h 922"/>
                <a:gd name="T72" fmla="*/ 644 w 1842"/>
                <a:gd name="T73" fmla="*/ 846 h 922"/>
                <a:gd name="T74" fmla="*/ 561 w 1842"/>
                <a:gd name="T75" fmla="*/ 826 h 922"/>
                <a:gd name="T76" fmla="*/ 480 w 1842"/>
                <a:gd name="T77" fmla="*/ 800 h 922"/>
                <a:gd name="T78" fmla="*/ 405 w 1842"/>
                <a:gd name="T79" fmla="*/ 765 h 922"/>
                <a:gd name="T80" fmla="*/ 332 w 1842"/>
                <a:gd name="T81" fmla="*/ 725 h 922"/>
                <a:gd name="T82" fmla="*/ 263 w 1842"/>
                <a:gd name="T83" fmla="*/ 679 h 922"/>
                <a:gd name="T84" fmla="*/ 199 w 1842"/>
                <a:gd name="T85" fmla="*/ 627 h 922"/>
                <a:gd name="T86" fmla="*/ 141 w 1842"/>
                <a:gd name="T87" fmla="*/ 569 h 922"/>
                <a:gd name="T88" fmla="*/ 88 w 1842"/>
                <a:gd name="T89" fmla="*/ 508 h 922"/>
                <a:gd name="T90" fmla="*/ 40 w 1842"/>
                <a:gd name="T91" fmla="*/ 441 h 922"/>
                <a:gd name="T92" fmla="*/ 0 w 1842"/>
                <a:gd name="T93" fmla="*/ 370 h 922"/>
                <a:gd name="T94" fmla="*/ 42 w 1842"/>
                <a:gd name="T95" fmla="*/ 449 h 922"/>
                <a:gd name="T96" fmla="*/ 91 w 1842"/>
                <a:gd name="T97" fmla="*/ 523 h 922"/>
                <a:gd name="T98" fmla="*/ 146 w 1842"/>
                <a:gd name="T99" fmla="*/ 593 h 922"/>
                <a:gd name="T100" fmla="*/ 208 w 1842"/>
                <a:gd name="T101" fmla="*/ 657 h 922"/>
                <a:gd name="T102" fmla="*/ 277 w 1842"/>
                <a:gd name="T103" fmla="*/ 716 h 922"/>
                <a:gd name="T104" fmla="*/ 350 w 1842"/>
                <a:gd name="T105" fmla="*/ 768 h 922"/>
                <a:gd name="T106" fmla="*/ 428 w 1842"/>
                <a:gd name="T107" fmla="*/ 813 h 922"/>
                <a:gd name="T108" fmla="*/ 510 w 1842"/>
                <a:gd name="T109" fmla="*/ 852 h 922"/>
                <a:gd name="T110" fmla="*/ 598 w 1842"/>
                <a:gd name="T111" fmla="*/ 881 h 922"/>
                <a:gd name="T112" fmla="*/ 687 w 1842"/>
                <a:gd name="T113" fmla="*/ 904 h 922"/>
                <a:gd name="T114" fmla="*/ 781 w 1842"/>
                <a:gd name="T115" fmla="*/ 917 h 922"/>
                <a:gd name="T116" fmla="*/ 877 w 1842"/>
                <a:gd name="T117" fmla="*/ 922 h 9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42" h="922">
                  <a:moveTo>
                    <a:pt x="877" y="922"/>
                  </a:moveTo>
                  <a:lnTo>
                    <a:pt x="968" y="917"/>
                  </a:lnTo>
                  <a:lnTo>
                    <a:pt x="1057" y="905"/>
                  </a:lnTo>
                  <a:lnTo>
                    <a:pt x="1143" y="884"/>
                  </a:lnTo>
                  <a:lnTo>
                    <a:pt x="1227" y="858"/>
                  </a:lnTo>
                  <a:lnTo>
                    <a:pt x="1305" y="823"/>
                  </a:lnTo>
                  <a:lnTo>
                    <a:pt x="1381" y="782"/>
                  </a:lnTo>
                  <a:lnTo>
                    <a:pt x="1453" y="734"/>
                  </a:lnTo>
                  <a:lnTo>
                    <a:pt x="1519" y="681"/>
                  </a:lnTo>
                  <a:lnTo>
                    <a:pt x="1580" y="623"/>
                  </a:lnTo>
                  <a:lnTo>
                    <a:pt x="1637" y="559"/>
                  </a:lnTo>
                  <a:lnTo>
                    <a:pt x="1686" y="490"/>
                  </a:lnTo>
                  <a:lnTo>
                    <a:pt x="1731" y="416"/>
                  </a:lnTo>
                  <a:lnTo>
                    <a:pt x="1768" y="340"/>
                  </a:lnTo>
                  <a:lnTo>
                    <a:pt x="1797" y="258"/>
                  </a:lnTo>
                  <a:lnTo>
                    <a:pt x="1820" y="175"/>
                  </a:lnTo>
                  <a:lnTo>
                    <a:pt x="1835" y="89"/>
                  </a:lnTo>
                  <a:lnTo>
                    <a:pt x="1842" y="0"/>
                  </a:lnTo>
                  <a:lnTo>
                    <a:pt x="1735" y="0"/>
                  </a:lnTo>
                  <a:lnTo>
                    <a:pt x="1728" y="87"/>
                  </a:lnTo>
                  <a:lnTo>
                    <a:pt x="1711" y="174"/>
                  </a:lnTo>
                  <a:lnTo>
                    <a:pt x="1686" y="257"/>
                  </a:lnTo>
                  <a:lnTo>
                    <a:pt x="1653" y="337"/>
                  </a:lnTo>
                  <a:lnTo>
                    <a:pt x="1613" y="412"/>
                  </a:lnTo>
                  <a:lnTo>
                    <a:pt x="1567" y="483"/>
                  </a:lnTo>
                  <a:lnTo>
                    <a:pt x="1514" y="550"/>
                  </a:lnTo>
                  <a:lnTo>
                    <a:pt x="1454" y="611"/>
                  </a:lnTo>
                  <a:lnTo>
                    <a:pt x="1390" y="666"/>
                  </a:lnTo>
                  <a:lnTo>
                    <a:pt x="1320" y="716"/>
                  </a:lnTo>
                  <a:lnTo>
                    <a:pt x="1246" y="759"/>
                  </a:lnTo>
                  <a:lnTo>
                    <a:pt x="1167" y="795"/>
                  </a:lnTo>
                  <a:lnTo>
                    <a:pt x="1084" y="823"/>
                  </a:lnTo>
                  <a:lnTo>
                    <a:pt x="999" y="846"/>
                  </a:lnTo>
                  <a:lnTo>
                    <a:pt x="910" y="858"/>
                  </a:lnTo>
                  <a:lnTo>
                    <a:pt x="818" y="862"/>
                  </a:lnTo>
                  <a:lnTo>
                    <a:pt x="730" y="858"/>
                  </a:lnTo>
                  <a:lnTo>
                    <a:pt x="644" y="846"/>
                  </a:lnTo>
                  <a:lnTo>
                    <a:pt x="561" y="826"/>
                  </a:lnTo>
                  <a:lnTo>
                    <a:pt x="480" y="800"/>
                  </a:lnTo>
                  <a:lnTo>
                    <a:pt x="405" y="765"/>
                  </a:lnTo>
                  <a:lnTo>
                    <a:pt x="332" y="725"/>
                  </a:lnTo>
                  <a:lnTo>
                    <a:pt x="263" y="679"/>
                  </a:lnTo>
                  <a:lnTo>
                    <a:pt x="199" y="627"/>
                  </a:lnTo>
                  <a:lnTo>
                    <a:pt x="141" y="569"/>
                  </a:lnTo>
                  <a:lnTo>
                    <a:pt x="88" y="508"/>
                  </a:lnTo>
                  <a:lnTo>
                    <a:pt x="40" y="441"/>
                  </a:lnTo>
                  <a:lnTo>
                    <a:pt x="0" y="370"/>
                  </a:lnTo>
                  <a:lnTo>
                    <a:pt x="42" y="449"/>
                  </a:lnTo>
                  <a:lnTo>
                    <a:pt x="91" y="523"/>
                  </a:lnTo>
                  <a:lnTo>
                    <a:pt x="146" y="593"/>
                  </a:lnTo>
                  <a:lnTo>
                    <a:pt x="208" y="657"/>
                  </a:lnTo>
                  <a:lnTo>
                    <a:pt x="277" y="716"/>
                  </a:lnTo>
                  <a:lnTo>
                    <a:pt x="350" y="768"/>
                  </a:lnTo>
                  <a:lnTo>
                    <a:pt x="428" y="813"/>
                  </a:lnTo>
                  <a:lnTo>
                    <a:pt x="510" y="852"/>
                  </a:lnTo>
                  <a:lnTo>
                    <a:pt x="598" y="881"/>
                  </a:lnTo>
                  <a:lnTo>
                    <a:pt x="687" y="904"/>
                  </a:lnTo>
                  <a:lnTo>
                    <a:pt x="781" y="917"/>
                  </a:lnTo>
                  <a:lnTo>
                    <a:pt x="877" y="922"/>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sp>
          <p:nvSpPr>
            <p:cNvPr id="42" name="Freeform 40"/>
            <p:cNvSpPr>
              <a:spLocks noEditPoints="1"/>
            </p:cNvSpPr>
            <p:nvPr/>
          </p:nvSpPr>
          <p:spPr bwMode="gray">
            <a:xfrm>
              <a:off x="7761288" y="5873750"/>
              <a:ext cx="436563" cy="207963"/>
            </a:xfrm>
            <a:custGeom>
              <a:avLst/>
              <a:gdLst>
                <a:gd name="T0" fmla="*/ 202 w 275"/>
                <a:gd name="T1" fmla="*/ 97 h 131"/>
                <a:gd name="T2" fmla="*/ 240 w 275"/>
                <a:gd name="T3" fmla="*/ 0 h 131"/>
                <a:gd name="T4" fmla="*/ 275 w 275"/>
                <a:gd name="T5" fmla="*/ 0 h 131"/>
                <a:gd name="T6" fmla="*/ 275 w 275"/>
                <a:gd name="T7" fmla="*/ 131 h 131"/>
                <a:gd name="T8" fmla="*/ 251 w 275"/>
                <a:gd name="T9" fmla="*/ 131 h 131"/>
                <a:gd name="T10" fmla="*/ 251 w 275"/>
                <a:gd name="T11" fmla="*/ 26 h 131"/>
                <a:gd name="T12" fmla="*/ 251 w 275"/>
                <a:gd name="T13" fmla="*/ 26 h 131"/>
                <a:gd name="T14" fmla="*/ 210 w 275"/>
                <a:gd name="T15" fmla="*/ 131 h 131"/>
                <a:gd name="T16" fmla="*/ 193 w 275"/>
                <a:gd name="T17" fmla="*/ 131 h 131"/>
                <a:gd name="T18" fmla="*/ 152 w 275"/>
                <a:gd name="T19" fmla="*/ 26 h 131"/>
                <a:gd name="T20" fmla="*/ 152 w 275"/>
                <a:gd name="T21" fmla="*/ 26 h 131"/>
                <a:gd name="T22" fmla="*/ 152 w 275"/>
                <a:gd name="T23" fmla="*/ 131 h 131"/>
                <a:gd name="T24" fmla="*/ 128 w 275"/>
                <a:gd name="T25" fmla="*/ 131 h 131"/>
                <a:gd name="T26" fmla="*/ 128 w 275"/>
                <a:gd name="T27" fmla="*/ 0 h 131"/>
                <a:gd name="T28" fmla="*/ 164 w 275"/>
                <a:gd name="T29" fmla="*/ 0 h 131"/>
                <a:gd name="T30" fmla="*/ 202 w 275"/>
                <a:gd name="T31" fmla="*/ 97 h 131"/>
                <a:gd name="T32" fmla="*/ 106 w 275"/>
                <a:gd name="T33" fmla="*/ 20 h 131"/>
                <a:gd name="T34" fmla="*/ 64 w 275"/>
                <a:gd name="T35" fmla="*/ 20 h 131"/>
                <a:gd name="T36" fmla="*/ 64 w 275"/>
                <a:gd name="T37" fmla="*/ 131 h 131"/>
                <a:gd name="T38" fmla="*/ 40 w 275"/>
                <a:gd name="T39" fmla="*/ 131 h 131"/>
                <a:gd name="T40" fmla="*/ 40 w 275"/>
                <a:gd name="T41" fmla="*/ 20 h 131"/>
                <a:gd name="T42" fmla="*/ 0 w 275"/>
                <a:gd name="T43" fmla="*/ 20 h 131"/>
                <a:gd name="T44" fmla="*/ 0 w 275"/>
                <a:gd name="T45" fmla="*/ 0 h 131"/>
                <a:gd name="T46" fmla="*/ 106 w 275"/>
                <a:gd name="T47" fmla="*/ 0 h 131"/>
                <a:gd name="T48" fmla="*/ 106 w 275"/>
                <a:gd name="T49" fmla="*/ 2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75" h="131">
                  <a:moveTo>
                    <a:pt x="202" y="97"/>
                  </a:moveTo>
                  <a:lnTo>
                    <a:pt x="240" y="0"/>
                  </a:lnTo>
                  <a:lnTo>
                    <a:pt x="275" y="0"/>
                  </a:lnTo>
                  <a:lnTo>
                    <a:pt x="275" y="131"/>
                  </a:lnTo>
                  <a:lnTo>
                    <a:pt x="251" y="131"/>
                  </a:lnTo>
                  <a:lnTo>
                    <a:pt x="251" y="26"/>
                  </a:lnTo>
                  <a:lnTo>
                    <a:pt x="251" y="26"/>
                  </a:lnTo>
                  <a:lnTo>
                    <a:pt x="210" y="131"/>
                  </a:lnTo>
                  <a:lnTo>
                    <a:pt x="193" y="131"/>
                  </a:lnTo>
                  <a:lnTo>
                    <a:pt x="152" y="26"/>
                  </a:lnTo>
                  <a:lnTo>
                    <a:pt x="152" y="26"/>
                  </a:lnTo>
                  <a:lnTo>
                    <a:pt x="152" y="131"/>
                  </a:lnTo>
                  <a:lnTo>
                    <a:pt x="128" y="131"/>
                  </a:lnTo>
                  <a:lnTo>
                    <a:pt x="128" y="0"/>
                  </a:lnTo>
                  <a:lnTo>
                    <a:pt x="164" y="0"/>
                  </a:lnTo>
                  <a:lnTo>
                    <a:pt x="202" y="97"/>
                  </a:lnTo>
                  <a:close/>
                  <a:moveTo>
                    <a:pt x="106" y="20"/>
                  </a:moveTo>
                  <a:lnTo>
                    <a:pt x="64" y="20"/>
                  </a:lnTo>
                  <a:lnTo>
                    <a:pt x="64" y="131"/>
                  </a:lnTo>
                  <a:lnTo>
                    <a:pt x="40" y="131"/>
                  </a:lnTo>
                  <a:lnTo>
                    <a:pt x="40" y="20"/>
                  </a:lnTo>
                  <a:lnTo>
                    <a:pt x="0" y="20"/>
                  </a:lnTo>
                  <a:lnTo>
                    <a:pt x="0" y="0"/>
                  </a:lnTo>
                  <a:lnTo>
                    <a:pt x="106" y="0"/>
                  </a:lnTo>
                  <a:lnTo>
                    <a:pt x="106" y="20"/>
                  </a:lnTo>
                  <a:close/>
                </a:path>
              </a:pathLst>
            </a:custGeom>
            <a:grpFill/>
            <a:ln w="0">
              <a:noFill/>
              <a:prstDash val="solid"/>
              <a:round/>
              <a:headEnd/>
              <a:tailEnd/>
            </a:ln>
          </p:spPr>
          <p:txBody>
            <a:bodyPr/>
            <a:lstStyle/>
            <a:p>
              <a:pPr fontAlgn="auto">
                <a:spcBef>
                  <a:spcPts val="0"/>
                </a:spcBef>
                <a:spcAft>
                  <a:spcPts val="0"/>
                </a:spcAft>
                <a:defRPr/>
              </a:pPr>
              <a:endParaRPr lang="en-US">
                <a:latin typeface="+mn-lt"/>
                <a:ea typeface="+mn-ea"/>
                <a:cs typeface="+mn-cs"/>
              </a:endParaRP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fontAlgn="base">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an@go6.si" TargetMode="External"/><Relationship Id="rId4" Type="http://schemas.openxmlformats.org/officeDocument/2006/relationships/hyperlink" Target="mailto:zorz@isoc.org"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an@zorz.si" TargetMode="External"/><Relationship Id="rId3" Type="http://schemas.openxmlformats.org/officeDocument/2006/relationships/hyperlink" Target="mailto:jan@ncc.si"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an@zorz.si" TargetMode="External"/><Relationship Id="rId3" Type="http://schemas.openxmlformats.org/officeDocument/2006/relationships/hyperlink" Target="mailto:jan@ncc.si"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an@zorz.si"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nternetsociety.org/deploy360/blog/2016/01/lets-encrypt-certificates-for-mail-servers-and-dane-part-1-of-2/" TargetMode="External"/><Relationship Id="rId3" Type="http://schemas.openxmlformats.org/officeDocument/2006/relationships/hyperlink" Target="http://www.internetsociety.org/deploy360/blog/2016/03/lets-encrypt-certificates-for-mail-servers-and-dane-part-2-of-2/"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an@go6.si" TargetMode="External"/><Relationship Id="rId3" Type="http://schemas.openxmlformats.org/officeDocument/2006/relationships/hyperlink" Target="mailto:zorz@isoc.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go6.si/docs/opendnssec-start-guide-draft.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nternetsociety.org/deploy360/resources/dan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Title 1"/>
          <p:cNvSpPr>
            <a:spLocks noGrp="1"/>
          </p:cNvSpPr>
          <p:nvPr>
            <p:ph type="ctrTitle"/>
          </p:nvPr>
        </p:nvSpPr>
        <p:spPr/>
        <p:txBody>
          <a:bodyPr/>
          <a:lstStyle/>
          <a:p>
            <a:r>
              <a:rPr lang="en-US" dirty="0">
                <a:latin typeface="Calibri" charset="0"/>
              </a:rPr>
              <a:t>DANE/DNSSEC/TLS </a:t>
            </a:r>
            <a:r>
              <a:rPr lang="en-US" dirty="0" smtClean="0">
                <a:latin typeface="Calibri" charset="0"/>
              </a:rPr>
              <a:t/>
            </a:r>
            <a:br>
              <a:rPr lang="en-US" dirty="0" smtClean="0">
                <a:latin typeface="Calibri" charset="0"/>
              </a:rPr>
            </a:br>
            <a:r>
              <a:rPr lang="en-US" dirty="0" smtClean="0">
                <a:latin typeface="Calibri" charset="0"/>
              </a:rPr>
              <a:t>Testing in the Go6lab</a:t>
            </a:r>
            <a:endParaRPr lang="en-US" dirty="0">
              <a:latin typeface="Calibri" charset="0"/>
            </a:endParaRPr>
          </a:p>
        </p:txBody>
      </p:sp>
      <p:sp>
        <p:nvSpPr>
          <p:cNvPr id="3" name="Subtitle 2"/>
          <p:cNvSpPr>
            <a:spLocks noGrp="1"/>
          </p:cNvSpPr>
          <p:nvPr>
            <p:ph type="subTitle" idx="1"/>
          </p:nvPr>
        </p:nvSpPr>
        <p:spPr/>
        <p:txBody>
          <a:bodyPr rtlCol="0">
            <a:normAutofit fontScale="85000" lnSpcReduction="20000"/>
          </a:bodyPr>
          <a:lstStyle/>
          <a:p>
            <a:pPr fontAlgn="auto">
              <a:spcAft>
                <a:spcPts val="0"/>
              </a:spcAft>
              <a:buFont typeface="Arial"/>
              <a:buNone/>
              <a:defRPr/>
            </a:pPr>
            <a:endParaRPr lang="en-US" dirty="0" smtClean="0">
              <a:ea typeface="+mn-ea"/>
              <a:cs typeface="+mn-cs"/>
            </a:endParaRPr>
          </a:p>
          <a:p>
            <a:pPr fontAlgn="auto">
              <a:spcAft>
                <a:spcPts val="0"/>
              </a:spcAft>
              <a:buFont typeface="Arial"/>
              <a:buNone/>
              <a:defRPr/>
            </a:pPr>
            <a:r>
              <a:rPr lang="en-US" dirty="0" smtClean="0">
                <a:ea typeface="+mn-ea"/>
                <a:cs typeface="+mn-cs"/>
              </a:rPr>
              <a:t>Jan </a:t>
            </a:r>
            <a:r>
              <a:rPr lang="en-US" dirty="0" err="1" smtClean="0">
                <a:ea typeface="+mn-ea"/>
                <a:cs typeface="+mn-cs"/>
              </a:rPr>
              <a:t>Žorž</a:t>
            </a:r>
            <a:r>
              <a:rPr lang="en-US" dirty="0" smtClean="0">
                <a:ea typeface="+mn-ea"/>
                <a:cs typeface="+mn-cs"/>
              </a:rPr>
              <a:t>, ISOC/Go6 Institute, Slovenia</a:t>
            </a:r>
          </a:p>
          <a:p>
            <a:pPr fontAlgn="auto">
              <a:spcAft>
                <a:spcPts val="0"/>
              </a:spcAft>
              <a:buFont typeface="Arial"/>
              <a:buNone/>
              <a:defRPr/>
            </a:pPr>
            <a:r>
              <a:rPr lang="en-US" dirty="0" smtClean="0">
                <a:ea typeface="+mn-ea"/>
                <a:cs typeface="+mn-cs"/>
                <a:hlinkClick r:id="rId3"/>
              </a:rPr>
              <a:t>jan@go6.si</a:t>
            </a:r>
            <a:endParaRPr lang="en-US" dirty="0" smtClean="0">
              <a:ea typeface="+mn-ea"/>
              <a:cs typeface="+mn-cs"/>
            </a:endParaRPr>
          </a:p>
          <a:p>
            <a:pPr fontAlgn="auto">
              <a:spcAft>
                <a:spcPts val="0"/>
              </a:spcAft>
              <a:buFont typeface="Arial"/>
              <a:buNone/>
              <a:defRPr/>
            </a:pPr>
            <a:r>
              <a:rPr lang="en-US" dirty="0" smtClean="0">
                <a:ea typeface="+mn-ea"/>
                <a:cs typeface="+mn-cs"/>
                <a:hlinkClick r:id="rId4"/>
              </a:rPr>
              <a:t>zorz@isoc.org</a:t>
            </a:r>
            <a:r>
              <a:rPr lang="en-US" dirty="0" smtClean="0">
                <a:ea typeface="+mn-ea"/>
                <a:cs typeface="+mn-cs"/>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1"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0700" y="635000"/>
            <a:ext cx="8102600" cy="608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p:txBody>
          <a:bodyPr/>
          <a:lstStyle/>
          <a:p>
            <a:r>
              <a:rPr lang="en-US">
                <a:latin typeface="Calibri" charset="0"/>
              </a:rPr>
              <a:t>DANE verification</a:t>
            </a:r>
          </a:p>
        </p:txBody>
      </p:sp>
      <p:sp>
        <p:nvSpPr>
          <p:cNvPr id="3" name="Content Placeholder 2"/>
          <p:cNvSpPr>
            <a:spLocks noGrp="1"/>
          </p:cNvSpPr>
          <p:nvPr>
            <p:ph idx="1"/>
          </p:nvPr>
        </p:nvSpPr>
        <p:spPr/>
        <p:txBody>
          <a:bodyPr rtlCol="0">
            <a:normAutofit fontScale="92500"/>
          </a:bodyPr>
          <a:lstStyle/>
          <a:p>
            <a:pPr fontAlgn="auto">
              <a:spcAft>
                <a:spcPts val="0"/>
              </a:spcAft>
              <a:buFont typeface="Arial"/>
              <a:buChar char="•"/>
              <a:defRPr/>
            </a:pPr>
            <a:r>
              <a:rPr lang="en-US" dirty="0" smtClean="0">
                <a:ea typeface="+mn-ea"/>
                <a:cs typeface="+mn-cs"/>
              </a:rPr>
              <a:t>Mx.go6lab.si was able to verify TLS cert to T-2 mail server and </a:t>
            </a:r>
            <a:r>
              <a:rPr lang="en-US" dirty="0" err="1" smtClean="0">
                <a:ea typeface="+mn-ea"/>
                <a:cs typeface="+mn-cs"/>
              </a:rPr>
              <a:t>nlnet</a:t>
            </a:r>
            <a:r>
              <a:rPr lang="en-US" dirty="0" smtClean="0">
                <a:ea typeface="+mn-ea"/>
                <a:cs typeface="+mn-cs"/>
              </a:rPr>
              <a:t>-labs and some others…</a:t>
            </a:r>
          </a:p>
          <a:p>
            <a:pPr fontAlgn="auto">
              <a:spcAft>
                <a:spcPts val="0"/>
              </a:spcAft>
              <a:buFont typeface="Arial"/>
              <a:buChar char="•"/>
              <a:defRPr/>
            </a:pPr>
            <a:endParaRPr lang="en-US" dirty="0" smtClean="0">
              <a:ea typeface="+mn-ea"/>
              <a:cs typeface="+mn-cs"/>
            </a:endParaRPr>
          </a:p>
          <a:p>
            <a:pPr marL="0" indent="0" fontAlgn="auto">
              <a:spcAft>
                <a:spcPts val="0"/>
              </a:spcAft>
              <a:buFont typeface="Arial"/>
              <a:buNone/>
              <a:defRPr/>
            </a:pPr>
            <a:r>
              <a:rPr lang="en-US" sz="2400" dirty="0" smtClean="0">
                <a:latin typeface="Times New Roman"/>
                <a:ea typeface="+mn-ea"/>
                <a:cs typeface="Times New Roman"/>
              </a:rPr>
              <a:t>mx postfix/</a:t>
            </a:r>
            <a:r>
              <a:rPr lang="en-US" sz="2400" dirty="0" err="1" smtClean="0">
                <a:latin typeface="Times New Roman"/>
                <a:ea typeface="+mn-ea"/>
                <a:cs typeface="Times New Roman"/>
              </a:rPr>
              <a:t>smtp</a:t>
            </a:r>
            <a:r>
              <a:rPr lang="en-US" sz="2400" dirty="0" smtClean="0">
                <a:latin typeface="Times New Roman"/>
                <a:ea typeface="+mn-ea"/>
                <a:cs typeface="Times New Roman"/>
              </a:rPr>
              <a:t>[31332]: Verified TLS connection established to </a:t>
            </a:r>
          </a:p>
          <a:p>
            <a:pPr marL="0" indent="0" fontAlgn="auto">
              <a:spcAft>
                <a:spcPts val="0"/>
              </a:spcAft>
              <a:buFont typeface="Arial"/>
              <a:buNone/>
              <a:defRPr/>
            </a:pPr>
            <a:r>
              <a:rPr lang="en-US" sz="2400" dirty="0" smtClean="0">
                <a:latin typeface="Times New Roman"/>
                <a:ea typeface="+mn-ea"/>
                <a:cs typeface="Times New Roman"/>
              </a:rPr>
              <a:t>smtp-good-in-2.t-2.si[2a01:260:1:4::24]:25: TLSv1 with cipher </a:t>
            </a:r>
          </a:p>
          <a:p>
            <a:pPr marL="0" indent="0" fontAlgn="auto">
              <a:spcAft>
                <a:spcPts val="0"/>
              </a:spcAft>
              <a:buFont typeface="Arial"/>
              <a:buNone/>
              <a:defRPr/>
            </a:pPr>
            <a:r>
              <a:rPr lang="en-US" sz="2400" dirty="0" smtClean="0">
                <a:latin typeface="Times New Roman"/>
                <a:ea typeface="+mn-ea"/>
                <a:cs typeface="Times New Roman"/>
              </a:rPr>
              <a:t>DHE-RSA-AES256-SHA (256/256 bits)</a:t>
            </a:r>
          </a:p>
          <a:p>
            <a:pPr marL="0" indent="0" fontAlgn="auto">
              <a:spcAft>
                <a:spcPts val="0"/>
              </a:spcAft>
              <a:buFont typeface="Arial"/>
              <a:buNone/>
              <a:defRPr/>
            </a:pPr>
            <a:endParaRPr lang="en-US" sz="2400" dirty="0" smtClean="0">
              <a:latin typeface="Times New Roman"/>
              <a:ea typeface="+mn-ea"/>
              <a:cs typeface="Times New Roman"/>
            </a:endParaRPr>
          </a:p>
          <a:p>
            <a:pPr marL="0" indent="0" fontAlgn="auto">
              <a:spcAft>
                <a:spcPts val="0"/>
              </a:spcAft>
              <a:buFont typeface="Arial"/>
              <a:buNone/>
              <a:defRPr/>
            </a:pPr>
            <a:r>
              <a:rPr lang="en-US" sz="2400" dirty="0" err="1" smtClean="0">
                <a:latin typeface="Times New Roman"/>
                <a:ea typeface="+mn-ea"/>
                <a:cs typeface="Times New Roman"/>
              </a:rPr>
              <a:t>dicht</a:t>
            </a:r>
            <a:r>
              <a:rPr lang="en-US" sz="2400" dirty="0" smtClean="0">
                <a:latin typeface="Times New Roman"/>
                <a:ea typeface="+mn-ea"/>
                <a:cs typeface="Times New Roman"/>
              </a:rPr>
              <a:t> postfix/</a:t>
            </a:r>
            <a:r>
              <a:rPr lang="en-US" sz="2400" dirty="0" err="1" smtClean="0">
                <a:latin typeface="Times New Roman"/>
                <a:ea typeface="+mn-ea"/>
                <a:cs typeface="Times New Roman"/>
              </a:rPr>
              <a:t>smtp</a:t>
            </a:r>
            <a:r>
              <a:rPr lang="en-US" sz="2400" dirty="0" smtClean="0">
                <a:latin typeface="Times New Roman"/>
                <a:ea typeface="+mn-ea"/>
                <a:cs typeface="Times New Roman"/>
              </a:rPr>
              <a:t>[29540]: Verified TLS connection established to </a:t>
            </a:r>
          </a:p>
          <a:p>
            <a:pPr marL="0" indent="0" fontAlgn="auto">
              <a:spcAft>
                <a:spcPts val="0"/>
              </a:spcAft>
              <a:buFont typeface="Arial"/>
              <a:buNone/>
              <a:defRPr/>
            </a:pPr>
            <a:r>
              <a:rPr lang="en-US" sz="2400" dirty="0" smtClean="0">
                <a:latin typeface="Times New Roman"/>
                <a:ea typeface="+mn-ea"/>
                <a:cs typeface="Times New Roman"/>
              </a:rPr>
              <a:t>mx.go6lab.si[2001:67c:27e4::23]:25: TLSv1.2 with cipher </a:t>
            </a:r>
          </a:p>
          <a:p>
            <a:pPr marL="0" indent="0" fontAlgn="auto">
              <a:spcAft>
                <a:spcPts val="0"/>
              </a:spcAft>
              <a:buFont typeface="Arial"/>
              <a:buNone/>
              <a:defRPr/>
            </a:pPr>
            <a:r>
              <a:rPr lang="en-US" sz="2400" dirty="0" smtClean="0">
                <a:latin typeface="Times New Roman"/>
                <a:ea typeface="+mn-ea"/>
                <a:cs typeface="Times New Roman"/>
              </a:rPr>
              <a:t>ECDHE-RSA-AES256-GCM-SHA384 (256/256 bits)</a:t>
            </a:r>
          </a:p>
          <a:p>
            <a:pPr fontAlgn="auto">
              <a:spcAft>
                <a:spcPts val="0"/>
              </a:spcAft>
              <a:buFont typeface="Arial"/>
              <a:buChar char="•"/>
              <a:defRPr/>
            </a:pPr>
            <a:endParaRPr lang="en-US" dirty="0" smtClean="0">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title"/>
          </p:nvPr>
        </p:nvSpPr>
        <p:spPr/>
        <p:txBody>
          <a:bodyPr/>
          <a:lstStyle/>
          <a:p>
            <a:r>
              <a:rPr lang="en-US">
                <a:latin typeface="Calibri" charset="0"/>
              </a:rPr>
              <a:t>Postfix config</a:t>
            </a:r>
          </a:p>
        </p:txBody>
      </p:sp>
      <p:sp>
        <p:nvSpPr>
          <p:cNvPr id="3" name="Content Placeholder 2"/>
          <p:cNvSpPr>
            <a:spLocks noGrp="1"/>
          </p:cNvSpPr>
          <p:nvPr>
            <p:ph idx="1"/>
          </p:nvPr>
        </p:nvSpPr>
        <p:spPr>
          <a:xfrm>
            <a:off x="457200" y="1216025"/>
            <a:ext cx="8229600" cy="5424488"/>
          </a:xfrm>
        </p:spPr>
        <p:txBody>
          <a:bodyPr rtlCol="0">
            <a:normAutofit fontScale="70000" lnSpcReduction="20000"/>
          </a:bodyPr>
          <a:lstStyle/>
          <a:p>
            <a:pPr marL="0" indent="0" fontAlgn="auto">
              <a:spcAft>
                <a:spcPts val="0"/>
              </a:spcAft>
              <a:buFont typeface="Arial"/>
              <a:buNone/>
              <a:defRPr/>
            </a:pPr>
            <a:r>
              <a:rPr lang="en-US" dirty="0" err="1" smtClean="0">
                <a:ea typeface="+mn-ea"/>
                <a:cs typeface="+mn-cs"/>
              </a:rPr>
              <a:t>smtpd_use_tls</a:t>
            </a:r>
            <a:r>
              <a:rPr lang="en-US" dirty="0" smtClean="0">
                <a:ea typeface="+mn-ea"/>
                <a:cs typeface="+mn-cs"/>
              </a:rPr>
              <a:t> = yes</a:t>
            </a:r>
          </a:p>
          <a:p>
            <a:pPr marL="0" indent="0" fontAlgn="auto">
              <a:spcAft>
                <a:spcPts val="0"/>
              </a:spcAft>
              <a:buFont typeface="Arial"/>
              <a:buNone/>
              <a:defRPr/>
            </a:pPr>
            <a:r>
              <a:rPr lang="en-US" dirty="0" err="1" smtClean="0">
                <a:ea typeface="+mn-ea"/>
                <a:cs typeface="+mn-cs"/>
              </a:rPr>
              <a:t>smtpd_tls_security_level</a:t>
            </a:r>
            <a:r>
              <a:rPr lang="en-US" dirty="0" smtClean="0">
                <a:ea typeface="+mn-ea"/>
                <a:cs typeface="+mn-cs"/>
              </a:rPr>
              <a:t> = may</a:t>
            </a:r>
          </a:p>
          <a:p>
            <a:pPr marL="0" indent="0" fontAlgn="auto">
              <a:spcAft>
                <a:spcPts val="0"/>
              </a:spcAft>
              <a:buFont typeface="Arial"/>
              <a:buNone/>
              <a:defRPr/>
            </a:pPr>
            <a:r>
              <a:rPr lang="en-US" dirty="0" err="1" smtClean="0">
                <a:ea typeface="+mn-ea"/>
                <a:cs typeface="+mn-cs"/>
              </a:rPr>
              <a:t>smtpd_tls_key_file</a:t>
            </a:r>
            <a:r>
              <a:rPr lang="en-US" dirty="0" smtClean="0">
                <a:ea typeface="+mn-ea"/>
                <a:cs typeface="+mn-cs"/>
              </a:rPr>
              <a:t> = /</a:t>
            </a:r>
            <a:r>
              <a:rPr lang="en-US" dirty="0" err="1" smtClean="0">
                <a:ea typeface="+mn-ea"/>
                <a:cs typeface="+mn-cs"/>
              </a:rPr>
              <a:t>etc</a:t>
            </a:r>
            <a:r>
              <a:rPr lang="en-US" dirty="0" smtClean="0">
                <a:ea typeface="+mn-ea"/>
                <a:cs typeface="+mn-cs"/>
              </a:rPr>
              <a:t>/postfix/</a:t>
            </a:r>
            <a:r>
              <a:rPr lang="en-US" dirty="0" err="1" smtClean="0">
                <a:ea typeface="+mn-ea"/>
                <a:cs typeface="+mn-cs"/>
              </a:rPr>
              <a:t>ssl</a:t>
            </a:r>
            <a:r>
              <a:rPr lang="en-US" dirty="0" smtClean="0">
                <a:ea typeface="+mn-ea"/>
                <a:cs typeface="+mn-cs"/>
              </a:rPr>
              <a:t>/</a:t>
            </a:r>
            <a:r>
              <a:rPr lang="en-US" dirty="0" err="1" smtClean="0">
                <a:ea typeface="+mn-ea"/>
                <a:cs typeface="+mn-cs"/>
              </a:rPr>
              <a:t>server.pem</a:t>
            </a:r>
            <a:endParaRPr lang="en-US" dirty="0" smtClean="0">
              <a:ea typeface="+mn-ea"/>
              <a:cs typeface="+mn-cs"/>
            </a:endParaRPr>
          </a:p>
          <a:p>
            <a:pPr marL="0" indent="0" fontAlgn="auto">
              <a:spcAft>
                <a:spcPts val="0"/>
              </a:spcAft>
              <a:buFont typeface="Arial"/>
              <a:buNone/>
              <a:defRPr/>
            </a:pPr>
            <a:r>
              <a:rPr lang="en-US" dirty="0" err="1" smtClean="0">
                <a:ea typeface="+mn-ea"/>
                <a:cs typeface="+mn-cs"/>
              </a:rPr>
              <a:t>smtpd_tls_cert_file</a:t>
            </a:r>
            <a:r>
              <a:rPr lang="en-US" dirty="0" smtClean="0">
                <a:ea typeface="+mn-ea"/>
                <a:cs typeface="+mn-cs"/>
              </a:rPr>
              <a:t> = /</a:t>
            </a:r>
            <a:r>
              <a:rPr lang="en-US" dirty="0" err="1" smtClean="0">
                <a:ea typeface="+mn-ea"/>
                <a:cs typeface="+mn-cs"/>
              </a:rPr>
              <a:t>etc</a:t>
            </a:r>
            <a:r>
              <a:rPr lang="en-US" dirty="0" smtClean="0">
                <a:ea typeface="+mn-ea"/>
                <a:cs typeface="+mn-cs"/>
              </a:rPr>
              <a:t>/postfix/</a:t>
            </a:r>
            <a:r>
              <a:rPr lang="en-US" dirty="0" err="1" smtClean="0">
                <a:ea typeface="+mn-ea"/>
                <a:cs typeface="+mn-cs"/>
              </a:rPr>
              <a:t>ssl</a:t>
            </a:r>
            <a:r>
              <a:rPr lang="en-US" dirty="0" smtClean="0">
                <a:ea typeface="+mn-ea"/>
                <a:cs typeface="+mn-cs"/>
              </a:rPr>
              <a:t>/</a:t>
            </a:r>
            <a:r>
              <a:rPr lang="en-US" dirty="0" err="1" smtClean="0">
                <a:ea typeface="+mn-ea"/>
                <a:cs typeface="+mn-cs"/>
              </a:rPr>
              <a:t>server.pem</a:t>
            </a:r>
            <a:endParaRPr lang="en-US" dirty="0" smtClean="0">
              <a:ea typeface="+mn-ea"/>
              <a:cs typeface="+mn-cs"/>
            </a:endParaRPr>
          </a:p>
          <a:p>
            <a:pPr marL="0" indent="0" fontAlgn="auto">
              <a:spcAft>
                <a:spcPts val="0"/>
              </a:spcAft>
              <a:buFont typeface="Arial"/>
              <a:buNone/>
              <a:defRPr/>
            </a:pPr>
            <a:r>
              <a:rPr lang="en-US" dirty="0" err="1" smtClean="0">
                <a:ea typeface="+mn-ea"/>
                <a:cs typeface="+mn-cs"/>
              </a:rPr>
              <a:t>smtpd_tls_auth_only</a:t>
            </a:r>
            <a:r>
              <a:rPr lang="en-US" dirty="0" smtClean="0">
                <a:ea typeface="+mn-ea"/>
                <a:cs typeface="+mn-cs"/>
              </a:rPr>
              <a:t> = no</a:t>
            </a:r>
          </a:p>
          <a:p>
            <a:pPr marL="0" indent="0" fontAlgn="auto">
              <a:spcAft>
                <a:spcPts val="0"/>
              </a:spcAft>
              <a:buFont typeface="Arial"/>
              <a:buNone/>
              <a:defRPr/>
            </a:pPr>
            <a:r>
              <a:rPr lang="en-US" dirty="0" err="1" smtClean="0">
                <a:ea typeface="+mn-ea"/>
                <a:cs typeface="+mn-cs"/>
              </a:rPr>
              <a:t>smtpd_tls_loglevel</a:t>
            </a:r>
            <a:r>
              <a:rPr lang="en-US" dirty="0" smtClean="0">
                <a:ea typeface="+mn-ea"/>
                <a:cs typeface="+mn-cs"/>
              </a:rPr>
              <a:t> = 1</a:t>
            </a:r>
          </a:p>
          <a:p>
            <a:pPr marL="0" indent="0" fontAlgn="auto">
              <a:spcAft>
                <a:spcPts val="0"/>
              </a:spcAft>
              <a:buFont typeface="Arial"/>
              <a:buNone/>
              <a:defRPr/>
            </a:pPr>
            <a:r>
              <a:rPr lang="en-US" dirty="0" err="1" smtClean="0">
                <a:ea typeface="+mn-ea"/>
                <a:cs typeface="+mn-cs"/>
              </a:rPr>
              <a:t>smtpd_tls_received_header</a:t>
            </a:r>
            <a:r>
              <a:rPr lang="en-US" dirty="0" smtClean="0">
                <a:ea typeface="+mn-ea"/>
                <a:cs typeface="+mn-cs"/>
              </a:rPr>
              <a:t> = yes</a:t>
            </a:r>
          </a:p>
          <a:p>
            <a:pPr marL="0" indent="0" fontAlgn="auto">
              <a:spcAft>
                <a:spcPts val="0"/>
              </a:spcAft>
              <a:buFont typeface="Arial"/>
              <a:buNone/>
              <a:defRPr/>
            </a:pPr>
            <a:r>
              <a:rPr lang="en-US" dirty="0" err="1" smtClean="0">
                <a:ea typeface="+mn-ea"/>
                <a:cs typeface="+mn-cs"/>
              </a:rPr>
              <a:t>smtpd_tls_session_cache_timeout</a:t>
            </a:r>
            <a:r>
              <a:rPr lang="en-US" dirty="0" smtClean="0">
                <a:ea typeface="+mn-ea"/>
                <a:cs typeface="+mn-cs"/>
              </a:rPr>
              <a:t> = 3600s</a:t>
            </a:r>
          </a:p>
          <a:p>
            <a:pPr marL="0" indent="0" fontAlgn="auto">
              <a:spcAft>
                <a:spcPts val="0"/>
              </a:spcAft>
              <a:buFont typeface="Arial"/>
              <a:buNone/>
              <a:defRPr/>
            </a:pPr>
            <a:r>
              <a:rPr lang="en-US" dirty="0" err="1" smtClean="0">
                <a:ea typeface="+mn-ea"/>
                <a:cs typeface="+mn-cs"/>
              </a:rPr>
              <a:t>smtp_tls_security_level</a:t>
            </a:r>
            <a:r>
              <a:rPr lang="en-US" dirty="0" smtClean="0">
                <a:ea typeface="+mn-ea"/>
                <a:cs typeface="+mn-cs"/>
              </a:rPr>
              <a:t> = </a:t>
            </a:r>
            <a:r>
              <a:rPr lang="en-US" dirty="0" err="1" smtClean="0">
                <a:ea typeface="+mn-ea"/>
                <a:cs typeface="+mn-cs"/>
              </a:rPr>
              <a:t>dane</a:t>
            </a:r>
            <a:endParaRPr lang="en-US" dirty="0" smtClean="0">
              <a:ea typeface="+mn-ea"/>
              <a:cs typeface="+mn-cs"/>
            </a:endParaRPr>
          </a:p>
          <a:p>
            <a:pPr marL="0" indent="0" fontAlgn="auto">
              <a:spcAft>
                <a:spcPts val="0"/>
              </a:spcAft>
              <a:buFont typeface="Arial"/>
              <a:buNone/>
              <a:defRPr/>
            </a:pPr>
            <a:r>
              <a:rPr lang="en-US" dirty="0" err="1" smtClean="0">
                <a:ea typeface="+mn-ea"/>
                <a:cs typeface="+mn-cs"/>
              </a:rPr>
              <a:t>smtp_use_tls</a:t>
            </a:r>
            <a:r>
              <a:rPr lang="en-US" dirty="0" smtClean="0">
                <a:ea typeface="+mn-ea"/>
                <a:cs typeface="+mn-cs"/>
              </a:rPr>
              <a:t> = yes</a:t>
            </a:r>
          </a:p>
          <a:p>
            <a:pPr marL="0" indent="0" fontAlgn="auto">
              <a:spcAft>
                <a:spcPts val="0"/>
              </a:spcAft>
              <a:buFont typeface="Arial"/>
              <a:buNone/>
              <a:defRPr/>
            </a:pPr>
            <a:r>
              <a:rPr lang="en-US" dirty="0" err="1" smtClean="0">
                <a:ea typeface="+mn-ea"/>
                <a:cs typeface="+mn-cs"/>
              </a:rPr>
              <a:t>smtp_tls_note_starttls_offer</a:t>
            </a:r>
            <a:r>
              <a:rPr lang="en-US" dirty="0" smtClean="0">
                <a:ea typeface="+mn-ea"/>
                <a:cs typeface="+mn-cs"/>
              </a:rPr>
              <a:t> = yes</a:t>
            </a:r>
          </a:p>
          <a:p>
            <a:pPr marL="0" indent="0" fontAlgn="auto">
              <a:spcAft>
                <a:spcPts val="0"/>
              </a:spcAft>
              <a:buFont typeface="Arial"/>
              <a:buNone/>
              <a:defRPr/>
            </a:pPr>
            <a:r>
              <a:rPr lang="en-US" dirty="0" err="1" smtClean="0">
                <a:ea typeface="+mn-ea"/>
                <a:cs typeface="+mn-cs"/>
              </a:rPr>
              <a:t>smtp_tls_loglevel</a:t>
            </a:r>
            <a:r>
              <a:rPr lang="en-US" dirty="0" smtClean="0">
                <a:ea typeface="+mn-ea"/>
                <a:cs typeface="+mn-cs"/>
              </a:rPr>
              <a:t> = 1</a:t>
            </a:r>
          </a:p>
          <a:p>
            <a:pPr marL="0" indent="0" fontAlgn="auto">
              <a:spcAft>
                <a:spcPts val="0"/>
              </a:spcAft>
              <a:buFont typeface="Arial"/>
              <a:buNone/>
              <a:defRPr/>
            </a:pPr>
            <a:r>
              <a:rPr lang="en-US" dirty="0" err="1" smtClean="0">
                <a:ea typeface="+mn-ea"/>
                <a:cs typeface="+mn-cs"/>
              </a:rPr>
              <a:t>tls_random_exchange_name</a:t>
            </a:r>
            <a:r>
              <a:rPr lang="en-US" dirty="0" smtClean="0">
                <a:ea typeface="+mn-ea"/>
                <a:cs typeface="+mn-cs"/>
              </a:rPr>
              <a:t> = /</a:t>
            </a:r>
            <a:r>
              <a:rPr lang="en-US" dirty="0" err="1" smtClean="0">
                <a:ea typeface="+mn-ea"/>
                <a:cs typeface="+mn-cs"/>
              </a:rPr>
              <a:t>var</a:t>
            </a:r>
            <a:r>
              <a:rPr lang="en-US" dirty="0" smtClean="0">
                <a:ea typeface="+mn-ea"/>
                <a:cs typeface="+mn-cs"/>
              </a:rPr>
              <a:t>/run/</a:t>
            </a:r>
            <a:r>
              <a:rPr lang="en-US" dirty="0" err="1" smtClean="0">
                <a:ea typeface="+mn-ea"/>
                <a:cs typeface="+mn-cs"/>
              </a:rPr>
              <a:t>prng_exch</a:t>
            </a:r>
            <a:endParaRPr lang="en-US" dirty="0" smtClean="0">
              <a:ea typeface="+mn-ea"/>
              <a:cs typeface="+mn-cs"/>
            </a:endParaRPr>
          </a:p>
          <a:p>
            <a:pPr marL="0" indent="0" fontAlgn="auto">
              <a:spcAft>
                <a:spcPts val="0"/>
              </a:spcAft>
              <a:buFont typeface="Arial"/>
              <a:buNone/>
              <a:defRPr/>
            </a:pPr>
            <a:r>
              <a:rPr lang="en-US" dirty="0" err="1" smtClean="0">
                <a:ea typeface="+mn-ea"/>
                <a:cs typeface="+mn-cs"/>
              </a:rPr>
              <a:t>tls_random_source</a:t>
            </a:r>
            <a:r>
              <a:rPr lang="en-US" dirty="0" smtClean="0">
                <a:ea typeface="+mn-ea"/>
                <a:cs typeface="+mn-cs"/>
              </a:rPr>
              <a:t> = </a:t>
            </a:r>
            <a:r>
              <a:rPr lang="en-US" dirty="0" err="1" smtClean="0">
                <a:ea typeface="+mn-ea"/>
                <a:cs typeface="+mn-cs"/>
              </a:rPr>
              <a:t>dev</a:t>
            </a:r>
            <a:r>
              <a:rPr lang="en-US" dirty="0" smtClean="0">
                <a:ea typeface="+mn-ea"/>
                <a:cs typeface="+mn-cs"/>
              </a:rPr>
              <a:t>:/</a:t>
            </a:r>
            <a:r>
              <a:rPr lang="en-US" dirty="0" err="1" smtClean="0">
                <a:ea typeface="+mn-ea"/>
                <a:cs typeface="+mn-cs"/>
              </a:rPr>
              <a:t>dev</a:t>
            </a:r>
            <a:r>
              <a:rPr lang="en-US" dirty="0" smtClean="0">
                <a:ea typeface="+mn-ea"/>
                <a:cs typeface="+mn-cs"/>
              </a:rPr>
              <a:t>/</a:t>
            </a:r>
            <a:r>
              <a:rPr lang="en-US" dirty="0" err="1" smtClean="0">
                <a:ea typeface="+mn-ea"/>
                <a:cs typeface="+mn-cs"/>
              </a:rPr>
              <a:t>urandom</a:t>
            </a:r>
            <a:endParaRPr lang="en-US" dirty="0" smtClean="0">
              <a:ea typeface="+mn-ea"/>
              <a:cs typeface="+mn-cs"/>
            </a:endParaRPr>
          </a:p>
          <a:p>
            <a:pPr marL="0" indent="0" fontAlgn="auto">
              <a:spcAft>
                <a:spcPts val="0"/>
              </a:spcAft>
              <a:buFont typeface="Arial"/>
              <a:buNone/>
              <a:defRPr/>
            </a:pPr>
            <a:r>
              <a:rPr lang="en-US" dirty="0" err="1" smtClean="0">
                <a:ea typeface="+mn-ea"/>
                <a:cs typeface="+mn-cs"/>
              </a:rPr>
              <a:t>tls_smtp_use_tls</a:t>
            </a:r>
            <a:r>
              <a:rPr lang="en-US" dirty="0" smtClean="0">
                <a:ea typeface="+mn-ea"/>
                <a:cs typeface="+mn-cs"/>
              </a:rPr>
              <a:t> = yes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p:txBody>
          <a:bodyPr/>
          <a:lstStyle/>
          <a:p>
            <a:r>
              <a:rPr lang="en-US">
                <a:latin typeface="Calibri" charset="0"/>
              </a:rPr>
              <a:t>Malformed TLSA record</a:t>
            </a:r>
          </a:p>
        </p:txBody>
      </p:sp>
      <p:sp>
        <p:nvSpPr>
          <p:cNvPr id="3" name="Content Placeholder 2"/>
          <p:cNvSpPr>
            <a:spLocks noGrp="1"/>
          </p:cNvSpPr>
          <p:nvPr>
            <p:ph idx="1"/>
          </p:nvPr>
        </p:nvSpPr>
        <p:spPr/>
        <p:txBody>
          <a:bodyPr rtlCol="0">
            <a:normAutofit fontScale="85000" lnSpcReduction="10000"/>
          </a:bodyPr>
          <a:lstStyle/>
          <a:p>
            <a:pPr fontAlgn="auto">
              <a:spcAft>
                <a:spcPts val="0"/>
              </a:spcAft>
              <a:buFont typeface="Arial"/>
              <a:buChar char="•"/>
              <a:defRPr/>
            </a:pPr>
            <a:r>
              <a:rPr lang="en-US" dirty="0" smtClean="0">
                <a:ea typeface="+mn-ea"/>
                <a:cs typeface="+mn-cs"/>
              </a:rPr>
              <a:t>We created a TLSA record with a bad hash (one character changed)</a:t>
            </a:r>
          </a:p>
          <a:p>
            <a:pPr fontAlgn="auto">
              <a:spcAft>
                <a:spcPts val="0"/>
              </a:spcAft>
              <a:buFont typeface="Arial"/>
              <a:buChar char="•"/>
              <a:defRPr/>
            </a:pPr>
            <a:r>
              <a:rPr lang="en-US" dirty="0" smtClean="0">
                <a:ea typeface="+mn-ea"/>
                <a:cs typeface="+mn-cs"/>
              </a:rPr>
              <a:t>Postfix failed to verify it and refused to send a message</a:t>
            </a:r>
          </a:p>
          <a:p>
            <a:pPr marL="0" indent="0" fontAlgn="auto">
              <a:spcAft>
                <a:spcPts val="0"/>
              </a:spcAft>
              <a:buFont typeface="Arial"/>
              <a:buNone/>
              <a:defRPr/>
            </a:pPr>
            <a:endParaRPr lang="en-US" dirty="0" smtClean="0">
              <a:ea typeface="+mn-ea"/>
              <a:cs typeface="+mn-cs"/>
            </a:endParaRPr>
          </a:p>
          <a:p>
            <a:pPr marL="0" indent="0" fontAlgn="auto">
              <a:spcAft>
                <a:spcPts val="0"/>
              </a:spcAft>
              <a:buFont typeface="Arial"/>
              <a:buNone/>
              <a:defRPr/>
            </a:pPr>
            <a:r>
              <a:rPr lang="en-US" sz="2800" dirty="0" smtClean="0">
                <a:latin typeface="Times New Roman"/>
                <a:ea typeface="+mn-ea"/>
                <a:cs typeface="Times New Roman"/>
              </a:rPr>
              <a:t>mx postfix/</a:t>
            </a:r>
            <a:r>
              <a:rPr lang="en-US" sz="2800" dirty="0" err="1" smtClean="0">
                <a:latin typeface="Times New Roman"/>
                <a:ea typeface="+mn-ea"/>
                <a:cs typeface="Times New Roman"/>
              </a:rPr>
              <a:t>smtp</a:t>
            </a:r>
            <a:r>
              <a:rPr lang="en-US" sz="2800" dirty="0" smtClean="0">
                <a:latin typeface="Times New Roman"/>
                <a:ea typeface="+mn-ea"/>
                <a:cs typeface="Times New Roman"/>
              </a:rPr>
              <a:t>[1765]: Untrusted TLS connection established to </a:t>
            </a:r>
          </a:p>
          <a:p>
            <a:pPr marL="0" indent="0" fontAlgn="auto">
              <a:spcAft>
                <a:spcPts val="0"/>
              </a:spcAft>
              <a:buFont typeface="Arial"/>
              <a:buNone/>
              <a:defRPr/>
            </a:pPr>
            <a:r>
              <a:rPr lang="en-US" sz="2800" dirty="0" smtClean="0">
                <a:latin typeface="Times New Roman"/>
                <a:ea typeface="+mn-ea"/>
                <a:cs typeface="Times New Roman"/>
              </a:rPr>
              <a:t>mail-bad.go6lab.si[2001:67c:27e4::</a:t>
            </a:r>
            <a:r>
              <a:rPr lang="en-US" sz="2800" dirty="0" err="1" smtClean="0">
                <a:latin typeface="Times New Roman"/>
                <a:ea typeface="+mn-ea"/>
                <a:cs typeface="Times New Roman"/>
              </a:rPr>
              <a:t>beee</a:t>
            </a:r>
            <a:r>
              <a:rPr lang="en-US" sz="2800" dirty="0" smtClean="0">
                <a:latin typeface="Times New Roman"/>
                <a:ea typeface="+mn-ea"/>
                <a:cs typeface="Times New Roman"/>
              </a:rPr>
              <a:t>]:25: TLSv1.2 with </a:t>
            </a:r>
          </a:p>
          <a:p>
            <a:pPr marL="0" indent="0" fontAlgn="auto">
              <a:spcAft>
                <a:spcPts val="0"/>
              </a:spcAft>
              <a:buFont typeface="Arial"/>
              <a:buNone/>
              <a:defRPr/>
            </a:pPr>
            <a:r>
              <a:rPr lang="en-US" sz="2800" dirty="0" smtClean="0">
                <a:latin typeface="Times New Roman"/>
                <a:ea typeface="+mn-ea"/>
                <a:cs typeface="Times New Roman"/>
              </a:rPr>
              <a:t>cipher ECDHE-RSA-AES256-GCM-SHA384 (256/256 bits)</a:t>
            </a:r>
          </a:p>
          <a:p>
            <a:pPr marL="0" indent="0" fontAlgn="auto">
              <a:spcAft>
                <a:spcPts val="0"/>
              </a:spcAft>
              <a:buFont typeface="Arial"/>
              <a:buNone/>
              <a:defRPr/>
            </a:pPr>
            <a:r>
              <a:rPr lang="en-US" sz="2800" dirty="0" smtClean="0">
                <a:latin typeface="Times New Roman"/>
                <a:ea typeface="+mn-ea"/>
                <a:cs typeface="Times New Roman"/>
              </a:rPr>
              <a:t>mx postfix/</a:t>
            </a:r>
            <a:r>
              <a:rPr lang="en-US" sz="2800" dirty="0" err="1" smtClean="0">
                <a:latin typeface="Times New Roman"/>
                <a:ea typeface="+mn-ea"/>
                <a:cs typeface="Times New Roman"/>
              </a:rPr>
              <a:t>smtp</a:t>
            </a:r>
            <a:r>
              <a:rPr lang="en-US" sz="2800" dirty="0" smtClean="0">
                <a:latin typeface="Times New Roman"/>
                <a:ea typeface="+mn-ea"/>
                <a:cs typeface="Times New Roman"/>
              </a:rPr>
              <a:t>[1765]: 3A4BE8EE5C: Server certificate not trusted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a:latin typeface="Calibri" charset="0"/>
              </a:rPr>
              <a:t>1M top Alexa domains and DANE</a:t>
            </a:r>
          </a:p>
        </p:txBody>
      </p:sp>
      <p:sp>
        <p:nvSpPr>
          <p:cNvPr id="14338" name="Content Placeholder 2"/>
          <p:cNvSpPr>
            <a:spLocks noGrp="1"/>
          </p:cNvSpPr>
          <p:nvPr>
            <p:ph idx="1"/>
          </p:nvPr>
        </p:nvSpPr>
        <p:spPr/>
        <p:txBody>
          <a:bodyPr/>
          <a:lstStyle/>
          <a:p>
            <a:r>
              <a:rPr lang="en-US" dirty="0">
                <a:latin typeface="Calibri" charset="0"/>
              </a:rPr>
              <a:t>We fetched top 1 million </a:t>
            </a:r>
            <a:r>
              <a:rPr lang="en-US" dirty="0" err="1">
                <a:latin typeface="Calibri" charset="0"/>
              </a:rPr>
              <a:t>Alexa</a:t>
            </a:r>
            <a:r>
              <a:rPr lang="en-US" dirty="0">
                <a:latin typeface="Calibri" charset="0"/>
              </a:rPr>
              <a:t> domains and created a script that sent an email to each </a:t>
            </a:r>
            <a:r>
              <a:rPr lang="en-US" dirty="0" smtClean="0">
                <a:latin typeface="Calibri" charset="0"/>
              </a:rPr>
              <a:t>of </a:t>
            </a:r>
            <a:r>
              <a:rPr lang="en-US" dirty="0">
                <a:latin typeface="Calibri" charset="0"/>
              </a:rPr>
              <a:t>them ( test-</a:t>
            </a:r>
            <a:r>
              <a:rPr lang="en-US" dirty="0" err="1">
                <a:latin typeface="Calibri" charset="0"/>
              </a:rPr>
              <a:t>dnssec</a:t>
            </a:r>
            <a:r>
              <a:rPr lang="en-US" dirty="0">
                <a:latin typeface="Calibri" charset="0"/>
              </a:rPr>
              <a:t>-</a:t>
            </a:r>
            <a:r>
              <a:rPr lang="en-US" dirty="0" err="1">
                <a:latin typeface="Calibri" charset="0"/>
              </a:rPr>
              <a:t>dane</a:t>
            </a:r>
            <a:r>
              <a:rPr lang="en-US" dirty="0">
                <a:latin typeface="Calibri" charset="0"/>
              </a:rPr>
              <a:t>@[domain] )</a:t>
            </a:r>
          </a:p>
          <a:p>
            <a:r>
              <a:rPr lang="en-US" dirty="0">
                <a:latin typeface="Calibri" charset="0"/>
              </a:rPr>
              <a:t>After some tweaking of the script we got some good results</a:t>
            </a:r>
          </a:p>
          <a:p>
            <a:r>
              <a:rPr lang="en-US" dirty="0">
                <a:latin typeface="Calibri" charset="0"/>
              </a:rPr>
              <a:t>Then we built a script that parsed </a:t>
            </a:r>
            <a:r>
              <a:rPr lang="en-US" dirty="0" smtClean="0">
                <a:latin typeface="Calibri" charset="0"/>
              </a:rPr>
              <a:t>mail log </a:t>
            </a:r>
            <a:r>
              <a:rPr lang="en-US" dirty="0">
                <a:latin typeface="Calibri" charset="0"/>
              </a:rPr>
              <a:t>file and here are the results: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a:latin typeface="Calibri" charset="0"/>
              </a:rPr>
              <a:t>Results</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a:buChar char="•"/>
              <a:defRPr/>
            </a:pPr>
            <a:r>
              <a:rPr lang="en-US" dirty="0" smtClean="0">
                <a:ea typeface="+mn-ea"/>
                <a:cs typeface="+mn-cs"/>
              </a:rPr>
              <a:t>Out of 1 million domains, 992,232 of them had MX record and mail server. </a:t>
            </a:r>
          </a:p>
          <a:p>
            <a:pPr fontAlgn="auto">
              <a:spcAft>
                <a:spcPts val="0"/>
              </a:spcAft>
              <a:buFont typeface="Arial"/>
              <a:buChar char="•"/>
              <a:defRPr/>
            </a:pPr>
            <a:r>
              <a:rPr lang="en-US" dirty="0" smtClean="0">
                <a:ea typeface="+mn-ea"/>
                <a:cs typeface="+mn-cs"/>
              </a:rPr>
              <a:t>Nearly 70% (687,897) of all attempted SMTP sessions to </a:t>
            </a:r>
            <a:r>
              <a:rPr lang="en-US" dirty="0" err="1" smtClean="0">
                <a:ea typeface="+mn-ea"/>
                <a:cs typeface="+mn-cs"/>
              </a:rPr>
              <a:t>Alexa</a:t>
            </a:r>
            <a:r>
              <a:rPr lang="en-US" dirty="0" smtClean="0">
                <a:ea typeface="+mn-ea"/>
                <a:cs typeface="+mn-cs"/>
              </a:rPr>
              <a:t> top 1 million domains MX records were encrypted with TLS</a:t>
            </a:r>
          </a:p>
          <a:p>
            <a:pPr fontAlgn="auto">
              <a:spcAft>
                <a:spcPts val="0"/>
              </a:spcAft>
              <a:buFont typeface="Arial"/>
              <a:buChar char="•"/>
              <a:defRPr/>
            </a:pPr>
            <a:r>
              <a:rPr lang="en-US" dirty="0" smtClean="0">
                <a:ea typeface="+mn-ea"/>
                <a:cs typeface="+mn-cs"/>
              </a:rPr>
              <a:t>Majority of TLS connections (60%) were established with trusted certificate</a:t>
            </a:r>
          </a:p>
          <a:p>
            <a:pPr fontAlgn="auto">
              <a:spcAft>
                <a:spcPts val="0"/>
              </a:spcAft>
              <a:buFont typeface="Arial"/>
              <a:buChar char="•"/>
              <a:defRPr/>
            </a:pPr>
            <a:r>
              <a:rPr lang="en-US" dirty="0" smtClean="0">
                <a:ea typeface="+mn-ea"/>
                <a:cs typeface="+mn-cs"/>
              </a:rPr>
              <a:t>1,382 connections where remote mail server announced TLS capability failed with "Cannot start TLS: handshake failure"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a:latin typeface="Calibri" charset="0"/>
              </a:rPr>
              <a:t>More results</a:t>
            </a:r>
          </a:p>
        </p:txBody>
      </p:sp>
      <p:sp>
        <p:nvSpPr>
          <p:cNvPr id="3" name="Content Placeholder 2"/>
          <p:cNvSpPr>
            <a:spLocks noGrp="1"/>
          </p:cNvSpPr>
          <p:nvPr>
            <p:ph idx="1"/>
          </p:nvPr>
        </p:nvSpPr>
        <p:spPr/>
        <p:txBody>
          <a:bodyPr rtlCol="0">
            <a:normAutofit fontScale="77500" lnSpcReduction="20000"/>
          </a:bodyPr>
          <a:lstStyle/>
          <a:p>
            <a:pPr marL="0" indent="0" fontAlgn="auto">
              <a:spcAft>
                <a:spcPts val="0"/>
              </a:spcAft>
              <a:buFont typeface="Arial"/>
              <a:buNone/>
              <a:defRPr/>
            </a:pPr>
            <a:r>
              <a:rPr lang="en-US" dirty="0" smtClean="0">
                <a:ea typeface="+mn-ea"/>
                <a:cs typeface="+mn-cs"/>
              </a:rPr>
              <a:t>TLS established connections ratios are:</a:t>
            </a:r>
          </a:p>
          <a:p>
            <a:pPr marL="0" indent="0" fontAlgn="auto">
              <a:spcAft>
                <a:spcPts val="0"/>
              </a:spcAft>
              <a:buFont typeface="Arial"/>
              <a:buNone/>
              <a:defRPr/>
            </a:pPr>
            <a:endParaRPr lang="en-US" dirty="0" smtClean="0">
              <a:ea typeface="+mn-ea"/>
              <a:cs typeface="+mn-cs"/>
            </a:endParaRPr>
          </a:p>
          <a:p>
            <a:pPr marL="0" indent="0" fontAlgn="auto">
              <a:spcAft>
                <a:spcPts val="0"/>
              </a:spcAft>
              <a:buFont typeface="Arial"/>
              <a:buNone/>
              <a:defRPr/>
            </a:pPr>
            <a:r>
              <a:rPr lang="en-US" sz="3800" dirty="0" smtClean="0">
                <a:ea typeface="+mn-ea"/>
                <a:cs typeface="+mn-cs"/>
              </a:rPr>
              <a:t>Anonymous: 109.753</a:t>
            </a:r>
          </a:p>
          <a:p>
            <a:pPr marL="0" indent="0" fontAlgn="auto">
              <a:spcAft>
                <a:spcPts val="0"/>
              </a:spcAft>
              <a:buFont typeface="Arial"/>
              <a:buNone/>
              <a:defRPr/>
            </a:pPr>
            <a:r>
              <a:rPr lang="en-US" sz="3800" dirty="0" smtClean="0">
                <a:ea typeface="+mn-ea"/>
                <a:cs typeface="+mn-cs"/>
              </a:rPr>
              <a:t>Untrusted: 167.063</a:t>
            </a:r>
          </a:p>
          <a:p>
            <a:pPr marL="0" indent="0" fontAlgn="auto">
              <a:spcAft>
                <a:spcPts val="0"/>
              </a:spcAft>
              <a:buFont typeface="Arial"/>
              <a:buNone/>
              <a:defRPr/>
            </a:pPr>
            <a:r>
              <a:rPr lang="en-US" sz="3800" dirty="0" smtClean="0">
                <a:ea typeface="+mn-ea"/>
                <a:cs typeface="+mn-cs"/>
              </a:rPr>
              <a:t>Trusted: 410.953</a:t>
            </a:r>
          </a:p>
          <a:p>
            <a:pPr marL="0" indent="0" fontAlgn="auto">
              <a:spcAft>
                <a:spcPts val="0"/>
              </a:spcAft>
              <a:buFont typeface="Arial"/>
              <a:buNone/>
              <a:defRPr/>
            </a:pPr>
            <a:r>
              <a:rPr lang="en-US" sz="3800" dirty="0" smtClean="0">
                <a:ea typeface="+mn-ea"/>
                <a:cs typeface="+mn-cs"/>
              </a:rPr>
              <a:t>Verified: 128</a:t>
            </a:r>
          </a:p>
          <a:p>
            <a:pPr marL="0" indent="0" fontAlgn="auto">
              <a:spcAft>
                <a:spcPts val="0"/>
              </a:spcAft>
              <a:buFont typeface="Arial"/>
              <a:buNone/>
              <a:defRPr/>
            </a:pPr>
            <a:endParaRPr lang="en-US" dirty="0" smtClean="0">
              <a:ea typeface="+mn-ea"/>
              <a:cs typeface="+mn-cs"/>
            </a:endParaRPr>
          </a:p>
          <a:p>
            <a:pPr marL="0" indent="0" fontAlgn="auto">
              <a:spcAft>
                <a:spcPts val="0"/>
              </a:spcAft>
              <a:buFont typeface="Arial"/>
              <a:buNone/>
              <a:defRPr/>
            </a:pPr>
            <a:r>
              <a:rPr lang="en-US" dirty="0" smtClean="0">
                <a:ea typeface="+mn-ea"/>
                <a:cs typeface="+mn-cs"/>
              </a:rPr>
              <a:t>Quick guide: Anonymous (opportunistic TLS with no signature), Untrusted (peer certificate not signed by trusted CA), Trusted (peer certificate signed by trusted CA) and Verified (verified with TLSA by DANE).</a:t>
            </a:r>
          </a:p>
          <a:p>
            <a:pPr marL="0" indent="0" fontAlgn="auto">
              <a:spcAft>
                <a:spcPts val="0"/>
              </a:spcAft>
              <a:buFont typeface="Arial"/>
              <a:buNone/>
              <a:defRPr/>
            </a:pPr>
            <a:endParaRPr lang="en-US" dirty="0" smtClean="0">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a:latin typeface="Calibri" charset="0"/>
              </a:rPr>
              <a:t>DANE Verified</a:t>
            </a:r>
          </a:p>
        </p:txBody>
      </p:sp>
      <p:sp>
        <p:nvSpPr>
          <p:cNvPr id="17410" name="Content Placeholder 2"/>
          <p:cNvSpPr>
            <a:spLocks noGrp="1"/>
          </p:cNvSpPr>
          <p:nvPr>
            <p:ph idx="1"/>
          </p:nvPr>
        </p:nvSpPr>
        <p:spPr/>
        <p:txBody>
          <a:bodyPr/>
          <a:lstStyle/>
          <a:p>
            <a:pPr marL="0" indent="0">
              <a:buFont typeface="Arial" charset="0"/>
              <a:buNone/>
            </a:pPr>
            <a:endParaRPr lang="en-US">
              <a:latin typeface="Calibri" charset="0"/>
            </a:endParaRPr>
          </a:p>
          <a:p>
            <a:pPr marL="0" indent="0">
              <a:buFont typeface="Arial" charset="0"/>
              <a:buNone/>
            </a:pPr>
            <a:endParaRPr lang="en-US">
              <a:latin typeface="Calibri" charset="0"/>
            </a:endParaRPr>
          </a:p>
          <a:p>
            <a:pPr marL="0" indent="0">
              <a:buFont typeface="Arial" charset="0"/>
              <a:buNone/>
            </a:pPr>
            <a:endParaRPr lang="en-US">
              <a:latin typeface="Calibri" charset="0"/>
            </a:endParaRPr>
          </a:p>
          <a:p>
            <a:pPr marL="0" indent="0" algn="ctr">
              <a:buFont typeface="Arial" charset="0"/>
              <a:buNone/>
            </a:pPr>
            <a:r>
              <a:rPr lang="en-US" sz="6000">
                <a:solidFill>
                  <a:srgbClr val="008000"/>
                </a:solidFill>
                <a:latin typeface="Calibri" charset="0"/>
              </a:rPr>
              <a:t>Verified: 128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a:latin typeface="Calibri" charset="0"/>
              </a:rPr>
              <a:t>Mail distribution</a:t>
            </a:r>
          </a:p>
        </p:txBody>
      </p:sp>
      <p:graphicFrame>
        <p:nvGraphicFramePr>
          <p:cNvPr id="2" name="Table 1"/>
          <p:cNvGraphicFramePr>
            <a:graphicFrameLocks noGrp="1"/>
          </p:cNvGraphicFramePr>
          <p:nvPr>
            <p:extLst>
              <p:ext uri="{D42A27DB-BD31-4B8C-83A1-F6EECF244321}">
                <p14:modId xmlns:p14="http://schemas.microsoft.com/office/powerpoint/2010/main" val="1465413576"/>
              </p:ext>
            </p:extLst>
          </p:nvPr>
        </p:nvGraphicFramePr>
        <p:xfrm>
          <a:off x="427629" y="1661979"/>
          <a:ext cx="8499267" cy="4724505"/>
        </p:xfrm>
        <a:graphic>
          <a:graphicData uri="http://schemas.openxmlformats.org/drawingml/2006/table">
            <a:tbl>
              <a:tblPr firstRow="1" bandRow="1">
                <a:tableStyleId>{5C22544A-7EE6-4342-B048-85BDC9FD1C3A}</a:tableStyleId>
              </a:tblPr>
              <a:tblGrid>
                <a:gridCol w="2833089"/>
                <a:gridCol w="2833089"/>
                <a:gridCol w="2833089"/>
              </a:tblGrid>
              <a:tr h="569790">
                <a:tc>
                  <a:txBody>
                    <a:bodyPr/>
                    <a:lstStyle/>
                    <a:p>
                      <a:r>
                        <a:rPr lang="en-US" sz="2400" dirty="0" smtClean="0"/>
                        <a:t>Mail</a:t>
                      </a:r>
                      <a:r>
                        <a:rPr lang="en-US" sz="2400" baseline="0" dirty="0" smtClean="0"/>
                        <a:t> Servers</a:t>
                      </a:r>
                      <a:endParaRPr lang="en-US" sz="2400" dirty="0"/>
                    </a:p>
                  </a:txBody>
                  <a:tcPr/>
                </a:tc>
                <a:tc>
                  <a:txBody>
                    <a:bodyPr/>
                    <a:lstStyle/>
                    <a:p>
                      <a:r>
                        <a:rPr lang="en-US" sz="2400" dirty="0" smtClean="0"/>
                        <a:t># Domains Handled</a:t>
                      </a:r>
                      <a:endParaRPr lang="en-US" sz="2400" dirty="0"/>
                    </a:p>
                  </a:txBody>
                  <a:tcPr/>
                </a:tc>
                <a:tc>
                  <a:txBody>
                    <a:bodyPr/>
                    <a:lstStyle/>
                    <a:p>
                      <a:r>
                        <a:rPr lang="en-US" sz="2400" dirty="0" smtClean="0"/>
                        <a:t>TLS State</a:t>
                      </a:r>
                      <a:endParaRPr lang="en-US" sz="2400" dirty="0"/>
                    </a:p>
                  </a:txBody>
                  <a:tcPr/>
                </a:tc>
              </a:tr>
              <a:tr h="577703">
                <a:tc>
                  <a:txBody>
                    <a:bodyPr/>
                    <a:lstStyle/>
                    <a:p>
                      <a:r>
                        <a:rPr lang="en-US" sz="2400" dirty="0" err="1" smtClean="0"/>
                        <a:t>google.com</a:t>
                      </a:r>
                      <a:endParaRPr lang="en-US" sz="2400" dirty="0"/>
                    </a:p>
                  </a:txBody>
                  <a:tcPr/>
                </a:tc>
                <a:tc>
                  <a:txBody>
                    <a:bodyPr/>
                    <a:lstStyle/>
                    <a:p>
                      <a:r>
                        <a:rPr lang="en-US" sz="2400" dirty="0" smtClean="0"/>
                        <a:t>125,422</a:t>
                      </a:r>
                      <a:endParaRPr lang="en-US" sz="2400" dirty="0"/>
                    </a:p>
                  </a:txBody>
                  <a:tcPr/>
                </a:tc>
                <a:tc>
                  <a:txBody>
                    <a:bodyPr/>
                    <a:lstStyle/>
                    <a:p>
                      <a:r>
                        <a:rPr lang="en-US" sz="2400" dirty="0" smtClean="0"/>
                        <a:t>Trusted</a:t>
                      </a:r>
                      <a:endParaRPr lang="en-US" sz="2400" dirty="0"/>
                    </a:p>
                  </a:txBody>
                  <a:tcPr/>
                </a:tc>
              </a:tr>
              <a:tr h="997132">
                <a:tc>
                  <a:txBody>
                    <a:bodyPr/>
                    <a:lstStyle/>
                    <a:p>
                      <a:r>
                        <a:rPr lang="en-US" sz="2400" dirty="0" err="1" smtClean="0"/>
                        <a:t>secureserver.net</a:t>
                      </a:r>
                      <a:endParaRPr lang="en-US" sz="2400" dirty="0"/>
                    </a:p>
                  </a:txBody>
                  <a:tcPr/>
                </a:tc>
                <a:tc>
                  <a:txBody>
                    <a:bodyPr/>
                    <a:lstStyle/>
                    <a:p>
                      <a:r>
                        <a:rPr lang="en-US" sz="2400" dirty="0" smtClean="0"/>
                        <a:t>35,759</a:t>
                      </a:r>
                      <a:endParaRPr lang="en-US" sz="2400" dirty="0"/>
                    </a:p>
                  </a:txBody>
                  <a:tcPr/>
                </a:tc>
                <a:tc>
                  <a:txBody>
                    <a:bodyPr/>
                    <a:lstStyle/>
                    <a:p>
                      <a:r>
                        <a:rPr lang="en-US" sz="2400" dirty="0" smtClean="0"/>
                        <a:t>Some Trusted, some</a:t>
                      </a:r>
                      <a:r>
                        <a:rPr lang="en-US" sz="2400" baseline="0" dirty="0" smtClean="0"/>
                        <a:t> no TLS at all</a:t>
                      </a:r>
                      <a:endParaRPr lang="en-US" sz="2400" dirty="0"/>
                    </a:p>
                  </a:txBody>
                  <a:tcPr/>
                </a:tc>
              </a:tr>
              <a:tr h="577703">
                <a:tc>
                  <a:txBody>
                    <a:bodyPr/>
                    <a:lstStyle/>
                    <a:p>
                      <a:r>
                        <a:rPr lang="en-US" sz="2400" dirty="0" err="1" smtClean="0"/>
                        <a:t>qq.com</a:t>
                      </a:r>
                      <a:endParaRPr lang="en-US" sz="2400" dirty="0"/>
                    </a:p>
                  </a:txBody>
                  <a:tcPr/>
                </a:tc>
                <a:tc>
                  <a:txBody>
                    <a:bodyPr/>
                    <a:lstStyle/>
                    <a:p>
                      <a:r>
                        <a:rPr lang="en-US" sz="2400" dirty="0" smtClean="0"/>
                        <a:t>11,254</a:t>
                      </a:r>
                      <a:endParaRPr lang="en-US" sz="2400" dirty="0"/>
                    </a:p>
                  </a:txBody>
                  <a:tcPr/>
                </a:tc>
                <a:tc>
                  <a:txBody>
                    <a:bodyPr/>
                    <a:lstStyle/>
                    <a:p>
                      <a:r>
                        <a:rPr lang="en-US" sz="2400" dirty="0" smtClean="0"/>
                        <a:t>No TLS</a:t>
                      </a:r>
                      <a:endParaRPr lang="en-US" sz="2400" dirty="0"/>
                    </a:p>
                  </a:txBody>
                  <a:tcPr/>
                </a:tc>
              </a:tr>
              <a:tr h="577703">
                <a:tc>
                  <a:txBody>
                    <a:bodyPr/>
                    <a:lstStyle/>
                    <a:p>
                      <a:r>
                        <a:rPr lang="en-US" sz="2400" dirty="0" err="1" smtClean="0"/>
                        <a:t>Yandex.ru</a:t>
                      </a:r>
                      <a:endParaRPr lang="en-US" sz="2400" dirty="0"/>
                    </a:p>
                  </a:txBody>
                  <a:tcPr/>
                </a:tc>
                <a:tc>
                  <a:txBody>
                    <a:bodyPr/>
                    <a:lstStyle/>
                    <a:p>
                      <a:r>
                        <a:rPr lang="en-US" sz="2400" dirty="0" smtClean="0"/>
                        <a:t>9,268</a:t>
                      </a:r>
                      <a:endParaRPr lang="en-US" sz="2400" dirty="0"/>
                    </a:p>
                  </a:txBody>
                  <a:tcPr/>
                </a:tc>
                <a:tc>
                  <a:txBody>
                    <a:bodyPr/>
                    <a:lstStyle/>
                    <a:p>
                      <a:r>
                        <a:rPr lang="en-US" sz="2400" dirty="0" smtClean="0"/>
                        <a:t>Trusted</a:t>
                      </a:r>
                      <a:endParaRPr lang="en-US" sz="2400" dirty="0"/>
                    </a:p>
                  </a:txBody>
                  <a:tcPr/>
                </a:tc>
              </a:tr>
              <a:tr h="1424474">
                <a:tc>
                  <a:txBody>
                    <a:bodyPr/>
                    <a:lstStyle/>
                    <a:p>
                      <a:r>
                        <a:rPr lang="en-US" sz="2400" dirty="0" err="1" smtClean="0"/>
                        <a:t>Ovh.net</a:t>
                      </a:r>
                      <a:endParaRPr lang="en-US" sz="2400" dirty="0"/>
                    </a:p>
                  </a:txBody>
                  <a:tcPr/>
                </a:tc>
                <a:tc>
                  <a:txBody>
                    <a:bodyPr/>
                    <a:lstStyle/>
                    <a:p>
                      <a:r>
                        <a:rPr lang="en-US" sz="2400" dirty="0" smtClean="0"/>
                        <a:t>8.531</a:t>
                      </a:r>
                      <a:endParaRPr lang="en-US" sz="2400" dirty="0"/>
                    </a:p>
                  </a:txBody>
                  <a:tcPr/>
                </a:tc>
                <a:tc>
                  <a:txBody>
                    <a:bodyPr/>
                    <a:lstStyle/>
                    <a:p>
                      <a:r>
                        <a:rPr lang="en-US" sz="2400" dirty="0" smtClean="0"/>
                        <a:t>Most Trusted,</a:t>
                      </a:r>
                      <a:r>
                        <a:rPr lang="en-US" sz="2400" baseline="0" dirty="0" smtClean="0"/>
                        <a:t> with redirect servers having no TLS at all</a:t>
                      </a:r>
                      <a:endParaRPr lang="en-US" sz="2400"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a:latin typeface="Calibri" charset="0"/>
              </a:rPr>
              <a:t>Mail distribution</a:t>
            </a:r>
          </a:p>
        </p:txBody>
      </p:sp>
      <p:graphicFrame>
        <p:nvGraphicFramePr>
          <p:cNvPr id="4" name="Table 3"/>
          <p:cNvGraphicFramePr>
            <a:graphicFrameLocks noGrp="1"/>
          </p:cNvGraphicFramePr>
          <p:nvPr>
            <p:extLst>
              <p:ext uri="{D42A27DB-BD31-4B8C-83A1-F6EECF244321}">
                <p14:modId xmlns:p14="http://schemas.microsoft.com/office/powerpoint/2010/main" val="4282801771"/>
              </p:ext>
            </p:extLst>
          </p:nvPr>
        </p:nvGraphicFramePr>
        <p:xfrm>
          <a:off x="427629" y="1661979"/>
          <a:ext cx="8499267" cy="4724505"/>
        </p:xfrm>
        <a:graphic>
          <a:graphicData uri="http://schemas.openxmlformats.org/drawingml/2006/table">
            <a:tbl>
              <a:tblPr firstRow="1" bandRow="1">
                <a:tableStyleId>{5C22544A-7EE6-4342-B048-85BDC9FD1C3A}</a:tableStyleId>
              </a:tblPr>
              <a:tblGrid>
                <a:gridCol w="2833089"/>
                <a:gridCol w="2833089"/>
                <a:gridCol w="2833089"/>
              </a:tblGrid>
              <a:tr h="569790">
                <a:tc>
                  <a:txBody>
                    <a:bodyPr/>
                    <a:lstStyle/>
                    <a:p>
                      <a:r>
                        <a:rPr lang="en-US" sz="2400" dirty="0" smtClean="0"/>
                        <a:t>Mail</a:t>
                      </a:r>
                      <a:r>
                        <a:rPr lang="en-US" sz="2400" baseline="0" dirty="0" smtClean="0"/>
                        <a:t> Servers</a:t>
                      </a:r>
                      <a:endParaRPr lang="en-US" sz="2400" dirty="0"/>
                    </a:p>
                  </a:txBody>
                  <a:tcPr/>
                </a:tc>
                <a:tc>
                  <a:txBody>
                    <a:bodyPr/>
                    <a:lstStyle/>
                    <a:p>
                      <a:r>
                        <a:rPr lang="en-US" sz="2400" dirty="0" smtClean="0"/>
                        <a:t># Domains Handled</a:t>
                      </a:r>
                      <a:endParaRPr lang="en-US" sz="2400" dirty="0"/>
                    </a:p>
                  </a:txBody>
                  <a:tcPr/>
                </a:tc>
                <a:tc>
                  <a:txBody>
                    <a:bodyPr/>
                    <a:lstStyle/>
                    <a:p>
                      <a:r>
                        <a:rPr lang="en-US" sz="2400" dirty="0" smtClean="0"/>
                        <a:t>TLS State</a:t>
                      </a:r>
                      <a:endParaRPr lang="en-US" sz="2400" dirty="0"/>
                    </a:p>
                  </a:txBody>
                  <a:tcPr/>
                </a:tc>
              </a:tr>
              <a:tr h="577703">
                <a:tc>
                  <a:txBody>
                    <a:bodyPr/>
                    <a:lstStyle/>
                    <a:p>
                      <a:r>
                        <a:rPr lang="en-US" sz="2400" dirty="0" err="1" smtClean="0"/>
                        <a:t>Emailsrvr.com</a:t>
                      </a:r>
                      <a:endParaRPr lang="en-US" sz="2400" dirty="0"/>
                    </a:p>
                  </a:txBody>
                  <a:tcPr/>
                </a:tc>
                <a:tc>
                  <a:txBody>
                    <a:bodyPr/>
                    <a:lstStyle/>
                    <a:p>
                      <a:r>
                        <a:rPr lang="en-US" sz="2400" dirty="0" smtClean="0"/>
                        <a:t>8,262</a:t>
                      </a:r>
                      <a:endParaRPr lang="en-US" sz="2400" dirty="0"/>
                    </a:p>
                  </a:txBody>
                  <a:tcPr/>
                </a:tc>
                <a:tc>
                  <a:txBody>
                    <a:bodyPr/>
                    <a:lstStyle/>
                    <a:p>
                      <a:r>
                        <a:rPr lang="en-US" sz="2400" dirty="0" smtClean="0"/>
                        <a:t>Trusted</a:t>
                      </a:r>
                      <a:endParaRPr lang="en-US" sz="2400" dirty="0"/>
                    </a:p>
                  </a:txBody>
                  <a:tcPr/>
                </a:tc>
              </a:tr>
              <a:tr h="997132">
                <a:tc>
                  <a:txBody>
                    <a:bodyPr/>
                    <a:lstStyle/>
                    <a:p>
                      <a:r>
                        <a:rPr lang="en-US" sz="2400" dirty="0" err="1" smtClean="0"/>
                        <a:t>Zohomail.com</a:t>
                      </a:r>
                      <a:endParaRPr lang="en-US" sz="2400" dirty="0"/>
                    </a:p>
                  </a:txBody>
                  <a:tcPr/>
                </a:tc>
                <a:tc>
                  <a:txBody>
                    <a:bodyPr/>
                    <a:lstStyle/>
                    <a:p>
                      <a:r>
                        <a:rPr lang="en-US" sz="2400" dirty="0" smtClean="0"/>
                        <a:t>2.981</a:t>
                      </a:r>
                      <a:endParaRPr lang="en-US" sz="2400" dirty="0"/>
                    </a:p>
                  </a:txBody>
                  <a:tcPr/>
                </a:tc>
                <a:tc>
                  <a:txBody>
                    <a:bodyPr/>
                    <a:lstStyle/>
                    <a:p>
                      <a:r>
                        <a:rPr lang="en-US" sz="2400" dirty="0" smtClean="0"/>
                        <a:t>Trusted</a:t>
                      </a:r>
                      <a:endParaRPr lang="en-US" sz="2400" dirty="0"/>
                    </a:p>
                  </a:txBody>
                  <a:tcPr/>
                </a:tc>
              </a:tr>
              <a:tr h="577703">
                <a:tc>
                  <a:txBody>
                    <a:bodyPr/>
                    <a:lstStyle/>
                    <a:p>
                      <a:r>
                        <a:rPr lang="en-US" sz="2400" dirty="0" err="1" smtClean="0"/>
                        <a:t>Lolipop.jp</a:t>
                      </a:r>
                      <a:endParaRPr lang="en-US" sz="2400" dirty="0"/>
                    </a:p>
                  </a:txBody>
                  <a:tcPr/>
                </a:tc>
                <a:tc>
                  <a:txBody>
                    <a:bodyPr/>
                    <a:lstStyle/>
                    <a:p>
                      <a:r>
                        <a:rPr lang="en-US" sz="2400" dirty="0" smtClean="0"/>
                        <a:t>1.685</a:t>
                      </a:r>
                      <a:endParaRPr lang="en-US" sz="2400" dirty="0"/>
                    </a:p>
                  </a:txBody>
                  <a:tcPr/>
                </a:tc>
                <a:tc>
                  <a:txBody>
                    <a:bodyPr/>
                    <a:lstStyle/>
                    <a:p>
                      <a:r>
                        <a:rPr lang="en-US" sz="2400" dirty="0" smtClean="0"/>
                        <a:t>No TLS</a:t>
                      </a:r>
                      <a:endParaRPr lang="en-US" sz="2400" dirty="0"/>
                    </a:p>
                  </a:txBody>
                  <a:tcPr/>
                </a:tc>
              </a:tr>
              <a:tr h="577703">
                <a:tc>
                  <a:txBody>
                    <a:bodyPr/>
                    <a:lstStyle/>
                    <a:p>
                      <a:r>
                        <a:rPr lang="en-US" sz="2400" dirty="0" err="1" smtClean="0"/>
                        <a:t>Kundenserver.de</a:t>
                      </a:r>
                      <a:endParaRPr lang="en-US" sz="2400" dirty="0"/>
                    </a:p>
                  </a:txBody>
                  <a:tcPr/>
                </a:tc>
                <a:tc>
                  <a:txBody>
                    <a:bodyPr/>
                    <a:lstStyle/>
                    <a:p>
                      <a:r>
                        <a:rPr lang="en-US" sz="2400" dirty="0" smtClean="0"/>
                        <a:t>2,834</a:t>
                      </a:r>
                      <a:endParaRPr lang="en-US" sz="2400" dirty="0"/>
                    </a:p>
                  </a:txBody>
                  <a:tcPr/>
                </a:tc>
                <a:tc>
                  <a:txBody>
                    <a:bodyPr/>
                    <a:lstStyle/>
                    <a:p>
                      <a:r>
                        <a:rPr lang="en-US" sz="2400" dirty="0" smtClean="0"/>
                        <a:t>Trusted</a:t>
                      </a:r>
                      <a:endParaRPr lang="en-US" sz="2400" dirty="0"/>
                    </a:p>
                  </a:txBody>
                  <a:tcPr/>
                </a:tc>
              </a:tr>
              <a:tr h="1424474">
                <a:tc>
                  <a:txBody>
                    <a:bodyPr/>
                    <a:lstStyle/>
                    <a:p>
                      <a:r>
                        <a:rPr lang="en-US" sz="2400" dirty="0" err="1" smtClean="0"/>
                        <a:t>Gandi.net</a:t>
                      </a:r>
                      <a:endParaRPr lang="en-US" sz="2400" dirty="0"/>
                    </a:p>
                  </a:txBody>
                  <a:tcPr/>
                </a:tc>
                <a:tc>
                  <a:txBody>
                    <a:bodyPr/>
                    <a:lstStyle/>
                    <a:p>
                      <a:r>
                        <a:rPr lang="en-US" sz="2400" dirty="0" smtClean="0"/>
                        <a:t>2,200</a:t>
                      </a:r>
                      <a:endParaRPr lang="en-US" sz="2400" dirty="0"/>
                    </a:p>
                  </a:txBody>
                  <a:tcPr/>
                </a:tc>
                <a:tc>
                  <a:txBody>
                    <a:bodyPr/>
                    <a:lstStyle/>
                    <a:p>
                      <a:r>
                        <a:rPr lang="en-US" sz="2400" dirty="0" smtClean="0"/>
                        <a:t>Anonymous</a:t>
                      </a:r>
                      <a:endParaRPr lang="en-US" sz="2400"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p:cNvSpPr>
            <a:spLocks noGrp="1"/>
          </p:cNvSpPr>
          <p:nvPr>
            <p:ph type="title"/>
          </p:nvPr>
        </p:nvSpPr>
        <p:spPr/>
        <p:txBody>
          <a:bodyPr/>
          <a:lstStyle/>
          <a:p>
            <a:r>
              <a:rPr lang="en-US" dirty="0" smtClean="0">
                <a:latin typeface="Calibri" charset="0"/>
              </a:rPr>
              <a:t>Acknowledgement</a:t>
            </a:r>
            <a:endParaRPr lang="en-US" dirty="0">
              <a:latin typeface="Calibri" charset="0"/>
            </a:endParaRPr>
          </a:p>
        </p:txBody>
      </p:sp>
      <p:sp>
        <p:nvSpPr>
          <p:cNvPr id="3074" name="Content Placeholder 2"/>
          <p:cNvSpPr>
            <a:spLocks noGrp="1"/>
          </p:cNvSpPr>
          <p:nvPr>
            <p:ph idx="1"/>
          </p:nvPr>
        </p:nvSpPr>
        <p:spPr/>
        <p:txBody>
          <a:bodyPr/>
          <a:lstStyle/>
          <a:p>
            <a:pPr marL="0" indent="0">
              <a:buNone/>
            </a:pPr>
            <a:r>
              <a:rPr lang="en-US" dirty="0" smtClean="0">
                <a:latin typeface="Calibri" charset="0"/>
              </a:rPr>
              <a:t>I would like to thank Internet Society to let me spend some of my ISOC working time in go6lab and test all this new and exciting protocols and mechanisms that makes Internet a bit better and more secure place</a:t>
            </a:r>
            <a:r>
              <a:rPr lang="is-IS" dirty="0" smtClean="0">
                <a:latin typeface="Calibri" charset="0"/>
              </a:rPr>
              <a:t>…</a:t>
            </a:r>
            <a:endParaRPr lang="en-US" dirty="0">
              <a:latin typeface="Calibri" charset="0"/>
            </a:endParaRPr>
          </a:p>
        </p:txBody>
      </p:sp>
      <p:pic>
        <p:nvPicPr>
          <p:cNvPr id="3" name="Picture 2"/>
          <p:cNvPicPr>
            <a:picLocks noChangeAspect="1"/>
          </p:cNvPicPr>
          <p:nvPr/>
        </p:nvPicPr>
        <p:blipFill>
          <a:blip r:embed="rId2"/>
          <a:stretch>
            <a:fillRect/>
          </a:stretch>
        </p:blipFill>
        <p:spPr>
          <a:xfrm>
            <a:off x="2136695" y="4102083"/>
            <a:ext cx="5180509" cy="2601276"/>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a:latin typeface="Calibri" charset="0"/>
              </a:rPr>
              <a:t>DNSSEC? DANE?</a:t>
            </a:r>
          </a:p>
        </p:txBody>
      </p:sp>
      <p:sp>
        <p:nvSpPr>
          <p:cNvPr id="3" name="Content Placeholder 2"/>
          <p:cNvSpPr>
            <a:spLocks noGrp="1"/>
          </p:cNvSpPr>
          <p:nvPr>
            <p:ph idx="1"/>
          </p:nvPr>
        </p:nvSpPr>
        <p:spPr/>
        <p:txBody>
          <a:bodyPr rtlCol="0">
            <a:normAutofit/>
          </a:bodyPr>
          <a:lstStyle/>
          <a:p>
            <a:pPr fontAlgn="auto">
              <a:spcAft>
                <a:spcPts val="0"/>
              </a:spcAft>
              <a:buFont typeface="Arial"/>
              <a:buChar char="•"/>
              <a:defRPr/>
            </a:pPr>
            <a:endParaRPr lang="en-US" dirty="0" smtClean="0">
              <a:ea typeface="+mn-ea"/>
              <a:cs typeface="+mn-cs"/>
            </a:endParaRPr>
          </a:p>
          <a:p>
            <a:pPr fontAlgn="auto">
              <a:spcAft>
                <a:spcPts val="0"/>
              </a:spcAft>
              <a:buFont typeface="Arial"/>
              <a:buChar char="•"/>
              <a:defRPr/>
            </a:pPr>
            <a:endParaRPr lang="en-US" dirty="0" smtClean="0">
              <a:ea typeface="+mn-ea"/>
              <a:cs typeface="+mn-cs"/>
            </a:endParaRPr>
          </a:p>
          <a:p>
            <a:pPr marL="0" indent="0" algn="ctr" fontAlgn="auto">
              <a:spcAft>
                <a:spcPts val="0"/>
              </a:spcAft>
              <a:buFont typeface="Arial"/>
              <a:buNone/>
              <a:defRPr/>
            </a:pPr>
            <a:r>
              <a:rPr lang="en-US" sz="4000" dirty="0" smtClean="0">
                <a:solidFill>
                  <a:srgbClr val="FF0000"/>
                </a:solidFill>
                <a:ea typeface="+mn-ea"/>
                <a:cs typeface="+mn-cs"/>
              </a:rPr>
              <a:t>None of these “big” mail servers (and their domains) are DNSSEC signed (that meant no DANE for them possible up to January 2016).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1"/>
          </p:nvPr>
        </p:nvSpPr>
        <p:spPr/>
        <p:txBody>
          <a:bodyPr/>
          <a:lstStyle/>
          <a:p>
            <a:r>
              <a:rPr lang="en-US" dirty="0" smtClean="0">
                <a:latin typeface="Calibri" charset="0"/>
              </a:rPr>
              <a:t>Of course, with wrong certificate hash in TLSA record (refuses to send mail)</a:t>
            </a:r>
          </a:p>
          <a:p>
            <a:r>
              <a:rPr lang="en-US" dirty="0" smtClean="0">
                <a:latin typeface="Calibri" charset="0"/>
              </a:rPr>
              <a:t>If domain where MX record resides is not DNSSEC signed (can’t trust the data in MX, so no verification)</a:t>
            </a:r>
          </a:p>
          <a:p>
            <a:r>
              <a:rPr lang="en-US" dirty="0" smtClean="0">
                <a:latin typeface="Calibri" charset="0"/>
              </a:rPr>
              <a:t>If TLSA record published in non-</a:t>
            </a:r>
            <a:r>
              <a:rPr lang="en-US" dirty="0">
                <a:latin typeface="Calibri" charset="0"/>
              </a:rPr>
              <a:t>DNSSEC zone (can’t trust the data in </a:t>
            </a:r>
            <a:r>
              <a:rPr lang="en-US" dirty="0" smtClean="0">
                <a:latin typeface="Calibri" charset="0"/>
              </a:rPr>
              <a:t>TLSA, </a:t>
            </a:r>
            <a:r>
              <a:rPr lang="en-US" dirty="0">
                <a:latin typeface="Calibri" charset="0"/>
              </a:rPr>
              <a:t>so no </a:t>
            </a:r>
            <a:r>
              <a:rPr lang="en-US" dirty="0" smtClean="0">
                <a:latin typeface="Calibri" charset="0"/>
              </a:rPr>
              <a:t>verification)</a:t>
            </a:r>
            <a:endParaRPr lang="en-US" dirty="0">
              <a:latin typeface="Calibri" charset="0"/>
            </a:endParaRPr>
          </a:p>
        </p:txBody>
      </p:sp>
      <p:sp>
        <p:nvSpPr>
          <p:cNvPr id="21506" name="Title 1"/>
          <p:cNvSpPr>
            <a:spLocks noGrp="1"/>
          </p:cNvSpPr>
          <p:nvPr>
            <p:ph type="title"/>
          </p:nvPr>
        </p:nvSpPr>
        <p:spPr/>
        <p:txBody>
          <a:bodyPr/>
          <a:lstStyle/>
          <a:p>
            <a:r>
              <a:rPr lang="en-US" dirty="0" smtClean="0">
                <a:latin typeface="Calibri" charset="0"/>
              </a:rPr>
              <a:t>When do DANE things fail?</a:t>
            </a:r>
            <a:endParaRPr lang="en-US" dirty="0">
              <a:latin typeface="Calibri"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1"/>
          </p:nvPr>
        </p:nvSpPr>
        <p:spPr>
          <a:xfrm>
            <a:off x="457200" y="1379914"/>
            <a:ext cx="8229600" cy="4982444"/>
          </a:xfrm>
        </p:spPr>
        <p:txBody>
          <a:bodyPr/>
          <a:lstStyle/>
          <a:p>
            <a:r>
              <a:rPr lang="en-US" dirty="0"/>
              <a:t>go6lab.si zone is signed, so is mx.go6lab.si </a:t>
            </a:r>
            <a:endParaRPr lang="en-US" dirty="0" smtClean="0"/>
          </a:p>
          <a:p>
            <a:r>
              <a:rPr lang="en-US" dirty="0" smtClean="0"/>
              <a:t>there </a:t>
            </a:r>
            <a:r>
              <a:rPr lang="en-US" dirty="0"/>
              <a:t>is TLSA for mx.go6lab.si, also signed </a:t>
            </a:r>
            <a:endParaRPr lang="en-US" dirty="0" smtClean="0"/>
          </a:p>
          <a:p>
            <a:r>
              <a:rPr lang="en-US" dirty="0" smtClean="0"/>
              <a:t>Domain </a:t>
            </a:r>
            <a:r>
              <a:rPr lang="en-US" dirty="0" err="1" smtClean="0"/>
              <a:t>signed.si</a:t>
            </a:r>
            <a:r>
              <a:rPr lang="en-US" dirty="0" smtClean="0"/>
              <a:t> </a:t>
            </a:r>
            <a:r>
              <a:rPr lang="en-US" dirty="0"/>
              <a:t>is signed and MX points to mx.go6lab.si </a:t>
            </a:r>
            <a:endParaRPr lang="en-US" dirty="0" smtClean="0"/>
          </a:p>
          <a:p>
            <a:r>
              <a:rPr lang="en-US" dirty="0" smtClean="0"/>
              <a:t>Domain not-</a:t>
            </a:r>
            <a:r>
              <a:rPr lang="en-US" dirty="0" err="1" smtClean="0"/>
              <a:t>signed.si</a:t>
            </a:r>
            <a:r>
              <a:rPr lang="en-US" dirty="0" smtClean="0"/>
              <a:t> </a:t>
            </a:r>
            <a:r>
              <a:rPr lang="en-US" dirty="0"/>
              <a:t>is not signed </a:t>
            </a:r>
            <a:r>
              <a:rPr lang="en-US" dirty="0" smtClean="0"/>
              <a:t>and MX points to mx.go6lab.si</a:t>
            </a:r>
          </a:p>
          <a:p>
            <a:r>
              <a:rPr lang="en-US" dirty="0" smtClean="0">
                <a:latin typeface="Calibri" charset="0"/>
              </a:rPr>
              <a:t>We send email to </a:t>
            </a:r>
            <a:r>
              <a:rPr lang="en-US" dirty="0" smtClean="0">
                <a:latin typeface="Calibri" charset="0"/>
                <a:hlinkClick r:id="rId2"/>
              </a:rPr>
              <a:t>jan@signed.si</a:t>
            </a:r>
            <a:r>
              <a:rPr lang="en-US" dirty="0" smtClean="0">
                <a:latin typeface="Calibri" charset="0"/>
              </a:rPr>
              <a:t> and </a:t>
            </a:r>
            <a:r>
              <a:rPr lang="en-US" dirty="0" smtClean="0">
                <a:latin typeface="Calibri" charset="0"/>
                <a:hlinkClick r:id="rId3"/>
              </a:rPr>
              <a:t>jan@not-signed.si</a:t>
            </a:r>
            <a:r>
              <a:rPr lang="en-US" dirty="0" smtClean="0">
                <a:latin typeface="Calibri" charset="0"/>
              </a:rPr>
              <a:t> (</a:t>
            </a:r>
            <a:r>
              <a:rPr lang="en-US" dirty="0" err="1" smtClean="0">
                <a:latin typeface="Calibri" charset="0"/>
              </a:rPr>
              <a:t>signed.si</a:t>
            </a:r>
            <a:r>
              <a:rPr lang="en-US" dirty="0" smtClean="0">
                <a:latin typeface="Calibri" charset="0"/>
              </a:rPr>
              <a:t> and not-</a:t>
            </a:r>
            <a:r>
              <a:rPr lang="en-US" dirty="0" err="1" smtClean="0">
                <a:latin typeface="Calibri" charset="0"/>
              </a:rPr>
              <a:t>signed.si</a:t>
            </a:r>
            <a:r>
              <a:rPr lang="en-US" dirty="0" smtClean="0">
                <a:latin typeface="Calibri" charset="0"/>
              </a:rPr>
              <a:t> are used just as examples)</a:t>
            </a:r>
            <a:endParaRPr lang="en-US" dirty="0">
              <a:latin typeface="Calibri" charset="0"/>
            </a:endParaRPr>
          </a:p>
        </p:txBody>
      </p:sp>
      <p:sp>
        <p:nvSpPr>
          <p:cNvPr id="21506" name="Title 1"/>
          <p:cNvSpPr>
            <a:spLocks noGrp="1"/>
          </p:cNvSpPr>
          <p:nvPr>
            <p:ph type="title"/>
          </p:nvPr>
        </p:nvSpPr>
        <p:spPr/>
        <p:txBody>
          <a:bodyPr/>
          <a:lstStyle/>
          <a:p>
            <a:r>
              <a:rPr lang="en-US" dirty="0" smtClean="0">
                <a:latin typeface="Calibri" charset="0"/>
              </a:rPr>
              <a:t>When do things fail? (example)</a:t>
            </a:r>
            <a:endParaRPr lang="en-US" dirty="0">
              <a:latin typeface="Calibri" charset="0"/>
            </a:endParaRPr>
          </a:p>
        </p:txBody>
      </p:sp>
    </p:spTree>
    <p:extLst>
      <p:ext uri="{BB962C8B-B14F-4D97-AF65-F5344CB8AC3E}">
        <p14:creationId xmlns:p14="http://schemas.microsoft.com/office/powerpoint/2010/main" val="15207675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1"/>
          </p:nvPr>
        </p:nvSpPr>
        <p:spPr/>
        <p:txBody>
          <a:bodyPr/>
          <a:lstStyle/>
          <a:p>
            <a:pPr marL="0" indent="0">
              <a:buNone/>
            </a:pPr>
            <a:r>
              <a:rPr lang="en-US" sz="2800" dirty="0"/>
              <a:t>When I </a:t>
            </a:r>
            <a:r>
              <a:rPr lang="en-US" sz="2800" dirty="0" smtClean="0"/>
              <a:t>send </a:t>
            </a:r>
            <a:r>
              <a:rPr lang="en-US" sz="2800" dirty="0"/>
              <a:t>email to </a:t>
            </a:r>
            <a:r>
              <a:rPr lang="en-US" sz="2800" dirty="0">
                <a:hlinkClick r:id="rId2"/>
              </a:rPr>
              <a:t>jan</a:t>
            </a:r>
            <a:r>
              <a:rPr lang="en-US" sz="2800" dirty="0" smtClean="0">
                <a:hlinkClick r:id="rId2"/>
              </a:rPr>
              <a:t>@signed.si</a:t>
            </a:r>
            <a:r>
              <a:rPr lang="en-US" sz="2800" dirty="0" smtClean="0"/>
              <a:t> (signed domain): </a:t>
            </a:r>
            <a:r>
              <a:rPr lang="en-US" sz="2800" dirty="0"/>
              <a:t/>
            </a:r>
            <a:br>
              <a:rPr lang="en-US" sz="2800" dirty="0"/>
            </a:br>
            <a:r>
              <a:rPr lang="en-US" sz="2800" dirty="0"/>
              <a:t/>
            </a:r>
            <a:br>
              <a:rPr lang="en-US" sz="2800" dirty="0"/>
            </a:br>
            <a:r>
              <a:rPr lang="en-US" sz="2800" dirty="0">
                <a:solidFill>
                  <a:srgbClr val="008000"/>
                </a:solidFill>
              </a:rPr>
              <a:t>Verified</a:t>
            </a:r>
            <a:r>
              <a:rPr lang="en-US" sz="2800" dirty="0"/>
              <a:t> TLS connection established to mx.go6lab.si[2001:67c:27e4::23]:25: </a:t>
            </a:r>
            <a:br>
              <a:rPr lang="en-US" sz="2800" dirty="0"/>
            </a:br>
            <a:r>
              <a:rPr lang="en-US" sz="2800" dirty="0"/>
              <a:t/>
            </a:r>
            <a:br>
              <a:rPr lang="en-US" sz="2800" dirty="0"/>
            </a:br>
            <a:r>
              <a:rPr lang="en-US" sz="2800" dirty="0"/>
              <a:t>When I </a:t>
            </a:r>
            <a:r>
              <a:rPr lang="en-US" sz="2800" dirty="0" smtClean="0"/>
              <a:t>send </a:t>
            </a:r>
            <a:r>
              <a:rPr lang="en-US" sz="2800" dirty="0"/>
              <a:t>email to </a:t>
            </a:r>
            <a:r>
              <a:rPr lang="en-US" sz="2800" dirty="0">
                <a:hlinkClick r:id="rId3"/>
              </a:rPr>
              <a:t>jan</a:t>
            </a:r>
            <a:r>
              <a:rPr lang="en-US" sz="2800" dirty="0" smtClean="0">
                <a:hlinkClick r:id="rId3"/>
              </a:rPr>
              <a:t>@not-signed.si</a:t>
            </a:r>
            <a:r>
              <a:rPr lang="en-US" sz="2800" dirty="0" smtClean="0"/>
              <a:t> (not signed domain): </a:t>
            </a:r>
            <a:r>
              <a:rPr lang="en-US" sz="2800" dirty="0"/>
              <a:t/>
            </a:r>
            <a:br>
              <a:rPr lang="en-US" sz="2800" dirty="0"/>
            </a:br>
            <a:r>
              <a:rPr lang="en-US" sz="2800" dirty="0"/>
              <a:t/>
            </a:r>
            <a:br>
              <a:rPr lang="en-US" sz="2800" dirty="0"/>
            </a:br>
            <a:r>
              <a:rPr lang="en-US" sz="2800" dirty="0">
                <a:solidFill>
                  <a:srgbClr val="FF0000"/>
                </a:solidFill>
              </a:rPr>
              <a:t>Anonymous</a:t>
            </a:r>
            <a:r>
              <a:rPr lang="en-US" sz="2800" dirty="0"/>
              <a:t> TLS connection established to mx.go6lab.si[2001:67c:27e4::23]:25: </a:t>
            </a:r>
            <a:endParaRPr lang="en-US" sz="2800" dirty="0">
              <a:latin typeface="Calibri" charset="0"/>
            </a:endParaRPr>
          </a:p>
        </p:txBody>
      </p:sp>
      <p:sp>
        <p:nvSpPr>
          <p:cNvPr id="21506" name="Title 1"/>
          <p:cNvSpPr>
            <a:spLocks noGrp="1"/>
          </p:cNvSpPr>
          <p:nvPr>
            <p:ph type="title"/>
          </p:nvPr>
        </p:nvSpPr>
        <p:spPr/>
        <p:txBody>
          <a:bodyPr/>
          <a:lstStyle/>
          <a:p>
            <a:r>
              <a:rPr lang="en-US" dirty="0" smtClean="0">
                <a:latin typeface="Calibri" charset="0"/>
              </a:rPr>
              <a:t>When do things fail? (example)</a:t>
            </a:r>
            <a:endParaRPr lang="en-US" dirty="0">
              <a:latin typeface="Calibri" charset="0"/>
            </a:endParaRPr>
          </a:p>
        </p:txBody>
      </p:sp>
    </p:spTree>
    <p:extLst>
      <p:ext uri="{BB962C8B-B14F-4D97-AF65-F5344CB8AC3E}">
        <p14:creationId xmlns:p14="http://schemas.microsoft.com/office/powerpoint/2010/main" val="35202625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1"/>
          </p:nvPr>
        </p:nvSpPr>
        <p:spPr/>
        <p:txBody>
          <a:bodyPr/>
          <a:lstStyle/>
          <a:p>
            <a:r>
              <a:rPr lang="en-US" sz="2800" dirty="0" smtClean="0">
                <a:latin typeface="Calibri" charset="0"/>
              </a:rPr>
              <a:t>Let’s try to point MX record from signed domain to A/AAAA record in not-signed domain with TLSA that is also not signed (obviously) – </a:t>
            </a:r>
            <a:r>
              <a:rPr lang="en-US" sz="2800" dirty="0" err="1" smtClean="0">
                <a:latin typeface="Calibri" charset="0"/>
              </a:rPr>
              <a:t>mail.not-signed.si</a:t>
            </a:r>
            <a:endParaRPr lang="en-US" sz="2800" dirty="0">
              <a:latin typeface="Calibri" charset="0"/>
            </a:endParaRPr>
          </a:p>
          <a:p>
            <a:pPr marL="0" indent="0">
              <a:buNone/>
            </a:pPr>
            <a:endParaRPr lang="en-US" sz="2800" dirty="0" smtClean="0">
              <a:latin typeface="Calibri" charset="0"/>
            </a:endParaRPr>
          </a:p>
          <a:p>
            <a:pPr marL="0" indent="0">
              <a:buNone/>
            </a:pPr>
            <a:r>
              <a:rPr lang="en-US" sz="2800" dirty="0" smtClean="0">
                <a:latin typeface="Calibri" charset="0"/>
              </a:rPr>
              <a:t>Send mail to </a:t>
            </a:r>
            <a:r>
              <a:rPr lang="en-US" sz="2800" dirty="0" smtClean="0">
                <a:latin typeface="Calibri" charset="0"/>
                <a:hlinkClick r:id="rId2"/>
              </a:rPr>
              <a:t>jan@signed.si</a:t>
            </a:r>
            <a:r>
              <a:rPr lang="en-US" sz="2800" dirty="0" smtClean="0">
                <a:latin typeface="Calibri" charset="0"/>
              </a:rPr>
              <a:t> when MX for </a:t>
            </a:r>
            <a:r>
              <a:rPr lang="en-US" sz="2800" dirty="0" err="1" smtClean="0">
                <a:solidFill>
                  <a:srgbClr val="008000"/>
                </a:solidFill>
                <a:latin typeface="Calibri" charset="0"/>
              </a:rPr>
              <a:t>signed.si</a:t>
            </a:r>
            <a:r>
              <a:rPr lang="en-US" sz="2800" dirty="0" smtClean="0">
                <a:latin typeface="Calibri" charset="0"/>
              </a:rPr>
              <a:t> points to </a:t>
            </a:r>
            <a:r>
              <a:rPr lang="en-US" sz="2800" dirty="0" err="1" smtClean="0">
                <a:solidFill>
                  <a:srgbClr val="FF0000"/>
                </a:solidFill>
                <a:latin typeface="Calibri" charset="0"/>
              </a:rPr>
              <a:t>mail.not-signed.si</a:t>
            </a:r>
            <a:r>
              <a:rPr lang="en-US" sz="2800" dirty="0" smtClean="0">
                <a:solidFill>
                  <a:srgbClr val="FF0000"/>
                </a:solidFill>
                <a:latin typeface="Calibri" charset="0"/>
              </a:rPr>
              <a:t> </a:t>
            </a:r>
            <a:r>
              <a:rPr lang="en-US" sz="2800" dirty="0" smtClean="0">
                <a:latin typeface="Calibri" charset="0"/>
              </a:rPr>
              <a:t>– DANE verification is not even started as chain of trust is broken</a:t>
            </a:r>
            <a:endParaRPr lang="en-US" sz="2800" dirty="0">
              <a:solidFill>
                <a:srgbClr val="FF0000"/>
              </a:solidFill>
              <a:latin typeface="Calibri" charset="0"/>
            </a:endParaRPr>
          </a:p>
          <a:p>
            <a:pPr marL="457200" lvl="1" indent="0">
              <a:buNone/>
            </a:pPr>
            <a:endParaRPr lang="en-US" sz="2400" dirty="0">
              <a:latin typeface="Calibri" charset="0"/>
            </a:endParaRPr>
          </a:p>
        </p:txBody>
      </p:sp>
      <p:sp>
        <p:nvSpPr>
          <p:cNvPr id="21506" name="Title 1"/>
          <p:cNvSpPr>
            <a:spLocks noGrp="1"/>
          </p:cNvSpPr>
          <p:nvPr>
            <p:ph type="title"/>
          </p:nvPr>
        </p:nvSpPr>
        <p:spPr/>
        <p:txBody>
          <a:bodyPr/>
          <a:lstStyle/>
          <a:p>
            <a:r>
              <a:rPr lang="en-US" sz="4000" dirty="0" smtClean="0">
                <a:latin typeface="Calibri" charset="0"/>
              </a:rPr>
              <a:t>When do DANE verification also fail?</a:t>
            </a:r>
            <a:endParaRPr lang="en-US" sz="4000" dirty="0">
              <a:latin typeface="Calibri" charset="0"/>
            </a:endParaRPr>
          </a:p>
        </p:txBody>
      </p:sp>
    </p:spTree>
    <p:extLst>
      <p:ext uri="{BB962C8B-B14F-4D97-AF65-F5344CB8AC3E}">
        <p14:creationId xmlns:p14="http://schemas.microsoft.com/office/powerpoint/2010/main" val="10752088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2"/>
          <p:cNvSpPr>
            <a:spLocks noGrp="1"/>
          </p:cNvSpPr>
          <p:nvPr>
            <p:ph idx="1"/>
          </p:nvPr>
        </p:nvSpPr>
        <p:spPr>
          <a:xfrm>
            <a:off x="457200" y="1619745"/>
            <a:ext cx="8229600" cy="4506418"/>
          </a:xfrm>
        </p:spPr>
        <p:txBody>
          <a:bodyPr/>
          <a:lstStyle/>
          <a:p>
            <a:pPr marL="457200" lvl="1" indent="0">
              <a:buNone/>
            </a:pPr>
            <a:r>
              <a:rPr lang="en-US" sz="2000" dirty="0">
                <a:latin typeface="Calibri" charset="0"/>
              </a:rPr>
              <a:t>postfix-3.1-20160103/HISTORY:</a:t>
            </a:r>
          </a:p>
          <a:p>
            <a:pPr marL="457200" lvl="1" indent="0">
              <a:buNone/>
            </a:pPr>
            <a:r>
              <a:rPr lang="en-US" sz="2000" dirty="0" smtClean="0">
                <a:latin typeface="Calibri" charset="0"/>
              </a:rPr>
              <a:t>20160103</a:t>
            </a:r>
            <a:endParaRPr lang="en-US" sz="2000" dirty="0">
              <a:latin typeface="Calibri" charset="0"/>
            </a:endParaRPr>
          </a:p>
          <a:p>
            <a:pPr marL="457200" lvl="1" indent="0">
              <a:buNone/>
            </a:pPr>
            <a:endParaRPr lang="en-US" sz="2000" dirty="0">
              <a:latin typeface="Calibri" charset="0"/>
            </a:endParaRPr>
          </a:p>
          <a:p>
            <a:pPr marL="457200" lvl="1" indent="0">
              <a:buNone/>
            </a:pPr>
            <a:r>
              <a:rPr lang="en-US" sz="2000" dirty="0">
                <a:latin typeface="Calibri" charset="0"/>
              </a:rPr>
              <a:t>       Feature: enable DANE policies when an MX host has a secure</a:t>
            </a:r>
          </a:p>
          <a:p>
            <a:pPr marL="457200" lvl="1" indent="0">
              <a:buNone/>
            </a:pPr>
            <a:r>
              <a:rPr lang="en-US" sz="2000" dirty="0">
                <a:latin typeface="Calibri" charset="0"/>
              </a:rPr>
              <a:t>       TLSA DNS record, even if the MX DNS record was obtained</a:t>
            </a:r>
          </a:p>
          <a:p>
            <a:pPr marL="457200" lvl="1" indent="0">
              <a:buNone/>
            </a:pPr>
            <a:r>
              <a:rPr lang="en-US" sz="2000" dirty="0">
                <a:latin typeface="Calibri" charset="0"/>
              </a:rPr>
              <a:t>       with insecure lookups. The existence of a secure TLSA record</a:t>
            </a:r>
          </a:p>
          <a:p>
            <a:pPr marL="457200" lvl="1" indent="0">
              <a:buNone/>
            </a:pPr>
            <a:r>
              <a:rPr lang="en-US" sz="2000" dirty="0">
                <a:latin typeface="Calibri" charset="0"/>
              </a:rPr>
              <a:t>       implies that the host wants to talk TLS and not plaintext.</a:t>
            </a:r>
          </a:p>
          <a:p>
            <a:pPr marL="457200" lvl="1" indent="0">
              <a:buNone/>
            </a:pPr>
            <a:r>
              <a:rPr lang="en-US" sz="2000" dirty="0">
                <a:latin typeface="Calibri" charset="0"/>
              </a:rPr>
              <a:t>       This behavior is controlled with </a:t>
            </a:r>
            <a:r>
              <a:rPr lang="en-US" sz="2000" dirty="0" err="1">
                <a:latin typeface="Calibri" charset="0"/>
              </a:rPr>
              <a:t>smtp_tls_dane_insecure_mx_policy</a:t>
            </a:r>
            <a:endParaRPr lang="en-US" sz="2000" dirty="0">
              <a:latin typeface="Calibri" charset="0"/>
            </a:endParaRPr>
          </a:p>
          <a:p>
            <a:pPr marL="457200" lvl="1" indent="0">
              <a:buNone/>
            </a:pPr>
            <a:r>
              <a:rPr lang="en-US" sz="2000" dirty="0">
                <a:latin typeface="Calibri" charset="0"/>
              </a:rPr>
              <a:t>       (default: "</a:t>
            </a:r>
            <a:r>
              <a:rPr lang="en-US" sz="2000" dirty="0" err="1">
                <a:latin typeface="Calibri" charset="0"/>
              </a:rPr>
              <a:t>dane</a:t>
            </a:r>
            <a:r>
              <a:rPr lang="en-US" sz="2000" dirty="0">
                <a:latin typeface="Calibri" charset="0"/>
              </a:rPr>
              <a:t>", other settings: "encrypt" and "may"; the</a:t>
            </a:r>
          </a:p>
          <a:p>
            <a:pPr marL="457200" lvl="1" indent="0">
              <a:buNone/>
            </a:pPr>
            <a:r>
              <a:rPr lang="en-US" sz="2000" dirty="0">
                <a:latin typeface="Calibri" charset="0"/>
              </a:rPr>
              <a:t>       latter is backwards-compatible with earlier Postfix releases).</a:t>
            </a:r>
          </a:p>
          <a:p>
            <a:pPr marL="457200" lvl="1" indent="0">
              <a:buNone/>
            </a:pPr>
            <a:r>
              <a:rPr lang="en-US" sz="2000" dirty="0">
                <a:latin typeface="Calibri" charset="0"/>
              </a:rPr>
              <a:t>       Viktor </a:t>
            </a:r>
            <a:r>
              <a:rPr lang="en-US" sz="2000" dirty="0" err="1">
                <a:latin typeface="Calibri" charset="0"/>
              </a:rPr>
              <a:t>Dukhovni</a:t>
            </a:r>
            <a:r>
              <a:rPr lang="en-US" sz="2000" dirty="0">
                <a:latin typeface="Calibri" charset="0"/>
              </a:rPr>
              <a:t>.  </a:t>
            </a:r>
          </a:p>
        </p:txBody>
      </p:sp>
      <p:sp>
        <p:nvSpPr>
          <p:cNvPr id="21506" name="Title 1"/>
          <p:cNvSpPr>
            <a:spLocks noGrp="1"/>
          </p:cNvSpPr>
          <p:nvPr>
            <p:ph type="title"/>
          </p:nvPr>
        </p:nvSpPr>
        <p:spPr/>
        <p:txBody>
          <a:bodyPr/>
          <a:lstStyle/>
          <a:p>
            <a:r>
              <a:rPr lang="en-US" sz="4000" dirty="0" smtClean="0">
                <a:latin typeface="Calibri" charset="0"/>
              </a:rPr>
              <a:t>Postfix latest improvements </a:t>
            </a:r>
            <a:r>
              <a:rPr lang="en-US" sz="4000" dirty="0" smtClean="0">
                <a:latin typeface="Calibri" charset="0"/>
                <a:sym typeface="Wingdings"/>
              </a:rPr>
              <a:t></a:t>
            </a:r>
            <a:endParaRPr lang="en-US" sz="4000" dirty="0">
              <a:latin typeface="Calibri" charset="0"/>
            </a:endParaRPr>
          </a:p>
        </p:txBody>
      </p:sp>
    </p:spTree>
    <p:extLst>
      <p:ext uri="{BB962C8B-B14F-4D97-AF65-F5344CB8AC3E}">
        <p14:creationId xmlns:p14="http://schemas.microsoft.com/office/powerpoint/2010/main" val="15940999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Encrypt, DANE and mail</a:t>
            </a:r>
            <a:endParaRPr lang="en-US" dirty="0"/>
          </a:p>
        </p:txBody>
      </p:sp>
      <p:sp>
        <p:nvSpPr>
          <p:cNvPr id="3" name="Content Placeholder 2"/>
          <p:cNvSpPr>
            <a:spLocks noGrp="1"/>
          </p:cNvSpPr>
          <p:nvPr>
            <p:ph idx="1"/>
          </p:nvPr>
        </p:nvSpPr>
        <p:spPr/>
        <p:txBody>
          <a:bodyPr/>
          <a:lstStyle/>
          <a:p>
            <a:r>
              <a:rPr lang="en-US" sz="2400" dirty="0"/>
              <a:t>Let’s Encrypt recommends using ‘2 1 1’ and ‘3 1 1’ </a:t>
            </a:r>
            <a:r>
              <a:rPr lang="en-US" sz="2400" dirty="0" smtClean="0"/>
              <a:t>records</a:t>
            </a:r>
          </a:p>
          <a:p>
            <a:r>
              <a:rPr lang="en-US" sz="2400" dirty="0" smtClean="0"/>
              <a:t>Validity of LE cert is 90 days</a:t>
            </a:r>
          </a:p>
          <a:p>
            <a:r>
              <a:rPr lang="en-US" sz="2400" dirty="0" smtClean="0"/>
              <a:t>By default the underlying key is changed when renewing</a:t>
            </a:r>
          </a:p>
          <a:p>
            <a:r>
              <a:rPr lang="is-IS" sz="2400" dirty="0" smtClean="0"/>
              <a:t>…so also cert hash is changed</a:t>
            </a:r>
            <a:endParaRPr lang="en-US" sz="2400" dirty="0" smtClean="0"/>
          </a:p>
          <a:p>
            <a:r>
              <a:rPr lang="en-US" sz="2400" dirty="0" smtClean="0"/>
              <a:t>So, lot’s of work if you plan to publish 3 1 1 TLSA</a:t>
            </a:r>
          </a:p>
          <a:p>
            <a:r>
              <a:rPr lang="en-US" sz="2400" dirty="0"/>
              <a:t>using the ‘2 1 1’  method leads to another issue  – namely lack of an DST Root CA X3 certificate in the </a:t>
            </a:r>
            <a:r>
              <a:rPr lang="en-US" sz="2400" dirty="0" err="1"/>
              <a:t>fullchain.pem</a:t>
            </a:r>
            <a:r>
              <a:rPr lang="en-US" sz="2400" dirty="0"/>
              <a:t> file provided by the Let’s Encrypt </a:t>
            </a:r>
            <a:r>
              <a:rPr lang="en-US" sz="2400" dirty="0" smtClean="0"/>
              <a:t>client</a:t>
            </a:r>
          </a:p>
          <a:p>
            <a:r>
              <a:rPr lang="en-US" sz="2400" dirty="0" smtClean="0"/>
              <a:t>So we need to fetch </a:t>
            </a:r>
            <a:r>
              <a:rPr lang="en-US" sz="2400" dirty="0"/>
              <a:t>the DST Root CA X3 </a:t>
            </a:r>
            <a:r>
              <a:rPr lang="en-US" sz="2400" dirty="0" smtClean="0"/>
              <a:t>certificate and add it to </a:t>
            </a:r>
            <a:r>
              <a:rPr lang="en-US" sz="2400" dirty="0" err="1" smtClean="0"/>
              <a:t>fullchain.pem</a:t>
            </a:r>
            <a:r>
              <a:rPr lang="en-US" sz="2400" dirty="0" smtClean="0"/>
              <a:t> file and verify that it did not change from previous time we renewed</a:t>
            </a:r>
            <a:r>
              <a:rPr lang="is-IS" sz="2400" dirty="0" smtClean="0"/>
              <a:t>…</a:t>
            </a:r>
            <a:endParaRPr lang="en-US" sz="2400" dirty="0" smtClean="0"/>
          </a:p>
          <a:p>
            <a:endParaRPr lang="en-US" sz="2400" dirty="0"/>
          </a:p>
        </p:txBody>
      </p:sp>
    </p:spTree>
    <p:extLst>
      <p:ext uri="{BB962C8B-B14F-4D97-AF65-F5344CB8AC3E}">
        <p14:creationId xmlns:p14="http://schemas.microsoft.com/office/powerpoint/2010/main" val="42125600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Script </a:t>
            </a:r>
            <a:r>
              <a:rPr lang="en-US" dirty="0"/>
              <a:t>to add DST Root CA X3 </a:t>
            </a:r>
          </a:p>
        </p:txBody>
      </p:sp>
      <p:sp>
        <p:nvSpPr>
          <p:cNvPr id="3" name="Content Placeholder 2"/>
          <p:cNvSpPr>
            <a:spLocks noGrp="1"/>
          </p:cNvSpPr>
          <p:nvPr>
            <p:ph idx="1"/>
          </p:nvPr>
        </p:nvSpPr>
        <p:spPr/>
        <p:txBody>
          <a:bodyPr/>
          <a:lstStyle/>
          <a:p>
            <a:pPr marL="0" indent="0">
              <a:buNone/>
            </a:pPr>
            <a:r>
              <a:rPr lang="en-US" dirty="0"/>
              <a:t>lynx --source https://</a:t>
            </a:r>
            <a:r>
              <a:rPr lang="en-US" dirty="0" err="1"/>
              <a:t>www.identrust.com</a:t>
            </a:r>
            <a:r>
              <a:rPr lang="en-US" dirty="0"/>
              <a:t>/certificates/</a:t>
            </a:r>
            <a:r>
              <a:rPr lang="en-US" dirty="0" err="1"/>
              <a:t>trustid</a:t>
            </a:r>
            <a:r>
              <a:rPr lang="en-US" dirty="0"/>
              <a:t>/root-download-x3.html | </a:t>
            </a:r>
            <a:r>
              <a:rPr lang="en-US" dirty="0" err="1"/>
              <a:t>grep</a:t>
            </a:r>
            <a:r>
              <a:rPr lang="en-US" dirty="0"/>
              <a:t> -v "\/</a:t>
            </a:r>
            <a:r>
              <a:rPr lang="en-US" dirty="0" err="1"/>
              <a:t>textarea</a:t>
            </a:r>
            <a:r>
              <a:rPr lang="en-US" dirty="0"/>
              <a:t>" | </a:t>
            </a:r>
            <a:r>
              <a:rPr lang="en-US" dirty="0" err="1"/>
              <a:t>awk</a:t>
            </a:r>
            <a:r>
              <a:rPr lang="en-US" dirty="0"/>
              <a:t> '/</a:t>
            </a:r>
            <a:r>
              <a:rPr lang="en-US" dirty="0" err="1"/>
              <a:t>textarea</a:t>
            </a:r>
            <a:r>
              <a:rPr lang="en-US" dirty="0"/>
              <a:t>/{x=NR+18;next}(NR&lt;=x){print}' | </a:t>
            </a:r>
            <a:r>
              <a:rPr lang="en-US" dirty="0" err="1"/>
              <a:t>sed</a:t>
            </a:r>
            <a:r>
              <a:rPr lang="en-US" dirty="0"/>
              <a:t> -e '1i-----BEGIN CERTIFICATE-----\' | </a:t>
            </a:r>
            <a:r>
              <a:rPr lang="en-US" dirty="0" err="1"/>
              <a:t>sed</a:t>
            </a:r>
            <a:r>
              <a:rPr lang="en-US" dirty="0"/>
              <a:t> -e '$a-----END CERTIFICATE-----\' &gt;&gt; /</a:t>
            </a:r>
            <a:r>
              <a:rPr lang="en-US" dirty="0" err="1"/>
              <a:t>etc</a:t>
            </a:r>
            <a:r>
              <a:rPr lang="en-US" dirty="0"/>
              <a:t>/</a:t>
            </a:r>
            <a:r>
              <a:rPr lang="en-US" dirty="0" err="1"/>
              <a:t>letsencrypt</a:t>
            </a:r>
            <a:r>
              <a:rPr lang="en-US" dirty="0"/>
              <a:t>/live/mx.go6lab.si/</a:t>
            </a:r>
            <a:r>
              <a:rPr lang="en-US" dirty="0" err="1"/>
              <a:t>fullchain.pem</a:t>
            </a:r>
            <a:endParaRPr lang="en-US" dirty="0"/>
          </a:p>
        </p:txBody>
      </p:sp>
    </p:spTree>
    <p:extLst>
      <p:ext uri="{BB962C8B-B14F-4D97-AF65-F5344CB8AC3E}">
        <p14:creationId xmlns:p14="http://schemas.microsoft.com/office/powerpoint/2010/main" val="40512836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 3 1 1 and 2 1 1 TLSA records</a:t>
            </a:r>
            <a:endParaRPr lang="en-US" dirty="0"/>
          </a:p>
        </p:txBody>
      </p:sp>
      <p:pic>
        <p:nvPicPr>
          <p:cNvPr id="4" name="Picture 3"/>
          <p:cNvPicPr>
            <a:picLocks noChangeAspect="1"/>
          </p:cNvPicPr>
          <p:nvPr/>
        </p:nvPicPr>
        <p:blipFill>
          <a:blip r:embed="rId2"/>
          <a:stretch>
            <a:fillRect/>
          </a:stretch>
        </p:blipFill>
        <p:spPr>
          <a:xfrm>
            <a:off x="0" y="2494223"/>
            <a:ext cx="9144000" cy="3170296"/>
          </a:xfrm>
          <a:prstGeom prst="rect">
            <a:avLst/>
          </a:prstGeom>
        </p:spPr>
      </p:pic>
    </p:spTree>
    <p:extLst>
      <p:ext uri="{BB962C8B-B14F-4D97-AF65-F5344CB8AC3E}">
        <p14:creationId xmlns:p14="http://schemas.microsoft.com/office/powerpoint/2010/main" val="30627124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a:t>
            </a:r>
            <a:r>
              <a:rPr lang="is-IS" dirty="0" smtClean="0"/>
              <a:t>…</a:t>
            </a:r>
            <a:endParaRPr lang="en-US" dirty="0"/>
          </a:p>
        </p:txBody>
      </p:sp>
      <p:sp>
        <p:nvSpPr>
          <p:cNvPr id="3" name="Content Placeholder 2"/>
          <p:cNvSpPr>
            <a:spLocks noGrp="1"/>
          </p:cNvSpPr>
          <p:nvPr>
            <p:ph idx="1"/>
          </p:nvPr>
        </p:nvSpPr>
        <p:spPr/>
        <p:txBody>
          <a:bodyPr/>
          <a:lstStyle/>
          <a:p>
            <a:r>
              <a:rPr lang="en-US" dirty="0" smtClean="0"/>
              <a:t>At next certificate renew, by default underlying key will change and 3 1 1 TLSA record will become invalid</a:t>
            </a:r>
            <a:r>
              <a:rPr lang="is-IS" dirty="0" smtClean="0"/>
              <a:t>…</a:t>
            </a:r>
          </a:p>
          <a:p>
            <a:r>
              <a:rPr lang="is-IS" dirty="0" smtClean="0"/>
              <a:t>Labor wise, we need to keep the underlying key through the renewals</a:t>
            </a:r>
          </a:p>
          <a:p>
            <a:r>
              <a:rPr lang="is-IS" dirty="0" smtClean="0"/>
              <a:t>--csr option in letsencrypt-auto client</a:t>
            </a:r>
          </a:p>
          <a:p>
            <a:r>
              <a:rPr lang="en-US" dirty="0" smtClean="0"/>
              <a:t>I</a:t>
            </a:r>
            <a:r>
              <a:rPr lang="is-IS" dirty="0" smtClean="0"/>
              <a:t>n direcotry “examples” there is “</a:t>
            </a:r>
            <a:r>
              <a:rPr lang="en-US" dirty="0"/>
              <a:t>generate-</a:t>
            </a:r>
            <a:r>
              <a:rPr lang="en-US" dirty="0" err="1" smtClean="0"/>
              <a:t>csr.sh</a:t>
            </a:r>
            <a:r>
              <a:rPr lang="en-US" dirty="0" smtClean="0"/>
              <a:t>” file</a:t>
            </a:r>
            <a:endParaRPr lang="is-IS" dirty="0" smtClean="0"/>
          </a:p>
          <a:p>
            <a:endParaRPr lang="en-US" dirty="0"/>
          </a:p>
        </p:txBody>
      </p:sp>
    </p:spTree>
    <p:extLst>
      <p:ext uri="{BB962C8B-B14F-4D97-AF65-F5344CB8AC3E}">
        <p14:creationId xmlns:p14="http://schemas.microsoft.com/office/powerpoint/2010/main" val="13660967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p:cNvSpPr>
            <a:spLocks noGrp="1"/>
          </p:cNvSpPr>
          <p:nvPr>
            <p:ph type="title"/>
          </p:nvPr>
        </p:nvSpPr>
        <p:spPr/>
        <p:txBody>
          <a:bodyPr/>
          <a:lstStyle/>
          <a:p>
            <a:r>
              <a:rPr lang="en-US">
                <a:latin typeface="Calibri" charset="0"/>
              </a:rPr>
              <a:t>DNSSEC implementation in go6lab</a:t>
            </a:r>
          </a:p>
        </p:txBody>
      </p:sp>
      <p:sp>
        <p:nvSpPr>
          <p:cNvPr id="3074" name="Content Placeholder 2"/>
          <p:cNvSpPr>
            <a:spLocks noGrp="1"/>
          </p:cNvSpPr>
          <p:nvPr>
            <p:ph idx="1"/>
          </p:nvPr>
        </p:nvSpPr>
        <p:spPr/>
        <p:txBody>
          <a:bodyPr/>
          <a:lstStyle/>
          <a:p>
            <a:r>
              <a:rPr lang="en-US" dirty="0" err="1">
                <a:latin typeface="Calibri" charset="0"/>
              </a:rPr>
              <a:t>Powerdns</a:t>
            </a:r>
            <a:r>
              <a:rPr lang="en-US" dirty="0">
                <a:latin typeface="Calibri" charset="0"/>
              </a:rPr>
              <a:t> server (used as primary for non-signed domains) as “hidden” primary DNS server</a:t>
            </a:r>
          </a:p>
          <a:p>
            <a:r>
              <a:rPr lang="en-US" dirty="0" err="1">
                <a:latin typeface="Calibri" charset="0"/>
              </a:rPr>
              <a:t>OpenDNSSEC</a:t>
            </a:r>
            <a:r>
              <a:rPr lang="en-US" dirty="0">
                <a:latin typeface="Calibri" charset="0"/>
              </a:rPr>
              <a:t> platform for signing domains</a:t>
            </a:r>
          </a:p>
          <a:p>
            <a:r>
              <a:rPr lang="en-US" dirty="0">
                <a:latin typeface="Calibri" charset="0"/>
              </a:rPr>
              <a:t>BIND9 DNS servers as </a:t>
            </a:r>
            <a:r>
              <a:rPr lang="en-US" dirty="0" err="1">
                <a:latin typeface="Calibri" charset="0"/>
              </a:rPr>
              <a:t>secondaries</a:t>
            </a:r>
            <a:r>
              <a:rPr lang="en-US" dirty="0">
                <a:latin typeface="Calibri" charset="0"/>
              </a:rPr>
              <a:t> to </a:t>
            </a:r>
            <a:r>
              <a:rPr lang="en-US" dirty="0" err="1">
                <a:latin typeface="Calibri" charset="0"/>
              </a:rPr>
              <a:t>OpenDNSSEC</a:t>
            </a:r>
            <a:r>
              <a:rPr lang="en-US" dirty="0">
                <a:latin typeface="Calibri" charset="0"/>
              </a:rPr>
              <a:t> to serve signed zones</a:t>
            </a:r>
          </a:p>
          <a:p>
            <a:r>
              <a:rPr lang="en-US" dirty="0">
                <a:latin typeface="Calibri" charset="0"/>
              </a:rPr>
              <a:t>Virtualization used: PROXMOX 3.4</a:t>
            </a:r>
          </a:p>
          <a:p>
            <a:r>
              <a:rPr lang="en-US" dirty="0">
                <a:latin typeface="Calibri" charset="0"/>
              </a:rPr>
              <a:t>OS templates: fedora-20, Centos6/</a:t>
            </a:r>
            <a:r>
              <a:rPr lang="en-US" dirty="0" smtClean="0">
                <a:latin typeface="Calibri" charset="0"/>
              </a:rPr>
              <a:t>7 </a:t>
            </a:r>
            <a:endParaRPr lang="en-US" dirty="0">
              <a:latin typeface="Calibri" charset="0"/>
            </a:endParaRPr>
          </a:p>
        </p:txBody>
      </p:sp>
    </p:spTree>
    <p:extLst>
      <p:ext uri="{BB962C8B-B14F-4D97-AF65-F5344CB8AC3E}">
        <p14:creationId xmlns:p14="http://schemas.microsoft.com/office/powerpoint/2010/main" val="2378138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Stable underlying key</a:t>
            </a:r>
            <a:r>
              <a:rPr lang="is-IS" dirty="0" smtClean="0"/>
              <a:t>…</a:t>
            </a:r>
            <a:endParaRPr lang="en-US" dirty="0"/>
          </a:p>
        </p:txBody>
      </p:sp>
      <p:sp>
        <p:nvSpPr>
          <p:cNvPr id="3" name="Content Placeholder 2"/>
          <p:cNvSpPr>
            <a:spLocks noGrp="1"/>
          </p:cNvSpPr>
          <p:nvPr>
            <p:ph idx="1"/>
          </p:nvPr>
        </p:nvSpPr>
        <p:spPr/>
        <p:txBody>
          <a:bodyPr/>
          <a:lstStyle/>
          <a:p>
            <a:pPr marL="0" indent="0">
              <a:buNone/>
            </a:pPr>
            <a:r>
              <a:rPr lang="en-US" dirty="0"/>
              <a:t>./generate-</a:t>
            </a:r>
            <a:r>
              <a:rPr lang="en-US" dirty="0" err="1"/>
              <a:t>csr.sh</a:t>
            </a:r>
            <a:r>
              <a:rPr lang="en-US" dirty="0"/>
              <a:t> mx.go6lab.si</a:t>
            </a:r>
          </a:p>
          <a:p>
            <a:pPr marL="0" indent="0">
              <a:buNone/>
            </a:pPr>
            <a:r>
              <a:rPr lang="en-US" dirty="0"/>
              <a:t>Generating a 2048 bit RSA private key</a:t>
            </a:r>
          </a:p>
          <a:p>
            <a:pPr marL="0" indent="0">
              <a:buNone/>
            </a:pPr>
            <a:r>
              <a:rPr lang="en-US" dirty="0"/>
              <a:t>................+++</a:t>
            </a:r>
          </a:p>
          <a:p>
            <a:pPr marL="0" indent="0">
              <a:buNone/>
            </a:pPr>
            <a:r>
              <a:rPr lang="en-US" dirty="0"/>
              <a:t>..+++</a:t>
            </a:r>
          </a:p>
          <a:p>
            <a:pPr marL="0" indent="0">
              <a:buNone/>
            </a:pPr>
            <a:r>
              <a:rPr lang="en-US" dirty="0"/>
              <a:t>writing new private key to '</a:t>
            </a:r>
            <a:r>
              <a:rPr lang="en-US" dirty="0" err="1"/>
              <a:t>key.pem</a:t>
            </a:r>
            <a:r>
              <a:rPr lang="en-US" dirty="0"/>
              <a:t>'</a:t>
            </a:r>
          </a:p>
          <a:p>
            <a:pPr marL="0" indent="0">
              <a:buNone/>
            </a:pPr>
            <a:r>
              <a:rPr lang="en-US" dirty="0"/>
              <a:t>-----</a:t>
            </a:r>
          </a:p>
          <a:p>
            <a:pPr marL="0" indent="0">
              <a:buNone/>
            </a:pPr>
            <a:r>
              <a:rPr lang="en-US" dirty="0"/>
              <a:t>You can now run: </a:t>
            </a:r>
            <a:r>
              <a:rPr lang="en-US" dirty="0" err="1"/>
              <a:t>letsencrypt</a:t>
            </a:r>
            <a:r>
              <a:rPr lang="en-US" dirty="0"/>
              <a:t> </a:t>
            </a:r>
            <a:r>
              <a:rPr lang="en-US" dirty="0" err="1"/>
              <a:t>auth</a:t>
            </a:r>
            <a:r>
              <a:rPr lang="en-US" dirty="0"/>
              <a:t> --</a:t>
            </a:r>
            <a:r>
              <a:rPr lang="en-US" dirty="0" err="1"/>
              <a:t>csr</a:t>
            </a:r>
            <a:r>
              <a:rPr lang="en-US" dirty="0"/>
              <a:t> </a:t>
            </a:r>
            <a:r>
              <a:rPr lang="en-US" dirty="0" err="1"/>
              <a:t>csr.der</a:t>
            </a:r>
            <a:endParaRPr lang="en-US" dirty="0"/>
          </a:p>
        </p:txBody>
      </p:sp>
    </p:spTree>
    <p:extLst>
      <p:ext uri="{BB962C8B-B14F-4D97-AF65-F5344CB8AC3E}">
        <p14:creationId xmlns:p14="http://schemas.microsoft.com/office/powerpoint/2010/main" val="11143185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Renewals and hashes</a:t>
            </a:r>
            <a:r>
              <a:rPr lang="is-IS" dirty="0" smtClean="0"/>
              <a:t>…</a:t>
            </a:r>
            <a:endParaRPr lang="en-US" dirty="0"/>
          </a:p>
        </p:txBody>
      </p:sp>
      <p:sp>
        <p:nvSpPr>
          <p:cNvPr id="3" name="Content Placeholder 2"/>
          <p:cNvSpPr>
            <a:spLocks noGrp="1"/>
          </p:cNvSpPr>
          <p:nvPr>
            <p:ph idx="1"/>
          </p:nvPr>
        </p:nvSpPr>
        <p:spPr>
          <a:xfrm>
            <a:off x="457200" y="1229739"/>
            <a:ext cx="8229600" cy="5262207"/>
          </a:xfrm>
        </p:spPr>
        <p:txBody>
          <a:bodyPr/>
          <a:lstStyle/>
          <a:p>
            <a:r>
              <a:rPr lang="en-US" dirty="0" smtClean="0"/>
              <a:t>Now we are using the same underlying key for automatic renewals of certificate, so hash does not change and 3 1 1 TLSA record works.</a:t>
            </a:r>
          </a:p>
          <a:p>
            <a:r>
              <a:rPr lang="en-US" dirty="0" smtClean="0"/>
              <a:t>We’ll rotate the underlying key when we decide to and being driven by human intervention (and also change the TLSA).</a:t>
            </a:r>
          </a:p>
          <a:p>
            <a:r>
              <a:rPr lang="en-US" dirty="0"/>
              <a:t>./</a:t>
            </a:r>
            <a:r>
              <a:rPr lang="en-US" dirty="0" err="1"/>
              <a:t>letsencrypt</a:t>
            </a:r>
            <a:r>
              <a:rPr lang="en-US" dirty="0"/>
              <a:t>-auto </a:t>
            </a:r>
            <a:r>
              <a:rPr lang="en-US" dirty="0" err="1"/>
              <a:t>certonly</a:t>
            </a:r>
            <a:r>
              <a:rPr lang="en-US" dirty="0"/>
              <a:t> -t --debug --renew -a standalone --</a:t>
            </a:r>
            <a:r>
              <a:rPr lang="en-US" dirty="0" err="1"/>
              <a:t>csr</a:t>
            </a:r>
            <a:r>
              <a:rPr lang="en-US" dirty="0"/>
              <a:t> ./mx.go6lab.si.der </a:t>
            </a:r>
            <a:r>
              <a:rPr lang="en-US" dirty="0" smtClean="0"/>
              <a:t>–keep</a:t>
            </a:r>
          </a:p>
          <a:p>
            <a:r>
              <a:rPr lang="en-US" dirty="0" smtClean="0"/>
              <a:t>Of course, we add </a:t>
            </a:r>
            <a:r>
              <a:rPr lang="en-US" dirty="0"/>
              <a:t>DST Root CA X3 certificate </a:t>
            </a:r>
            <a:r>
              <a:rPr lang="en-US" dirty="0" smtClean="0"/>
              <a:t>to </a:t>
            </a:r>
            <a:r>
              <a:rPr lang="en-US" dirty="0" err="1" smtClean="0"/>
              <a:t>fullchain.pem</a:t>
            </a:r>
            <a:endParaRPr lang="en-US" dirty="0"/>
          </a:p>
        </p:txBody>
      </p:sp>
    </p:spTree>
    <p:extLst>
      <p:ext uri="{BB962C8B-B14F-4D97-AF65-F5344CB8AC3E}">
        <p14:creationId xmlns:p14="http://schemas.microsoft.com/office/powerpoint/2010/main" val="6698313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2"/>
          <a:stretch>
            <a:fillRect/>
          </a:stretch>
        </p:blipFill>
        <p:spPr>
          <a:xfrm>
            <a:off x="0" y="1181100"/>
            <a:ext cx="9144000" cy="4490195"/>
          </a:xfrm>
          <a:prstGeom prst="rect">
            <a:avLst/>
          </a:prstGeom>
        </p:spPr>
      </p:pic>
    </p:spTree>
    <p:extLst>
      <p:ext uri="{BB962C8B-B14F-4D97-AF65-F5344CB8AC3E}">
        <p14:creationId xmlns:p14="http://schemas.microsoft.com/office/powerpoint/2010/main" val="15099643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reading:</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a:hlinkClick r:id="rId2"/>
              </a:rPr>
              <a:t>http://www.internetsociety.org/deploy360/blog/2016/01/lets-encrypt-certificates-for-mail-servers-and-dane-part-1-of-2</a:t>
            </a:r>
            <a:r>
              <a:rPr lang="en-US" dirty="0" smtClean="0">
                <a:hlinkClick r:id="rId2"/>
              </a:rPr>
              <a:t>/</a:t>
            </a:r>
            <a:r>
              <a:rPr lang="en-US" dirty="0" smtClean="0"/>
              <a:t> </a:t>
            </a:r>
          </a:p>
          <a:p>
            <a:pPr marL="0" indent="0">
              <a:buNone/>
            </a:pPr>
            <a:endParaRPr lang="en-US" dirty="0"/>
          </a:p>
          <a:p>
            <a:pPr marL="0" indent="0">
              <a:buNone/>
            </a:pPr>
            <a:r>
              <a:rPr lang="en-US" dirty="0">
                <a:hlinkClick r:id="rId3"/>
              </a:rPr>
              <a:t>http://www.internetsociety.org/deploy360/blog/2016/03/lets-encrypt-certificates-for-mail-servers-and-dane-part-2-of-2</a:t>
            </a:r>
            <a:r>
              <a:rPr lang="en-US" dirty="0" smtClean="0">
                <a:hlinkClick r:id="rId3"/>
              </a:rPr>
              <a:t>/</a:t>
            </a:r>
            <a:r>
              <a:rPr lang="en-US" dirty="0" smtClean="0"/>
              <a:t> </a:t>
            </a:r>
            <a:endParaRPr lang="en-US" dirty="0"/>
          </a:p>
        </p:txBody>
      </p:sp>
    </p:spTree>
    <p:extLst>
      <p:ext uri="{BB962C8B-B14F-4D97-AF65-F5344CB8AC3E}">
        <p14:creationId xmlns:p14="http://schemas.microsoft.com/office/powerpoint/2010/main" val="2516574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a:latin typeface="Calibri" charset="0"/>
              </a:rPr>
              <a:t>Conclusions</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a:buChar char="•"/>
              <a:defRPr/>
            </a:pPr>
            <a:r>
              <a:rPr lang="en-US" dirty="0" smtClean="0">
                <a:ea typeface="+mn-ea"/>
                <a:cs typeface="+mn-cs"/>
              </a:rPr>
              <a:t>70% of email can be encrypted in some way, you just need to enable TLS on your server</a:t>
            </a:r>
          </a:p>
          <a:p>
            <a:pPr fontAlgn="auto">
              <a:spcAft>
                <a:spcPts val="0"/>
              </a:spcAft>
              <a:buFont typeface="Arial"/>
              <a:buChar char="•"/>
              <a:defRPr/>
            </a:pPr>
            <a:r>
              <a:rPr lang="en-US" dirty="0" smtClean="0">
                <a:ea typeface="+mn-ea"/>
                <a:cs typeface="+mn-cs"/>
              </a:rPr>
              <a:t>Low number of DNSSEC signed domains/servers</a:t>
            </a:r>
          </a:p>
          <a:p>
            <a:pPr fontAlgn="auto">
              <a:spcAft>
                <a:spcPts val="0"/>
              </a:spcAft>
              <a:buFont typeface="Arial"/>
              <a:buChar char="•"/>
              <a:defRPr/>
            </a:pPr>
            <a:r>
              <a:rPr lang="en-US" dirty="0" smtClean="0">
                <a:ea typeface="+mn-ea"/>
                <a:cs typeface="+mn-cs"/>
              </a:rPr>
              <a:t>Even lower number of DANE/TLSA verified servers/connections</a:t>
            </a:r>
          </a:p>
          <a:p>
            <a:pPr fontAlgn="auto">
              <a:spcAft>
                <a:spcPts val="0"/>
              </a:spcAft>
              <a:buFont typeface="Arial"/>
              <a:buChar char="•"/>
              <a:defRPr/>
            </a:pPr>
            <a:r>
              <a:rPr lang="en-US" dirty="0" smtClean="0">
                <a:ea typeface="+mn-ea"/>
                <a:cs typeface="+mn-cs"/>
              </a:rPr>
              <a:t>It’s easy, go and do it – it’s not the end of the world and it helps with verifying who are you sending emails to – and vice versa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dirty="0" smtClean="0">
                <a:latin typeface="Calibri" charset="0"/>
              </a:rPr>
              <a:t>Conclusions II.</a:t>
            </a:r>
            <a:endParaRPr lang="en-US" dirty="0">
              <a:latin typeface="Calibri" charset="0"/>
            </a:endParaRP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a:buChar char="•"/>
              <a:defRPr/>
            </a:pPr>
            <a:r>
              <a:rPr lang="en-US" dirty="0" smtClean="0">
                <a:ea typeface="+mn-ea"/>
                <a:cs typeface="+mn-cs"/>
              </a:rPr>
              <a:t>DANE verification failed (or was aborted) if DNSSEC chain of trust is not fully established and complete along the whole way.</a:t>
            </a:r>
          </a:p>
          <a:p>
            <a:pPr fontAlgn="auto">
              <a:spcAft>
                <a:spcPts val="0"/>
              </a:spcAft>
              <a:buFont typeface="Arial"/>
              <a:buChar char="•"/>
              <a:defRPr/>
            </a:pPr>
            <a:r>
              <a:rPr lang="en-US" dirty="0" smtClean="0">
                <a:ea typeface="+mn-ea"/>
                <a:cs typeface="+mn-cs"/>
              </a:rPr>
              <a:t>TLSA in not-signed DNS zones would not help you much preventing your correspondents sending emails to server-in-the-middle (if you are not running latest bleeding edge development version of Postfix)</a:t>
            </a:r>
          </a:p>
          <a:p>
            <a:pPr fontAlgn="auto">
              <a:spcAft>
                <a:spcPts val="0"/>
              </a:spcAft>
              <a:buFont typeface="Arial"/>
              <a:buChar char="•"/>
              <a:defRPr/>
            </a:pPr>
            <a:r>
              <a:rPr lang="en-US" dirty="0" smtClean="0">
                <a:ea typeface="+mn-ea"/>
                <a:cs typeface="+mn-cs"/>
              </a:rPr>
              <a:t>DNSSEC/DANE is easy, but please understand what are you doing before implementing it in production</a:t>
            </a:r>
            <a:r>
              <a:rPr lang="is-IS" dirty="0" smtClean="0">
                <a:ea typeface="+mn-ea"/>
                <a:cs typeface="+mn-cs"/>
              </a:rPr>
              <a:t>…</a:t>
            </a:r>
            <a:endParaRPr lang="en-US" dirty="0" smtClean="0">
              <a:ea typeface="+mn-ea"/>
              <a:cs typeface="+mn-cs"/>
            </a:endParaRPr>
          </a:p>
        </p:txBody>
      </p:sp>
    </p:spTree>
    <p:extLst>
      <p:ext uri="{BB962C8B-B14F-4D97-AF65-F5344CB8AC3E}">
        <p14:creationId xmlns:p14="http://schemas.microsoft.com/office/powerpoint/2010/main" val="35273898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a:latin typeface="Calibri" charset="0"/>
              </a:rPr>
              <a:t>Q&amp;A</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a:buChar char="•"/>
              <a:defRPr/>
            </a:pPr>
            <a:endParaRPr lang="en-US" dirty="0" smtClean="0">
              <a:ea typeface="+mn-ea"/>
              <a:cs typeface="+mn-cs"/>
            </a:endParaRPr>
          </a:p>
          <a:p>
            <a:pPr marL="0" indent="0" fontAlgn="auto">
              <a:spcAft>
                <a:spcPts val="0"/>
              </a:spcAft>
              <a:buFont typeface="Arial"/>
              <a:buNone/>
              <a:defRPr/>
            </a:pPr>
            <a:endParaRPr lang="en-US" dirty="0" smtClean="0">
              <a:ea typeface="+mn-ea"/>
              <a:cs typeface="+mn-cs"/>
            </a:endParaRPr>
          </a:p>
          <a:p>
            <a:pPr marL="0" indent="0" algn="ctr" fontAlgn="auto">
              <a:spcAft>
                <a:spcPts val="0"/>
              </a:spcAft>
              <a:buFont typeface="Arial"/>
              <a:buNone/>
              <a:defRPr/>
            </a:pPr>
            <a:r>
              <a:rPr lang="en-US" sz="4800" dirty="0" smtClean="0">
                <a:ea typeface="+mn-ea"/>
                <a:cs typeface="+mn-cs"/>
              </a:rPr>
              <a:t>Questions? Protests? Suggestions? Complaints?</a:t>
            </a:r>
          </a:p>
          <a:p>
            <a:pPr marL="0" indent="0" algn="ctr" fontAlgn="auto">
              <a:spcAft>
                <a:spcPts val="0"/>
              </a:spcAft>
              <a:buFont typeface="Arial"/>
              <a:buNone/>
              <a:defRPr/>
            </a:pPr>
            <a:endParaRPr lang="en-US" sz="4800" dirty="0" smtClean="0">
              <a:ea typeface="+mn-ea"/>
              <a:cs typeface="+mn-cs"/>
            </a:endParaRPr>
          </a:p>
          <a:p>
            <a:pPr marL="0" indent="0" algn="ctr" fontAlgn="auto">
              <a:spcAft>
                <a:spcPts val="0"/>
              </a:spcAft>
              <a:buFont typeface="Arial"/>
              <a:buNone/>
              <a:defRPr/>
            </a:pPr>
            <a:r>
              <a:rPr lang="en-US" sz="4800" dirty="0" smtClean="0">
                <a:ea typeface="+mn-ea"/>
                <a:cs typeface="+mn-cs"/>
                <a:hlinkClick r:id="rId2"/>
              </a:rPr>
              <a:t>jan@go6.si</a:t>
            </a:r>
            <a:endParaRPr lang="en-US" sz="4800" dirty="0" smtClean="0">
              <a:ea typeface="+mn-ea"/>
              <a:cs typeface="+mn-cs"/>
            </a:endParaRPr>
          </a:p>
          <a:p>
            <a:pPr marL="0" indent="0" algn="ctr" fontAlgn="auto">
              <a:spcAft>
                <a:spcPts val="0"/>
              </a:spcAft>
              <a:buFont typeface="Arial"/>
              <a:buNone/>
              <a:defRPr/>
            </a:pPr>
            <a:r>
              <a:rPr lang="en-US" sz="4800" dirty="0" smtClean="0">
                <a:ea typeface="+mn-ea"/>
                <a:cs typeface="+mn-cs"/>
                <a:hlinkClick r:id="rId3"/>
              </a:rPr>
              <a:t>zorz@isoc.org</a:t>
            </a:r>
            <a:r>
              <a:rPr lang="en-US" sz="4800" dirty="0" smtClean="0">
                <a:ea typeface="+mn-ea"/>
                <a:cs typeface="+mn-cs"/>
              </a:rPr>
              <a:t> </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title"/>
          </p:nvPr>
        </p:nvSpPr>
        <p:spPr/>
        <p:txBody>
          <a:bodyPr/>
          <a:lstStyle/>
          <a:p>
            <a:r>
              <a:rPr lang="en-US">
                <a:latin typeface="Calibri" charset="0"/>
              </a:rPr>
              <a:t>DNSSEC implementation in go6lab</a:t>
            </a:r>
          </a:p>
        </p:txBody>
      </p:sp>
      <p:sp>
        <p:nvSpPr>
          <p:cNvPr id="3" name="Content Placeholder 2"/>
          <p:cNvSpPr>
            <a:spLocks noGrp="1"/>
          </p:cNvSpPr>
          <p:nvPr>
            <p:ph idx="1"/>
          </p:nvPr>
        </p:nvSpPr>
        <p:spPr/>
        <p:txBody>
          <a:bodyPr rtlCol="0">
            <a:normAutofit/>
          </a:bodyPr>
          <a:lstStyle/>
          <a:p>
            <a:pPr fontAlgn="auto">
              <a:spcAft>
                <a:spcPts val="0"/>
              </a:spcAft>
              <a:buFont typeface="Arial"/>
              <a:buChar char="•"/>
              <a:defRPr/>
            </a:pPr>
            <a:r>
              <a:rPr lang="en-US" dirty="0" smtClean="0">
                <a:ea typeface="+mn-ea"/>
                <a:cs typeface="+mn-cs"/>
              </a:rPr>
              <a:t>“Bump in a wire”</a:t>
            </a:r>
          </a:p>
          <a:p>
            <a:pPr fontAlgn="auto">
              <a:spcAft>
                <a:spcPts val="0"/>
              </a:spcAft>
              <a:buFont typeface="Arial"/>
              <a:buChar char="•"/>
              <a:defRPr/>
            </a:pPr>
            <a:r>
              <a:rPr lang="en-US" dirty="0" smtClean="0">
                <a:ea typeface="+mn-ea"/>
                <a:cs typeface="+mn-cs"/>
              </a:rPr>
              <a:t>Two public “primary” servers</a:t>
            </a:r>
          </a:p>
          <a:p>
            <a:pPr fontAlgn="auto">
              <a:spcAft>
                <a:spcPts val="0"/>
              </a:spcAft>
              <a:buFont typeface="Arial"/>
              <a:buChar char="•"/>
              <a:defRPr/>
            </a:pPr>
            <a:r>
              <a:rPr lang="en-US" dirty="0" smtClean="0">
                <a:ea typeface="+mn-ea"/>
                <a:cs typeface="+mn-cs"/>
              </a:rPr>
              <a:t>Concept:</a:t>
            </a:r>
          </a:p>
          <a:p>
            <a:pPr marL="0" indent="0" fontAlgn="auto">
              <a:spcAft>
                <a:spcPts val="0"/>
              </a:spcAft>
              <a:buFont typeface="Arial"/>
              <a:buNone/>
              <a:defRPr/>
            </a:pPr>
            <a:endParaRPr lang="en-US" dirty="0" smtClean="0">
              <a:ea typeface="+mn-ea"/>
              <a:cs typeface="+mn-cs"/>
            </a:endParaRPr>
          </a:p>
        </p:txBody>
      </p:sp>
      <p:pic>
        <p:nvPicPr>
          <p:cNvPr id="4099"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438525"/>
            <a:ext cx="7620000" cy="189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Title 1"/>
          <p:cNvSpPr>
            <a:spLocks noGrp="1"/>
          </p:cNvSpPr>
          <p:nvPr>
            <p:ph type="title"/>
          </p:nvPr>
        </p:nvSpPr>
        <p:spPr/>
        <p:txBody>
          <a:bodyPr/>
          <a:lstStyle/>
          <a:p>
            <a:r>
              <a:rPr lang="en-US">
                <a:latin typeface="Calibri" charset="0"/>
              </a:rPr>
              <a:t>DNSSEC in go6lab</a:t>
            </a:r>
          </a:p>
        </p:txBody>
      </p:sp>
      <p:sp>
        <p:nvSpPr>
          <p:cNvPr id="3" name="Content Placeholder 2"/>
          <p:cNvSpPr>
            <a:spLocks noGrp="1"/>
          </p:cNvSpPr>
          <p:nvPr>
            <p:ph idx="1"/>
          </p:nvPr>
        </p:nvSpPr>
        <p:spPr/>
        <p:txBody>
          <a:bodyPr rtlCol="0">
            <a:normAutofit/>
          </a:bodyPr>
          <a:lstStyle/>
          <a:p>
            <a:pPr fontAlgn="auto">
              <a:spcAft>
                <a:spcPts val="0"/>
              </a:spcAft>
              <a:buFont typeface="Arial"/>
              <a:buChar char="•"/>
              <a:defRPr/>
            </a:pPr>
            <a:r>
              <a:rPr lang="en-US" dirty="0" smtClean="0">
                <a:ea typeface="+mn-ea"/>
                <a:cs typeface="+mn-cs"/>
              </a:rPr>
              <a:t>That was fairly easy and it works very well.</a:t>
            </a:r>
          </a:p>
          <a:p>
            <a:pPr fontAlgn="auto">
              <a:spcAft>
                <a:spcPts val="0"/>
              </a:spcAft>
              <a:buFont typeface="Arial"/>
              <a:buChar char="•"/>
              <a:defRPr/>
            </a:pPr>
            <a:r>
              <a:rPr lang="en-US" dirty="0" smtClean="0">
                <a:ea typeface="+mn-ea"/>
                <a:cs typeface="+mn-cs"/>
              </a:rPr>
              <a:t>Implementation document used from </a:t>
            </a:r>
            <a:r>
              <a:rPr lang="en-US" dirty="0" err="1" smtClean="0">
                <a:ea typeface="+mn-ea"/>
                <a:cs typeface="+mn-cs"/>
              </a:rPr>
              <a:t>Matthijs</a:t>
            </a:r>
            <a:r>
              <a:rPr lang="en-US" dirty="0" smtClean="0">
                <a:ea typeface="+mn-ea"/>
                <a:cs typeface="+mn-cs"/>
              </a:rPr>
              <a:t> </a:t>
            </a:r>
            <a:r>
              <a:rPr lang="en-US" dirty="0" err="1" smtClean="0">
                <a:ea typeface="+mn-ea"/>
                <a:cs typeface="+mn-cs"/>
              </a:rPr>
              <a:t>Mekking</a:t>
            </a:r>
            <a:r>
              <a:rPr lang="en-US" dirty="0" smtClean="0">
                <a:ea typeface="+mn-ea"/>
                <a:cs typeface="+mn-cs"/>
              </a:rPr>
              <a:t>: </a:t>
            </a:r>
          </a:p>
          <a:p>
            <a:pPr fontAlgn="auto">
              <a:spcAft>
                <a:spcPts val="0"/>
              </a:spcAft>
              <a:buFont typeface="Arial"/>
              <a:buChar char="•"/>
              <a:defRPr/>
            </a:pPr>
            <a:endParaRPr lang="en-US" dirty="0" smtClean="0">
              <a:ea typeface="+mn-ea"/>
              <a:cs typeface="+mn-cs"/>
            </a:endParaRPr>
          </a:p>
          <a:p>
            <a:pPr marL="0" indent="0" fontAlgn="auto">
              <a:spcAft>
                <a:spcPts val="0"/>
              </a:spcAft>
              <a:buFont typeface="Arial"/>
              <a:buNone/>
              <a:defRPr/>
            </a:pPr>
            <a:r>
              <a:rPr lang="en-US" sz="2800" dirty="0" smtClean="0">
                <a:ea typeface="+mn-ea"/>
                <a:cs typeface="+mn-cs"/>
                <a:hlinkClick r:id="rId2"/>
              </a:rPr>
              <a:t>http://go6.si/docs/opendnssec-start-guide-draft.pdf</a:t>
            </a:r>
            <a:r>
              <a:rPr lang="en-US" sz="2800" dirty="0" smtClean="0">
                <a:ea typeface="+mn-ea"/>
                <a:cs typeface="+mn-cs"/>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a:latin typeface="Calibri" charset="0"/>
              </a:rPr>
              <a:t>DANE experiment</a:t>
            </a:r>
          </a:p>
        </p:txBody>
      </p:sp>
      <p:sp>
        <p:nvSpPr>
          <p:cNvPr id="6146" name="Content Placeholder 2"/>
          <p:cNvSpPr>
            <a:spLocks noGrp="1"/>
          </p:cNvSpPr>
          <p:nvPr>
            <p:ph idx="1"/>
          </p:nvPr>
        </p:nvSpPr>
        <p:spPr/>
        <p:txBody>
          <a:bodyPr/>
          <a:lstStyle/>
          <a:p>
            <a:r>
              <a:rPr lang="en-US" dirty="0">
                <a:latin typeface="Calibri" charset="0"/>
              </a:rPr>
              <a:t>When DNSSEC was </a:t>
            </a:r>
            <a:r>
              <a:rPr lang="en-US" dirty="0" smtClean="0">
                <a:latin typeface="Calibri" charset="0"/>
              </a:rPr>
              <a:t>set up </a:t>
            </a:r>
            <a:r>
              <a:rPr lang="en-US" dirty="0">
                <a:latin typeface="Calibri" charset="0"/>
              </a:rPr>
              <a:t>and functioning we started to experiment with DANE (DNS Authenticated Name </a:t>
            </a:r>
            <a:r>
              <a:rPr lang="en-US" dirty="0" smtClean="0">
                <a:latin typeface="Calibri" charset="0"/>
              </a:rPr>
              <a:t>Entities).</a:t>
            </a:r>
            <a:endParaRPr lang="en-US" dirty="0">
              <a:latin typeface="Calibri" charset="0"/>
            </a:endParaRPr>
          </a:p>
          <a:p>
            <a:r>
              <a:rPr lang="en-US" dirty="0">
                <a:latin typeface="Calibri" charset="0"/>
              </a:rPr>
              <a:t>Requirements: </a:t>
            </a:r>
          </a:p>
          <a:p>
            <a:pPr lvl="1"/>
            <a:r>
              <a:rPr lang="en-US" dirty="0">
                <a:latin typeface="Calibri" charset="0"/>
              </a:rPr>
              <a:t>DNSSEC signed domains</a:t>
            </a:r>
          </a:p>
          <a:p>
            <a:pPr lvl="1"/>
            <a:r>
              <a:rPr lang="en-US" dirty="0">
                <a:latin typeface="Calibri" charset="0"/>
              </a:rPr>
              <a:t>Postfix server with TLS support &gt; 2.11</a:t>
            </a:r>
          </a:p>
          <a:p>
            <a:endParaRPr lang="en-US" dirty="0">
              <a:latin typeface="Calibri" charset="0"/>
            </a:endParaRPr>
          </a:p>
          <a:p>
            <a:r>
              <a:rPr lang="en-US" dirty="0">
                <a:latin typeface="Calibri" charset="0"/>
              </a:rPr>
              <a:t>We decided </a:t>
            </a:r>
            <a:r>
              <a:rPr lang="en-US" dirty="0" smtClean="0">
                <a:latin typeface="Calibri" charset="0"/>
              </a:rPr>
              <a:t>on Postfix </a:t>
            </a:r>
            <a:r>
              <a:rPr lang="en-US" dirty="0">
                <a:latin typeface="Calibri" charset="0"/>
              </a:rPr>
              <a:t>3.0.1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itle 1"/>
          <p:cNvSpPr>
            <a:spLocks noGrp="1"/>
          </p:cNvSpPr>
          <p:nvPr>
            <p:ph type="title"/>
          </p:nvPr>
        </p:nvSpPr>
        <p:spPr/>
        <p:txBody>
          <a:bodyPr/>
          <a:lstStyle/>
          <a:p>
            <a:r>
              <a:rPr lang="en-US">
                <a:latin typeface="Calibri" charset="0"/>
              </a:rPr>
              <a:t>DANE</a:t>
            </a:r>
          </a:p>
        </p:txBody>
      </p:sp>
      <p:sp>
        <p:nvSpPr>
          <p:cNvPr id="3" name="Content Placeholder 2"/>
          <p:cNvSpPr>
            <a:spLocks noGrp="1"/>
          </p:cNvSpPr>
          <p:nvPr>
            <p:ph idx="1"/>
          </p:nvPr>
        </p:nvSpPr>
        <p:spPr/>
        <p:txBody>
          <a:bodyPr rtlCol="0">
            <a:normAutofit fontScale="85000" lnSpcReduction="20000"/>
          </a:bodyPr>
          <a:lstStyle/>
          <a:p>
            <a:pPr fontAlgn="auto">
              <a:spcAft>
                <a:spcPts val="0"/>
              </a:spcAft>
              <a:buFont typeface="Arial"/>
              <a:buChar char="•"/>
              <a:defRPr/>
            </a:pPr>
            <a:r>
              <a:rPr lang="en-US" dirty="0" smtClean="0">
                <a:ea typeface="+mn-ea"/>
                <a:cs typeface="+mn-cs"/>
              </a:rPr>
              <a:t>TLSA record for mx.go6lab.si</a:t>
            </a:r>
          </a:p>
          <a:p>
            <a:pPr fontAlgn="auto">
              <a:spcAft>
                <a:spcPts val="0"/>
              </a:spcAft>
              <a:buFont typeface="Arial"/>
              <a:buChar char="•"/>
              <a:defRPr/>
            </a:pPr>
            <a:endParaRPr lang="en-US" dirty="0" smtClean="0">
              <a:ea typeface="+mn-ea"/>
              <a:cs typeface="+mn-cs"/>
            </a:endParaRPr>
          </a:p>
          <a:p>
            <a:pPr marL="0" indent="0" fontAlgn="auto">
              <a:spcAft>
                <a:spcPts val="0"/>
              </a:spcAft>
              <a:buFont typeface="Arial"/>
              <a:buNone/>
              <a:defRPr/>
            </a:pPr>
            <a:r>
              <a:rPr lang="fi-FI" dirty="0" smtClean="0">
                <a:ea typeface="+mn-ea"/>
                <a:cs typeface="+mn-cs"/>
              </a:rPr>
              <a:t>_25._tcp.mx.go6lab.si. IN      TLSA    3 0 1 B4B7A46F9F0DFEA0151C2E07A5AD7908F4C8B0050E7CC25908DA05E2 A84748ED</a:t>
            </a:r>
          </a:p>
          <a:p>
            <a:pPr marL="0" indent="0" fontAlgn="auto">
              <a:spcAft>
                <a:spcPts val="0"/>
              </a:spcAft>
              <a:buFont typeface="Arial"/>
              <a:buNone/>
              <a:defRPr/>
            </a:pPr>
            <a:endParaRPr lang="fi-FI" dirty="0" smtClean="0">
              <a:ea typeface="+mn-ea"/>
              <a:cs typeface="+mn-cs"/>
            </a:endParaRPr>
          </a:p>
          <a:p>
            <a:pPr marL="0" indent="0" fontAlgn="auto">
              <a:spcAft>
                <a:spcPts val="0"/>
              </a:spcAft>
              <a:buFont typeface="Arial"/>
              <a:buNone/>
              <a:defRPr/>
            </a:pPr>
            <a:r>
              <a:rPr lang="fi-FI" dirty="0" err="1" smtClean="0">
                <a:ea typeface="+mn-ea"/>
                <a:cs typeface="+mn-cs"/>
              </a:rPr>
              <a:t>It’s</a:t>
            </a:r>
            <a:r>
              <a:rPr lang="fi-FI" dirty="0" smtClean="0">
                <a:ea typeface="+mn-ea"/>
                <a:cs typeface="+mn-cs"/>
              </a:rPr>
              <a:t> </a:t>
            </a:r>
            <a:r>
              <a:rPr lang="fi-FI" dirty="0" err="1" smtClean="0">
                <a:ea typeface="+mn-ea"/>
                <a:cs typeface="+mn-cs"/>
              </a:rPr>
              <a:t>basically</a:t>
            </a:r>
            <a:r>
              <a:rPr lang="fi-FI" dirty="0" smtClean="0">
                <a:ea typeface="+mn-ea"/>
                <a:cs typeface="+mn-cs"/>
              </a:rPr>
              <a:t> a </a:t>
            </a:r>
            <a:r>
              <a:rPr lang="fi-FI" dirty="0" err="1" smtClean="0">
                <a:ea typeface="+mn-ea"/>
                <a:cs typeface="+mn-cs"/>
              </a:rPr>
              <a:t>hash</a:t>
            </a:r>
            <a:r>
              <a:rPr lang="fi-FI" dirty="0" smtClean="0">
                <a:ea typeface="+mn-ea"/>
                <a:cs typeface="+mn-cs"/>
              </a:rPr>
              <a:t> of TLS </a:t>
            </a:r>
            <a:r>
              <a:rPr lang="fi-FI" dirty="0" err="1" smtClean="0">
                <a:ea typeface="+mn-ea"/>
                <a:cs typeface="+mn-cs"/>
              </a:rPr>
              <a:t>certificate</a:t>
            </a:r>
            <a:r>
              <a:rPr lang="fi-FI" dirty="0" smtClean="0">
                <a:ea typeface="+mn-ea"/>
                <a:cs typeface="+mn-cs"/>
              </a:rPr>
              <a:t> on mx.go6lab.si</a:t>
            </a:r>
          </a:p>
          <a:p>
            <a:pPr marL="0" indent="0" fontAlgn="auto">
              <a:spcAft>
                <a:spcPts val="0"/>
              </a:spcAft>
              <a:buFont typeface="Arial"/>
              <a:buNone/>
              <a:defRPr/>
            </a:pPr>
            <a:endParaRPr lang="fi-FI" dirty="0" smtClean="0">
              <a:ea typeface="+mn-ea"/>
              <a:cs typeface="+mn-cs"/>
            </a:endParaRPr>
          </a:p>
          <a:p>
            <a:pPr marL="0" indent="0" fontAlgn="auto">
              <a:spcAft>
                <a:spcPts val="0"/>
              </a:spcAft>
              <a:buFont typeface="Arial"/>
              <a:buNone/>
              <a:defRPr/>
            </a:pPr>
            <a:r>
              <a:rPr lang="fi-FI" dirty="0" err="1" smtClean="0">
                <a:ea typeface="+mn-ea"/>
                <a:cs typeface="+mn-cs"/>
              </a:rPr>
              <a:t>More</a:t>
            </a:r>
            <a:r>
              <a:rPr lang="fi-FI" dirty="0" smtClean="0">
                <a:ea typeface="+mn-ea"/>
                <a:cs typeface="+mn-cs"/>
              </a:rPr>
              <a:t> </a:t>
            </a:r>
            <a:r>
              <a:rPr lang="fi-FI" dirty="0" err="1" smtClean="0">
                <a:ea typeface="+mn-ea"/>
                <a:cs typeface="+mn-cs"/>
              </a:rPr>
              <a:t>about</a:t>
            </a:r>
            <a:r>
              <a:rPr lang="fi-FI" dirty="0" smtClean="0">
                <a:ea typeface="+mn-ea"/>
                <a:cs typeface="+mn-cs"/>
              </a:rPr>
              <a:t> DANE: </a:t>
            </a:r>
          </a:p>
          <a:p>
            <a:pPr marL="0" indent="0" fontAlgn="auto">
              <a:spcAft>
                <a:spcPts val="0"/>
              </a:spcAft>
              <a:buFont typeface="Arial"/>
              <a:buNone/>
              <a:defRPr/>
            </a:pPr>
            <a:r>
              <a:rPr lang="fi-FI" dirty="0" smtClean="0">
                <a:ea typeface="+mn-ea"/>
                <a:cs typeface="+mn-cs"/>
                <a:hlinkClick r:id="rId2"/>
              </a:rPr>
              <a:t>http://www.internetsociety.org/deploy360/resources/dane/</a:t>
            </a:r>
            <a:r>
              <a:rPr lang="fi-FI" dirty="0" smtClean="0">
                <a:ea typeface="+mn-ea"/>
                <a:cs typeface="+mn-cs"/>
              </a:rPr>
              <a:t> </a:t>
            </a:r>
            <a:endParaRPr lang="en-US" dirty="0" smtClean="0">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ea typeface="+mj-ea"/>
                <a:cs typeface="+mj-cs"/>
              </a:rPr>
              <a:t>What is DANE and how does it work</a:t>
            </a:r>
          </a:p>
        </p:txBody>
      </p:sp>
      <p:pic>
        <p:nvPicPr>
          <p:cNvPr id="819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0700" y="635000"/>
            <a:ext cx="8102600" cy="608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0700" y="635000"/>
            <a:ext cx="8102600" cy="608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13549</TotalTime>
  <Words>1899</Words>
  <Application>Microsoft Macintosh PowerPoint</Application>
  <PresentationFormat>On-screen Show (4:3)</PresentationFormat>
  <Paragraphs>218</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DANE/DNSSEC/TLS  Testing in the Go6lab</vt:lpstr>
      <vt:lpstr>Acknowledgement</vt:lpstr>
      <vt:lpstr>DNSSEC implementation in go6lab</vt:lpstr>
      <vt:lpstr>DNSSEC implementation in go6lab</vt:lpstr>
      <vt:lpstr>DNSSEC in go6lab</vt:lpstr>
      <vt:lpstr>DANE experiment</vt:lpstr>
      <vt:lpstr>DANE</vt:lpstr>
      <vt:lpstr>What is DANE and how does it work</vt:lpstr>
      <vt:lpstr>PowerPoint Presentation</vt:lpstr>
      <vt:lpstr>PowerPoint Presentation</vt:lpstr>
      <vt:lpstr>DANE verification</vt:lpstr>
      <vt:lpstr>Postfix config</vt:lpstr>
      <vt:lpstr>Malformed TLSA record</vt:lpstr>
      <vt:lpstr>1M top Alexa domains and DANE</vt:lpstr>
      <vt:lpstr>Results</vt:lpstr>
      <vt:lpstr>More results</vt:lpstr>
      <vt:lpstr>DANE Verified</vt:lpstr>
      <vt:lpstr>Mail distribution</vt:lpstr>
      <vt:lpstr>Mail distribution</vt:lpstr>
      <vt:lpstr>DNSSEC? DANE?</vt:lpstr>
      <vt:lpstr>When do DANE things fail?</vt:lpstr>
      <vt:lpstr>When do things fail? (example)</vt:lpstr>
      <vt:lpstr>When do things fail? (example)</vt:lpstr>
      <vt:lpstr>When do DANE verification also fail?</vt:lpstr>
      <vt:lpstr>Postfix latest improvements </vt:lpstr>
      <vt:lpstr>Let’s Encrypt, DANE and mail</vt:lpstr>
      <vt:lpstr>Script to add DST Root CA X3 </vt:lpstr>
      <vt:lpstr>Valid 3 1 1 and 2 1 1 TLSA records</vt:lpstr>
      <vt:lpstr>But…</vt:lpstr>
      <vt:lpstr>Stable underlying key…</vt:lpstr>
      <vt:lpstr>Renewals and hashes…</vt:lpstr>
      <vt:lpstr>PowerPoint Presentation</vt:lpstr>
      <vt:lpstr>More reading:</vt:lpstr>
      <vt:lpstr>Conclusions</vt:lpstr>
      <vt:lpstr>Conclusions II.</vt:lpstr>
      <vt:lpstr>Q&amp;A</vt:lpstr>
    </vt:vector>
  </TitlesOfParts>
  <Company>go6</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 Zorz</dc:creator>
  <cp:lastModifiedBy>Jan Zorz</cp:lastModifiedBy>
  <cp:revision>28</cp:revision>
  <dcterms:created xsi:type="dcterms:W3CDTF">2015-06-07T14:35:26Z</dcterms:created>
  <dcterms:modified xsi:type="dcterms:W3CDTF">2016-04-19T09:09:49Z</dcterms:modified>
</cp:coreProperties>
</file>