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7" r:id="rId8"/>
  </p:sldIdLst>
  <p:sldSz cx="9144000" cy="6858000" type="screen4x3"/>
  <p:notesSz cx="6858000" cy="9144000"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491"/>
    <a:srgbClr val="AB4400"/>
    <a:srgbClr val="76923C"/>
    <a:srgbClr val="984806"/>
    <a:srgbClr val="E36C0A"/>
    <a:srgbClr val="E31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666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q-AL"/>
              <a:t>Qendra Ndëruniversitare e Shërbimeve dhe Rrjeti Telematik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1D0D7-01DE-42EF-A62F-2AA73CB15ADB}" type="datetimeFigureOut">
              <a:rPr lang="sq-AL" smtClean="0"/>
              <a:t>19.4.2016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q-AL"/>
              <a:t>Template_PPT_RASH.pptx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BF4F8-4763-4F0C-B341-FB93C29E48C0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4484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q-AL"/>
              <a:t>Qendra Ndëruniversitare e Shërbimeve dhe Rrjeti Telematik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BB0C4-8CFB-4BEA-BF9D-039E7B349DD7}" type="datetimeFigureOut">
              <a:rPr lang="sq-AL" smtClean="0"/>
              <a:t>19.4.2016</a:t>
            </a:fld>
            <a:endParaRPr lang="sq-A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q-A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q-AL"/>
              <a:t>Template_PPT_RASH.pptx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63740-B706-49E1-A4D6-2B9D58641F9C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762851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63740-B706-49E1-A4D6-2B9D58641F9C}" type="slidenum">
              <a:rPr lang="sq-AL" smtClean="0"/>
              <a:t>1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69646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3740-B706-49E1-A4D6-2B9D58641F9C}" type="slidenum">
              <a:rPr lang="sq-AL" smtClean="0"/>
              <a:t>2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904211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F774-69E9-453E-A996-D9542EC6AA2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54431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19" y="39622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F774-69E9-453E-A996-D9542EC6AA2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245825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F774-69E9-453E-A996-D9542EC6AA2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86229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32BDD9-CC60-4C8C-9325-60E7B573FB16}" type="datetime1">
              <a:rPr lang="sq-AL" smtClean="0"/>
              <a:t>19.4.2016</a:t>
            </a:fld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F774-69E9-453E-A996-D9542EC6AA2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97414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C8CFC1-72EC-4E88-96F8-E0CE88360ABF}" type="datetime1">
              <a:rPr lang="sq-AL" smtClean="0"/>
              <a:t>19.4.2016</a:t>
            </a:fld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F774-69E9-453E-A996-D9542EC6AA2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79833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19" y="39622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513D81-E3FE-4A6E-8402-A80E07AD6A24}" type="datetime1">
              <a:rPr lang="sq-AL" smtClean="0"/>
              <a:t>19.4.2016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72200" y="532184"/>
            <a:ext cx="2679576" cy="419049"/>
          </a:xfrm>
          <a:prstGeom prst="rect">
            <a:avLst/>
          </a:prstGeom>
        </p:spPr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F774-69E9-453E-A996-D9542EC6AA2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98696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19" y="3962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32AA61-837B-4CB5-852F-8FCFFD93E3D8}" type="datetime1">
              <a:rPr lang="sq-AL" smtClean="0"/>
              <a:t>19.4.2016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72200" y="532184"/>
            <a:ext cx="2679576" cy="419049"/>
          </a:xfrm>
          <a:prstGeom prst="rect">
            <a:avLst/>
          </a:prstGeom>
        </p:spPr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F774-69E9-453E-A996-D9542EC6AA2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36819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19" y="39622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q-A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F774-69E9-453E-A996-D9542EC6AA2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83204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F774-69E9-453E-A996-D9542EC6AA2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72503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F774-69E9-453E-A996-D9542EC6AA2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19618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F774-69E9-453E-A996-D9542EC6AA2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06871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2F774-69E9-453E-A996-D9542EC6AA29}" type="slidenum">
              <a:rPr lang="sq-AL" smtClean="0"/>
              <a:t>‹#›</a:t>
            </a:fld>
            <a:endParaRPr lang="sq-AL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39552" y="1124744"/>
            <a:ext cx="8136904" cy="0"/>
          </a:xfrm>
          <a:prstGeom prst="line">
            <a:avLst/>
          </a:prstGeom>
          <a:ln w="28575">
            <a:solidFill>
              <a:srgbClr val="E36C0A"/>
            </a:solidFill>
            <a:prstDash val="soli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87824" y="43503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/>
              <a:t>Qendra Ndëruniversitare e Shërbimeve dhe Rrjeti Telematik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9144000" y="0"/>
            <a:ext cx="0" cy="6858000"/>
          </a:xfrm>
          <a:prstGeom prst="line">
            <a:avLst/>
          </a:prstGeom>
          <a:ln w="38100">
            <a:solidFill>
              <a:srgbClr val="AB4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47664" y="6855420"/>
            <a:ext cx="7596336" cy="2580"/>
          </a:xfrm>
          <a:prstGeom prst="line">
            <a:avLst/>
          </a:prstGeom>
          <a:ln w="38100">
            <a:solidFill>
              <a:srgbClr val="AB4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Triangle 18"/>
          <p:cNvSpPr/>
          <p:nvPr/>
        </p:nvSpPr>
        <p:spPr>
          <a:xfrm>
            <a:off x="0" y="6381328"/>
            <a:ext cx="1546631" cy="476672"/>
          </a:xfrm>
          <a:prstGeom prst="rtTriangle">
            <a:avLst/>
          </a:prstGeom>
          <a:solidFill>
            <a:srgbClr val="E36C0A"/>
          </a:solidFill>
          <a:ln>
            <a:solidFill>
              <a:srgbClr val="B404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69" y="435038"/>
            <a:ext cx="1997154" cy="64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18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sh.al/" TargetMode="External"/><Relationship Id="rId2" Type="http://schemas.openxmlformats.org/officeDocument/2006/relationships/hyperlink" Target="mailto:info@rash.a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ACADEMIC NETWORK OF ALBANIA(RASH)</a:t>
            </a:r>
            <a:br>
              <a:rPr lang="it-IT" dirty="0"/>
            </a:br>
            <a:endParaRPr lang="sq-A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152728" cy="694928"/>
          </a:xfrm>
        </p:spPr>
        <p:txBody>
          <a:bodyPr/>
          <a:lstStyle/>
          <a:p>
            <a:r>
              <a:rPr lang="it-IT" dirty="0"/>
              <a:t>Tirane, 19/04/2016</a:t>
            </a:r>
            <a:endParaRPr lang="sq-A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F774-69E9-453E-A996-D9542EC6AA29}" type="slidenum">
              <a:rPr lang="sq-AL" smtClean="0"/>
              <a:t>1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70627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F774-69E9-453E-A996-D9542EC6AA29}" type="slidenum">
              <a:rPr lang="sq-AL" smtClean="0"/>
              <a:t>2</a:t>
            </a:fld>
            <a:endParaRPr lang="sq-AL"/>
          </a:p>
        </p:txBody>
      </p:sp>
      <p:sp>
        <p:nvSpPr>
          <p:cNvPr id="4" name="TextBox 3"/>
          <p:cNvSpPr txBox="1"/>
          <p:nvPr/>
        </p:nvSpPr>
        <p:spPr>
          <a:xfrm>
            <a:off x="467544" y="1484784"/>
            <a:ext cx="842493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ANA - Academic Network of Albania</a:t>
            </a:r>
          </a:p>
          <a:p>
            <a:pPr algn="ctr"/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We offer IT Services to Albanian Public Universities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Softwares: Student Curricula administration, Finance Office administration, Research Facilities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Outsourcing of IT Infrastructure : Datacenter dedicated to academy and research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Network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1217005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F774-69E9-453E-A996-D9542EC6AA29}" type="slidenum">
              <a:rPr lang="sq-AL" smtClean="0"/>
              <a:t>3</a:t>
            </a:fld>
            <a:endParaRPr lang="sq-AL"/>
          </a:p>
        </p:txBody>
      </p:sp>
      <p:sp>
        <p:nvSpPr>
          <p:cNvPr id="3" name="TextBox 2"/>
          <p:cNvSpPr txBox="1"/>
          <p:nvPr/>
        </p:nvSpPr>
        <p:spPr>
          <a:xfrm>
            <a:off x="539552" y="1628800"/>
            <a:ext cx="820891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400" b="1" dirty="0">
                <a:solidFill>
                  <a:prstClr val="black"/>
                </a:solidFill>
              </a:rPr>
              <a:t>OUR MISSION</a:t>
            </a:r>
            <a:endParaRPr lang="sq-AL" sz="2400" b="1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Educate Universities to make ICT a culture of working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With Our Support Universities are giving up Obsolete Practices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Facilitate Dailly Work of  Academics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Create National Research Network and integrate it to the International Research Network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Offer logistic support to Researchers to implement their Ideas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77245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F774-69E9-453E-A996-D9542EC6AA29}" type="slidenum">
              <a:rPr lang="sq-AL" smtClean="0"/>
              <a:t>4</a:t>
            </a:fld>
            <a:endParaRPr lang="sq-AL"/>
          </a:p>
        </p:txBody>
      </p:sp>
      <p:sp>
        <p:nvSpPr>
          <p:cNvPr id="3" name="TextBox 2"/>
          <p:cNvSpPr txBox="1"/>
          <p:nvPr/>
        </p:nvSpPr>
        <p:spPr>
          <a:xfrm>
            <a:off x="683568" y="1628800"/>
            <a:ext cx="770485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400" b="1" dirty="0">
                <a:solidFill>
                  <a:prstClr val="black"/>
                </a:solidFill>
              </a:rPr>
              <a:t>ANA - NETWORK</a:t>
            </a:r>
          </a:p>
          <a:p>
            <a:pPr algn="ctr"/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10 Gbps MAN of Tirana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1 Gbps point-to-point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250 Mbps connection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Connection to Europe network GEANT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Geant Services : EduRoam, VPN, Testbed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Future Services :  VOIP between Universities : phone, conference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Future E-learning Platforms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3790948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F774-69E9-453E-A996-D9542EC6AA29}" type="slidenum">
              <a:rPr lang="sq-AL" smtClean="0"/>
              <a:t>5</a:t>
            </a:fld>
            <a:endParaRPr lang="sq-AL"/>
          </a:p>
        </p:txBody>
      </p:sp>
      <p:sp>
        <p:nvSpPr>
          <p:cNvPr id="3" name="TextBox 2"/>
          <p:cNvSpPr txBox="1"/>
          <p:nvPr/>
        </p:nvSpPr>
        <p:spPr>
          <a:xfrm>
            <a:off x="467544" y="1700808"/>
            <a:ext cx="835292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prstClr val="black"/>
                </a:solidFill>
              </a:rPr>
              <a:t>SEE CONFERENCE</a:t>
            </a:r>
          </a:p>
          <a:p>
            <a:pPr algn="ctr"/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Why hosting SEE Conference in Albania?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Promote networking of inside Albanian Vendors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Support accademic and researchers in international collaborations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Promote collaboration of Albanian Vendors with other regional and european Partners</a:t>
            </a:r>
          </a:p>
          <a:p>
            <a:pPr lvl="1"/>
            <a:endParaRPr lang="it-IT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How will ANA contribute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Datacenter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Dedicated network for educations and Research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Lobbying Government and Vendors to support Research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704387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F774-69E9-453E-A996-D9542EC6AA29}" type="slidenum">
              <a:rPr lang="sq-AL" smtClean="0"/>
              <a:t>6</a:t>
            </a:fld>
            <a:endParaRPr lang="sq-AL"/>
          </a:p>
        </p:txBody>
      </p:sp>
      <p:sp>
        <p:nvSpPr>
          <p:cNvPr id="3" name="TextBox 2"/>
          <p:cNvSpPr txBox="1"/>
          <p:nvPr/>
        </p:nvSpPr>
        <p:spPr>
          <a:xfrm>
            <a:off x="611560" y="1556792"/>
            <a:ext cx="80648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RESULTS – SOFTWARE</a:t>
            </a:r>
          </a:p>
          <a:p>
            <a:pPr algn="ctr"/>
            <a:endParaRPr lang="it-IT" sz="28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/>
          </a:p>
          <a:p>
            <a:pPr marL="342900" lvl="0" indent="-342900"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it-IT" dirty="0">
                <a:ea typeface="Calibri"/>
                <a:cs typeface="Times New Roman"/>
              </a:rPr>
              <a:t>ESSE3 – Manage Alumni Curricula in the University </a:t>
            </a:r>
          </a:p>
          <a:p>
            <a:pPr marL="342900" lvl="0" indent="-342900"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endParaRPr lang="it-IT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en-US" dirty="0">
                <a:ea typeface="Calibri"/>
                <a:cs typeface="Times New Roman"/>
              </a:rPr>
              <a:t>UGOV  ERP and Accounting Software – Manage University’s Finance</a:t>
            </a:r>
          </a:p>
          <a:p>
            <a:pPr marL="342900" lvl="0" indent="-342900"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endParaRPr lang="en-US" dirty="0">
              <a:ea typeface="Calibri"/>
              <a:cs typeface="Times New Roman"/>
            </a:endParaRPr>
          </a:p>
          <a:p>
            <a:pPr marL="342900" indent="-342900">
              <a:buFont typeface="Wingdings"/>
              <a:buChar char=""/>
              <a:tabLst>
                <a:tab pos="457200" algn="l"/>
              </a:tabLst>
            </a:pPr>
            <a:r>
              <a:rPr lang="en-US" dirty="0">
                <a:ea typeface="Calibri"/>
                <a:cs typeface="Times New Roman"/>
              </a:rPr>
              <a:t>IRIS  Research Portal – Manage publications of Researchers</a:t>
            </a:r>
          </a:p>
          <a:p>
            <a:pPr marL="342900" lvl="0" indent="-342900"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endParaRPr lang="it-IT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it-IT" dirty="0">
                <a:ea typeface="Calibri"/>
                <a:cs typeface="Times New Roman"/>
              </a:rPr>
              <a:t>HR Management Portal- manage University‘s Human Resources</a:t>
            </a:r>
          </a:p>
          <a:p>
            <a:pPr marL="342900" lvl="0" indent="-342900"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endParaRPr lang="it-IT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r>
              <a:rPr lang="it-IT" dirty="0">
                <a:ea typeface="Calibri"/>
                <a:cs typeface="Times New Roman"/>
              </a:rPr>
              <a:t>Planning and Controlling- the universitie’s DataWarenwouse amd KPI instrument</a:t>
            </a:r>
          </a:p>
          <a:p>
            <a:pPr marL="342900" lvl="0" indent="-342900">
              <a:spcAft>
                <a:spcPts val="0"/>
              </a:spcAft>
              <a:buFont typeface="Wingdings"/>
              <a:buChar char=""/>
              <a:tabLst>
                <a:tab pos="457200" algn="l"/>
              </a:tabLst>
            </a:pPr>
            <a:endParaRPr lang="it-IT" dirty="0">
              <a:ea typeface="Calibri"/>
              <a:cs typeface="Times New Roman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it-IT" dirty="0">
              <a:ea typeface="Calibri"/>
              <a:cs typeface="Times New Roman"/>
            </a:endParaRPr>
          </a:p>
          <a:p>
            <a:pPr algn="ctr"/>
            <a:endParaRPr lang="it-IT" sz="2800" b="1" dirty="0"/>
          </a:p>
          <a:p>
            <a:endParaRPr lang="it-IT" sz="1200" b="1" dirty="0"/>
          </a:p>
        </p:txBody>
      </p:sp>
    </p:spTree>
    <p:extLst>
      <p:ext uri="{BB962C8B-B14F-4D97-AF65-F5344CB8AC3E}">
        <p14:creationId xmlns:p14="http://schemas.microsoft.com/office/powerpoint/2010/main" val="3367976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F774-69E9-453E-A996-D9542EC6AA29}" type="slidenum">
              <a:rPr lang="sq-AL" smtClean="0"/>
              <a:t>7</a:t>
            </a:fld>
            <a:endParaRPr lang="sq-AL"/>
          </a:p>
        </p:txBody>
      </p:sp>
      <p:sp>
        <p:nvSpPr>
          <p:cNvPr id="3" name="TextBox 2"/>
          <p:cNvSpPr txBox="1"/>
          <p:nvPr/>
        </p:nvSpPr>
        <p:spPr>
          <a:xfrm>
            <a:off x="683568" y="1916832"/>
            <a:ext cx="763284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sz="2800" dirty="0"/>
              <a:t>Thank You</a:t>
            </a:r>
          </a:p>
          <a:p>
            <a:pPr algn="ctr"/>
            <a:endParaRPr lang="it-IT" sz="2800" dirty="0"/>
          </a:p>
          <a:p>
            <a:pPr algn="ctr"/>
            <a:r>
              <a:rPr lang="it-IT" dirty="0"/>
              <a:t>Contact : </a:t>
            </a:r>
            <a:r>
              <a:rPr lang="it-IT" dirty="0">
                <a:hlinkClick r:id="rId2"/>
              </a:rPr>
              <a:t>info@rash.al</a:t>
            </a:r>
            <a:endParaRPr lang="it-IT" dirty="0"/>
          </a:p>
          <a:p>
            <a:pPr algn="ctr"/>
            <a:r>
              <a:rPr lang="it-IT" dirty="0"/>
              <a:t>Website: </a:t>
            </a:r>
            <a:r>
              <a:rPr lang="it-IT" dirty="0">
                <a:hlinkClick r:id="rId3"/>
              </a:rPr>
              <a:t>www.rash.al</a:t>
            </a:r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106839231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ppt_rash_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template_ppt_rash_new</Template>
  <TotalTime>22</TotalTime>
  <Words>213</Words>
  <Application>Microsoft Office PowerPoint</Application>
  <PresentationFormat>On-screen Show (4:3)</PresentationFormat>
  <Paragraphs>87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template_ppt_rash_new</vt:lpstr>
      <vt:lpstr>ACADEMIC NETWORK OF ALBANIA(RASH)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NETWORK OF ALBANIA(RASH) </dc:title>
  <dc:creator>Andi Malaj</dc:creator>
  <cp:lastModifiedBy>Skënder Minarolli</cp:lastModifiedBy>
  <cp:revision>3</cp:revision>
  <dcterms:created xsi:type="dcterms:W3CDTF">2016-04-19T09:57:45Z</dcterms:created>
  <dcterms:modified xsi:type="dcterms:W3CDTF">2016-04-19T10:44:55Z</dcterms:modified>
</cp:coreProperties>
</file>