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00"/>
    <a:srgbClr val="9E1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04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954-6807-C34B-B2A0-496A5B9844B8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C1E55-13EC-DB41-A6AD-704B8543B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C1E55-13EC-DB41-A6AD-704B8543BF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1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usan.stojanovic@digitalnaagenda.gov.rs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uprava.gov.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631" y="4992279"/>
            <a:ext cx="8163737" cy="794192"/>
          </a:xfrm>
        </p:spPr>
        <p:txBody>
          <a:bodyPr>
            <a:noAutofit/>
          </a:bodyPr>
          <a:lstStyle/>
          <a:p>
            <a:pPr algn="ctr"/>
            <a:r>
              <a:rPr lang="x-none" sz="3600" b="1" dirty="0" smtClean="0"/>
              <a:t>eG</a:t>
            </a:r>
            <a:r>
              <a:rPr lang="en-US" sz="3600" b="1" dirty="0" smtClean="0"/>
              <a:t>overnment </a:t>
            </a:r>
            <a:r>
              <a:rPr lang="x-none" sz="3600" b="1" dirty="0" smtClean="0"/>
              <a:t/>
            </a:r>
            <a:br>
              <a:rPr lang="x-none" sz="3600" b="1" dirty="0" smtClean="0"/>
            </a:br>
            <a:r>
              <a:rPr lang="en-US" sz="3600" b="1" dirty="0" smtClean="0"/>
              <a:t>how </a:t>
            </a:r>
            <a:r>
              <a:rPr lang="en-US" sz="3600" b="1" dirty="0"/>
              <a:t>and where </a:t>
            </a:r>
            <a:r>
              <a:rPr lang="en-US" sz="3600" b="1" dirty="0" smtClean="0"/>
              <a:t>further</a:t>
            </a:r>
            <a:r>
              <a:rPr lang="x-none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73" y="5598580"/>
            <a:ext cx="8812933" cy="1061928"/>
          </a:xfrm>
        </p:spPr>
        <p:txBody>
          <a:bodyPr>
            <a:noAutofit/>
          </a:bodyPr>
          <a:lstStyle/>
          <a:p>
            <a:pPr algn="r"/>
            <a:endParaRPr lang="en-US" sz="2000" b="1" dirty="0" smtClean="0">
              <a:solidFill>
                <a:srgbClr val="9E130D"/>
              </a:solidFill>
              <a:latin typeface="Calibri"/>
              <a:cs typeface="Calibri"/>
            </a:endParaRPr>
          </a:p>
          <a:p>
            <a:pPr algn="ctr"/>
            <a:endParaRPr lang="en-US" sz="2000" b="1" dirty="0">
              <a:solidFill>
                <a:srgbClr val="9E130D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0616" y="2421924"/>
            <a:ext cx="56546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chemeClr val="bg1"/>
                </a:solidFill>
              </a:rPr>
              <a:t>Directorate for eGovernment</a:t>
            </a:r>
            <a:br>
              <a:rPr lang="x-none" sz="2400" b="1" dirty="0">
                <a:solidFill>
                  <a:schemeClr val="bg1"/>
                </a:solidFill>
              </a:rPr>
            </a:br>
            <a:endParaRPr lang="sr-Latn-CS" sz="2400" b="1" dirty="0" smtClean="0">
              <a:solidFill>
                <a:schemeClr val="bg1"/>
              </a:solidFill>
            </a:endParaRPr>
          </a:p>
          <a:p>
            <a:pPr algn="ctr"/>
            <a:r>
              <a:rPr lang="x-none" b="1" dirty="0" smtClean="0">
                <a:solidFill>
                  <a:schemeClr val="bg1"/>
                </a:solidFill>
              </a:rPr>
              <a:t>Ministery </a:t>
            </a:r>
            <a:r>
              <a:rPr lang="x-none" b="1" dirty="0">
                <a:solidFill>
                  <a:schemeClr val="bg1"/>
                </a:solidFill>
              </a:rPr>
              <a:t>of Public Administration </a:t>
            </a:r>
            <a:endParaRPr lang="sr-Latn-CS" b="1" dirty="0" smtClean="0">
              <a:solidFill>
                <a:schemeClr val="bg1"/>
              </a:solidFill>
            </a:endParaRPr>
          </a:p>
          <a:p>
            <a:pPr algn="ctr"/>
            <a:r>
              <a:rPr lang="x-none" b="1" dirty="0" smtClean="0">
                <a:solidFill>
                  <a:schemeClr val="bg1"/>
                </a:solidFill>
              </a:rPr>
              <a:t>and </a:t>
            </a:r>
            <a:r>
              <a:rPr lang="x-none" b="1" dirty="0">
                <a:solidFill>
                  <a:schemeClr val="bg1"/>
                </a:solidFill>
              </a:rPr>
              <a:t>Local Self-Government</a:t>
            </a:r>
            <a:endParaRPr lang="en-US" sz="1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/>
              <a:cs typeface="Calibri"/>
            </a:endParaRPr>
          </a:p>
        </p:txBody>
      </p:sp>
      <p:pic>
        <p:nvPicPr>
          <p:cNvPr id="6" name="Picture 5" descr="euprav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47" y="3277188"/>
            <a:ext cx="1905000" cy="825500"/>
          </a:xfrm>
          <a:prstGeom prst="rect">
            <a:avLst/>
          </a:prstGeom>
        </p:spPr>
      </p:pic>
      <p:pic>
        <p:nvPicPr>
          <p:cNvPr id="7" name="Picture 6" descr="mali grb kolorni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00" y="392970"/>
            <a:ext cx="1373142" cy="16141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60033" y="18549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8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en-US" dirty="0" err="1" smtClean="0"/>
              <a:t>Infrast</a:t>
            </a:r>
            <a:r>
              <a:rPr lang="x-none" dirty="0" smtClean="0"/>
              <a:t>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125428"/>
          </a:xfrm>
        </p:spPr>
        <p:txBody>
          <a:bodyPr>
            <a:normAutofit/>
          </a:bodyPr>
          <a:lstStyle/>
          <a:p>
            <a:r>
              <a:rPr lang="x-none" sz="2800" dirty="0" smtClean="0">
                <a:solidFill>
                  <a:schemeClr val="tx1"/>
                </a:solidFill>
              </a:rPr>
              <a:t>Legislation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x-none" sz="2800" dirty="0">
                <a:solidFill>
                  <a:schemeClr val="tx1"/>
                </a:solidFill>
              </a:rPr>
              <a:t>D</a:t>
            </a:r>
            <a:r>
              <a:rPr lang="en-US" sz="2800" dirty="0" err="1" smtClean="0">
                <a:solidFill>
                  <a:schemeClr val="tx1"/>
                </a:solidFill>
              </a:rPr>
              <a:t>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registers</a:t>
            </a:r>
            <a:endParaRPr lang="x-none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Interoperability</a:t>
            </a:r>
          </a:p>
          <a:p>
            <a:r>
              <a:rPr lang="en-US" sz="2800" dirty="0">
                <a:solidFill>
                  <a:schemeClr val="tx1"/>
                </a:solidFill>
              </a:rPr>
              <a:t>Services for Citizens</a:t>
            </a:r>
            <a:endParaRPr lang="x-none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Edu</a:t>
            </a:r>
            <a:r>
              <a:rPr lang="x-none" sz="2800" dirty="0" smtClean="0">
                <a:solidFill>
                  <a:schemeClr val="tx1"/>
                </a:solidFill>
              </a:rPr>
              <a:t>cation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pic>
        <p:nvPicPr>
          <p:cNvPr id="6" name="Picture 5" descr="Stounhend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986" y="4027482"/>
            <a:ext cx="2944411" cy="230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8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x-none" dirty="0" smtClean="0"/>
              <a:t>Two way road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1254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current state of the legislative </a:t>
            </a:r>
            <a:r>
              <a:rPr lang="en-US" dirty="0" smtClean="0"/>
              <a:t>framework</a:t>
            </a:r>
            <a:endParaRPr lang="x-none" dirty="0" smtClean="0"/>
          </a:p>
          <a:p>
            <a:pPr marL="457200" lvl="2" indent="0">
              <a:buNone/>
            </a:pPr>
            <a:r>
              <a:rPr lang="en-US" dirty="0">
                <a:solidFill>
                  <a:srgbClr val="000000"/>
                </a:solidFill>
              </a:rPr>
              <a:t>Existing laws 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x-none" dirty="0">
              <a:solidFill>
                <a:srgbClr val="000000"/>
              </a:solidFill>
            </a:endParaRPr>
          </a:p>
          <a:p>
            <a:pPr lvl="2"/>
            <a:r>
              <a:rPr lang="x-none" dirty="0" smtClean="0">
                <a:solidFill>
                  <a:srgbClr val="000000"/>
                </a:solidFill>
              </a:rPr>
              <a:t>The </a:t>
            </a:r>
            <a:r>
              <a:rPr lang="x-none" dirty="0">
                <a:solidFill>
                  <a:srgbClr val="000000"/>
                </a:solidFill>
              </a:rPr>
              <a:t>Law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x-none" dirty="0">
                <a:solidFill>
                  <a:srgbClr val="000000"/>
                </a:solidFill>
              </a:rPr>
              <a:t>on</a:t>
            </a:r>
            <a:r>
              <a:rPr lang="en-US" dirty="0">
                <a:solidFill>
                  <a:srgbClr val="000000"/>
                </a:solidFill>
              </a:rPr>
              <a:t> G</a:t>
            </a:r>
            <a:r>
              <a:rPr lang="x-none" dirty="0">
                <a:solidFill>
                  <a:srgbClr val="000000"/>
                </a:solidFill>
              </a:rPr>
              <a:t>eneral</a:t>
            </a:r>
            <a:r>
              <a:rPr lang="en-US" dirty="0">
                <a:solidFill>
                  <a:srgbClr val="000000"/>
                </a:solidFill>
              </a:rPr>
              <a:t> A</a:t>
            </a:r>
            <a:r>
              <a:rPr lang="x-none" dirty="0">
                <a:solidFill>
                  <a:srgbClr val="000000"/>
                </a:solidFill>
              </a:rPr>
              <a:t>dministrative</a:t>
            </a:r>
            <a:r>
              <a:rPr lang="en-US" dirty="0">
                <a:solidFill>
                  <a:srgbClr val="000000"/>
                </a:solidFill>
              </a:rPr>
              <a:t> P</a:t>
            </a:r>
            <a:r>
              <a:rPr lang="x-none" dirty="0" smtClean="0">
                <a:solidFill>
                  <a:srgbClr val="000000"/>
                </a:solidFill>
              </a:rPr>
              <a:t>rocedures</a:t>
            </a:r>
            <a:endParaRPr lang="x-none" dirty="0">
              <a:solidFill>
                <a:srgbClr val="000000"/>
              </a:solidFill>
            </a:endParaRPr>
          </a:p>
          <a:p>
            <a:pPr lvl="2"/>
            <a:r>
              <a:rPr lang="x-none" dirty="0" smtClean="0">
                <a:solidFill>
                  <a:srgbClr val="000000"/>
                </a:solidFill>
              </a:rPr>
              <a:t>The </a:t>
            </a:r>
            <a:r>
              <a:rPr lang="x-none" dirty="0">
                <a:solidFill>
                  <a:srgbClr val="000000"/>
                </a:solidFill>
              </a:rPr>
              <a:t>Law on Public </a:t>
            </a:r>
            <a:r>
              <a:rPr lang="x-none" dirty="0" smtClean="0">
                <a:solidFill>
                  <a:srgbClr val="000000"/>
                </a:solidFill>
              </a:rPr>
              <a:t>Administration</a:t>
            </a:r>
          </a:p>
          <a:p>
            <a:pPr lvl="2"/>
            <a:r>
              <a:rPr lang="x-none" dirty="0" smtClean="0">
                <a:solidFill>
                  <a:srgbClr val="000000"/>
                </a:solidFill>
              </a:rPr>
              <a:t>The </a:t>
            </a:r>
            <a:r>
              <a:rPr lang="x-none" dirty="0">
                <a:solidFill>
                  <a:srgbClr val="000000"/>
                </a:solidFill>
              </a:rPr>
              <a:t>Law on Local Self </a:t>
            </a:r>
            <a:r>
              <a:rPr lang="x-none" dirty="0" smtClean="0">
                <a:solidFill>
                  <a:srgbClr val="000000"/>
                </a:solidFill>
              </a:rPr>
              <a:t>Government</a:t>
            </a:r>
            <a:endParaRPr lang="x-none" dirty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Law on the Protection of Personal </a:t>
            </a:r>
            <a:r>
              <a:rPr lang="en-US" dirty="0" smtClean="0">
                <a:solidFill>
                  <a:srgbClr val="000000"/>
                </a:solidFill>
              </a:rPr>
              <a:t>Data</a:t>
            </a:r>
            <a:endParaRPr lang="x-none" dirty="0">
              <a:solidFill>
                <a:srgbClr val="000000"/>
              </a:solidFill>
            </a:endParaRPr>
          </a:p>
          <a:p>
            <a:pPr lvl="2"/>
            <a:r>
              <a:rPr lang="hr-HR" dirty="0" smtClean="0">
                <a:solidFill>
                  <a:srgbClr val="000000"/>
                </a:solidFill>
              </a:rPr>
              <a:t>The </a:t>
            </a:r>
            <a:r>
              <a:rPr lang="hr-HR" dirty="0">
                <a:solidFill>
                  <a:srgbClr val="000000"/>
                </a:solidFill>
              </a:rPr>
              <a:t>Law on eBusiness</a:t>
            </a:r>
          </a:p>
          <a:p>
            <a:pPr lvl="1"/>
            <a:r>
              <a:rPr lang="hr-HR" dirty="0">
                <a:solidFill>
                  <a:srgbClr val="000000"/>
                </a:solidFill>
              </a:rPr>
              <a:t>New laws</a:t>
            </a:r>
          </a:p>
          <a:p>
            <a:pPr lvl="2"/>
            <a:r>
              <a:rPr lang="hr-HR" dirty="0" smtClean="0">
                <a:solidFill>
                  <a:srgbClr val="000000"/>
                </a:solidFill>
              </a:rPr>
              <a:t>The Law on Archives</a:t>
            </a:r>
          </a:p>
          <a:p>
            <a:pPr lvl="2"/>
            <a:r>
              <a:rPr lang="hr-HR" dirty="0" smtClean="0">
                <a:solidFill>
                  <a:srgbClr val="000000"/>
                </a:solidFill>
              </a:rPr>
              <a:t>...</a:t>
            </a:r>
          </a:p>
          <a:p>
            <a:pPr marL="0" indent="0">
              <a:buNone/>
            </a:pPr>
            <a:r>
              <a:rPr lang="hr-HR" sz="2200" b="1" dirty="0" smtClean="0">
                <a:solidFill>
                  <a:srgbClr val="9E130D"/>
                </a:solidFill>
              </a:rPr>
              <a:t>AND/OR</a:t>
            </a:r>
          </a:p>
          <a:p>
            <a:r>
              <a:rPr lang="hr-HR" dirty="0" smtClean="0">
                <a:solidFill>
                  <a:srgbClr val="000000"/>
                </a:solidFill>
              </a:rPr>
              <a:t>The new “eGovernment law”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pic>
        <p:nvPicPr>
          <p:cNvPr id="6" name="Picture 5" descr="shoud i sta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02" y="3776809"/>
            <a:ext cx="2762496" cy="276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3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x-none" dirty="0" smtClean="0"/>
              <a:t>Registers</a:t>
            </a:r>
            <a:endParaRPr lang="en-US" dirty="0"/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2209800"/>
            <a:ext cx="6508377" cy="4125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x-none" sz="2400" dirty="0" smtClean="0"/>
              <a:t>Data pool</a:t>
            </a:r>
            <a:endParaRPr lang="en-US" sz="2400" dirty="0" smtClean="0"/>
          </a:p>
          <a:p>
            <a:pPr lvl="1"/>
            <a:r>
              <a:rPr lang="x-none" sz="2200" dirty="0" smtClean="0"/>
              <a:t>Unified register on citizens</a:t>
            </a:r>
            <a:endParaRPr lang="en-US" sz="2200" dirty="0" smtClean="0"/>
          </a:p>
          <a:p>
            <a:pPr lvl="1"/>
            <a:r>
              <a:rPr lang="x-none" sz="2200" dirty="0" smtClean="0"/>
              <a:t>Address register</a:t>
            </a:r>
            <a:endParaRPr lang="en-US" sz="2200" dirty="0" smtClean="0"/>
          </a:p>
          <a:p>
            <a:pPr lvl="1"/>
            <a:r>
              <a:rPr lang="x-none" sz="2200" dirty="0" smtClean="0"/>
              <a:t>Register on residence</a:t>
            </a:r>
            <a:endParaRPr lang="sr-Latn-CS" sz="2200" dirty="0" smtClean="0"/>
          </a:p>
          <a:p>
            <a:pPr lvl="1"/>
            <a:r>
              <a:rPr lang="x-none" sz="2200" dirty="0"/>
              <a:t>Register of employees in PA and </a:t>
            </a:r>
            <a:r>
              <a:rPr lang="x-none" sz="2200" dirty="0" smtClean="0"/>
              <a:t>LSG</a:t>
            </a:r>
            <a:endParaRPr lang="en-US" sz="2200" dirty="0" smtClean="0"/>
          </a:p>
          <a:p>
            <a:pPr lvl="1"/>
            <a:r>
              <a:rPr lang="x-none" sz="2200" dirty="0" smtClean="0"/>
              <a:t>Register of</a:t>
            </a:r>
            <a:r>
              <a:rPr lang="en-US" sz="2200" dirty="0" smtClean="0"/>
              <a:t> </a:t>
            </a:r>
            <a:r>
              <a:rPr lang="x-none" sz="2200" dirty="0" smtClean="0"/>
              <a:t>PA</a:t>
            </a:r>
            <a:r>
              <a:rPr lang="en-US" sz="2200" dirty="0" smtClean="0"/>
              <a:t> </a:t>
            </a:r>
            <a:r>
              <a:rPr lang="x-none" sz="2200" dirty="0" smtClean="0"/>
              <a:t>and</a:t>
            </a:r>
            <a:r>
              <a:rPr lang="en-US" sz="2200" dirty="0" smtClean="0"/>
              <a:t> LS</a:t>
            </a:r>
            <a:r>
              <a:rPr lang="x-none" sz="2200" dirty="0" smtClean="0"/>
              <a:t>G bodies</a:t>
            </a:r>
            <a:endParaRPr lang="en-US" sz="2200" dirty="0" smtClean="0"/>
          </a:p>
          <a:p>
            <a:pPr lvl="1"/>
            <a:r>
              <a:rPr lang="en-US" sz="2200" dirty="0" smtClean="0"/>
              <a:t>…</a:t>
            </a:r>
          </a:p>
        </p:txBody>
      </p:sp>
      <p:pic>
        <p:nvPicPr>
          <p:cNvPr id="5" name="Picture 4" descr="Shark in the poo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332" y="4305464"/>
            <a:ext cx="3138066" cy="23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6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x-none" dirty="0" smtClean="0"/>
              <a:t>Rules</a:t>
            </a:r>
            <a:endParaRPr lang="en-US" dirty="0"/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Enterprise government service bus</a:t>
            </a:r>
          </a:p>
          <a:p>
            <a:pPr lvl="1"/>
            <a:r>
              <a:rPr lang="x-none" sz="2600" dirty="0" smtClean="0"/>
              <a:t>Unified data bus</a:t>
            </a:r>
            <a:endParaRPr lang="en-US" sz="2600" dirty="0" smtClean="0"/>
          </a:p>
          <a:p>
            <a:pPr lvl="1"/>
            <a:r>
              <a:rPr lang="en-US" sz="2800" dirty="0" smtClean="0"/>
              <a:t>Service-oriented architecture</a:t>
            </a:r>
            <a:endParaRPr lang="en-US" sz="2600" dirty="0" smtClean="0"/>
          </a:p>
          <a:p>
            <a:pPr lvl="1"/>
            <a:r>
              <a:rPr lang="en-US" sz="2600" dirty="0" smtClean="0"/>
              <a:t>Inter</a:t>
            </a:r>
            <a:r>
              <a:rPr lang="x-none" sz="2600" dirty="0" smtClean="0"/>
              <a:t>connection</a:t>
            </a:r>
            <a:endParaRPr lang="en-US" sz="2600" dirty="0" smtClean="0"/>
          </a:p>
          <a:p>
            <a:pPr lvl="1"/>
            <a:r>
              <a:rPr lang="en-US" sz="2600" dirty="0" smtClean="0"/>
              <a:t>Procedure</a:t>
            </a:r>
            <a:r>
              <a:rPr lang="x-none" sz="2600" dirty="0" smtClean="0"/>
              <a:t>s</a:t>
            </a:r>
            <a:endParaRPr lang="en-US" sz="2600" dirty="0" smtClean="0"/>
          </a:p>
          <a:p>
            <a:pPr lvl="1"/>
            <a:r>
              <a:rPr lang="x-none" sz="2600" dirty="0" smtClean="0"/>
              <a:t>Rules</a:t>
            </a:r>
            <a:endParaRPr lang="en-US" sz="2600" dirty="0" smtClean="0"/>
          </a:p>
          <a:p>
            <a:endParaRPr lang="en-US" dirty="0"/>
          </a:p>
        </p:txBody>
      </p:sp>
      <p:pic>
        <p:nvPicPr>
          <p:cNvPr id="3" name="Picture 2" descr="mk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57" y="4963329"/>
            <a:ext cx="3283441" cy="153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en-US" dirty="0" smtClean="0"/>
              <a:t>e</a:t>
            </a:r>
            <a:r>
              <a:rPr lang="x-none" dirty="0" smtClean="0"/>
              <a:t>Government</a:t>
            </a:r>
            <a:endParaRPr lang="en-US" dirty="0"/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sz="2800" dirty="0" smtClean="0"/>
              <a:t>Hidden goal</a:t>
            </a:r>
            <a:r>
              <a:rPr lang="en-US" sz="2800" dirty="0" smtClean="0"/>
              <a:t> – </a:t>
            </a:r>
            <a:r>
              <a:rPr lang="x-none" sz="2800" dirty="0" smtClean="0"/>
              <a:t>PA reform</a:t>
            </a:r>
            <a:endParaRPr lang="en-US" sz="2800" dirty="0" smtClean="0"/>
          </a:p>
          <a:p>
            <a:r>
              <a:rPr lang="x-none" sz="2800" dirty="0" smtClean="0"/>
              <a:t>From </a:t>
            </a:r>
            <a:r>
              <a:rPr lang="en-US" sz="2800" dirty="0" smtClean="0"/>
              <a:t>G2C </a:t>
            </a:r>
            <a:r>
              <a:rPr lang="x-none" sz="2800" dirty="0"/>
              <a:t>t</a:t>
            </a:r>
            <a:r>
              <a:rPr lang="en-US" sz="2800" dirty="0" smtClean="0"/>
              <a:t>o G2G</a:t>
            </a:r>
          </a:p>
          <a:p>
            <a:r>
              <a:rPr lang="x-none" sz="2800" dirty="0" smtClean="0"/>
              <a:t>Faster response</a:t>
            </a:r>
            <a:endParaRPr lang="en-US" sz="2800" dirty="0" smtClean="0"/>
          </a:p>
          <a:p>
            <a:r>
              <a:rPr lang="x-none" sz="2800" dirty="0" smtClean="0"/>
              <a:t>Quality service</a:t>
            </a:r>
            <a:endParaRPr lang="en-US" sz="2800" dirty="0" smtClean="0"/>
          </a:p>
          <a:p>
            <a:r>
              <a:rPr lang="x-none" sz="2800" dirty="0"/>
              <a:t>D</a:t>
            </a:r>
            <a:r>
              <a:rPr lang="en-US" sz="2800" dirty="0" err="1" smtClean="0"/>
              <a:t>ecrease</a:t>
            </a:r>
            <a:r>
              <a:rPr lang="en-US" sz="2800" dirty="0" smtClean="0"/>
              <a:t> </a:t>
            </a:r>
            <a:r>
              <a:rPr lang="en-US" sz="2800" dirty="0"/>
              <a:t>error </a:t>
            </a:r>
            <a:r>
              <a:rPr lang="en-US" sz="2800" dirty="0" smtClean="0"/>
              <a:t>possibility</a:t>
            </a:r>
          </a:p>
          <a:p>
            <a:r>
              <a:rPr lang="en-US" sz="2800" dirty="0" smtClean="0"/>
              <a:t>Anti-</a:t>
            </a:r>
            <a:r>
              <a:rPr lang="x-none" sz="2800" dirty="0" smtClean="0"/>
              <a:t>coruption</a:t>
            </a:r>
            <a:r>
              <a:rPr lang="en-US" sz="2800" dirty="0" smtClean="0"/>
              <a:t> t</a:t>
            </a:r>
            <a:r>
              <a:rPr lang="x-none" sz="2800" dirty="0" smtClean="0"/>
              <a:t>ool</a:t>
            </a:r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3" name="Picture 2" descr="Posta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133" y="3361433"/>
            <a:ext cx="3231265" cy="306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4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5250"/>
            <a:ext cx="6508377" cy="1595455"/>
          </a:xfrm>
        </p:spPr>
        <p:txBody>
          <a:bodyPr/>
          <a:lstStyle/>
          <a:p>
            <a:r>
              <a:rPr lang="x-none" dirty="0" smtClean="0"/>
              <a:t>Long life learning</a:t>
            </a:r>
            <a:endParaRPr lang="en-US" dirty="0"/>
          </a:p>
        </p:txBody>
      </p:sp>
      <p:pic>
        <p:nvPicPr>
          <p:cNvPr id="4" name="Content Placeholder 3" descr="eupra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Edu</a:t>
            </a:r>
            <a:r>
              <a:rPr lang="x-none" sz="2800" dirty="0" smtClean="0"/>
              <a:t>cation on all levels</a:t>
            </a:r>
            <a:endParaRPr lang="en-US" sz="2800" dirty="0" smtClean="0"/>
          </a:p>
          <a:p>
            <a:r>
              <a:rPr lang="x-none" sz="2800" dirty="0" smtClean="0"/>
              <a:t>Quality in front of quantity</a:t>
            </a:r>
            <a:endParaRPr lang="en-US" sz="2800" dirty="0"/>
          </a:p>
          <a:p>
            <a:r>
              <a:rPr lang="en-US" sz="2800" dirty="0"/>
              <a:t>24/7 </a:t>
            </a:r>
            <a:r>
              <a:rPr lang="en-US" sz="2800" dirty="0" err="1" smtClean="0"/>
              <a:t>servi</a:t>
            </a:r>
            <a:r>
              <a:rPr lang="x-none" sz="2800" dirty="0" smtClean="0"/>
              <a:t>ce</a:t>
            </a:r>
            <a:endParaRPr lang="en-US" sz="2800" dirty="0"/>
          </a:p>
          <a:p>
            <a:r>
              <a:rPr lang="en-US" sz="2800" dirty="0" smtClean="0"/>
              <a:t>E-learning platform</a:t>
            </a:r>
          </a:p>
          <a:p>
            <a:endParaRPr lang="en-US" sz="2800" dirty="0" smtClean="0"/>
          </a:p>
        </p:txBody>
      </p:sp>
      <p:pic>
        <p:nvPicPr>
          <p:cNvPr id="5" name="Picture 4" descr="HS uc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097" y="4334907"/>
            <a:ext cx="3295301" cy="220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19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21" y="1971966"/>
            <a:ext cx="6664495" cy="775910"/>
          </a:xfrm>
        </p:spPr>
        <p:txBody>
          <a:bodyPr/>
          <a:lstStyle/>
          <a:p>
            <a:pPr algn="ctr"/>
            <a:r>
              <a:rPr lang="x-none" sz="2800" dirty="0" smtClean="0"/>
              <a:t>Thank you for your attention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220" y="3041497"/>
            <a:ext cx="6093048" cy="32012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err="1">
                <a:latin typeface="Calibri"/>
                <a:cs typeface="Calibri"/>
              </a:rPr>
              <a:t>Dušan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Stojanović</a:t>
            </a:r>
            <a:endParaRPr lang="en-US" sz="2800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9E130D"/>
                </a:solidFill>
                <a:latin typeface="Calibri"/>
                <a:cs typeface="Calibri"/>
              </a:rPr>
              <a:t>Dire</a:t>
            </a:r>
            <a:r>
              <a:rPr lang="x-none" sz="2400" b="1" dirty="0" smtClean="0">
                <a:solidFill>
                  <a:srgbClr val="9E130D"/>
                </a:solidFill>
                <a:latin typeface="Calibri"/>
                <a:cs typeface="Calibri"/>
              </a:rPr>
              <a:t>ctorate</a:t>
            </a:r>
            <a:r>
              <a:rPr lang="en-US" sz="2400" b="1" dirty="0" smtClean="0">
                <a:solidFill>
                  <a:srgbClr val="9E130D"/>
                </a:solidFill>
                <a:latin typeface="Calibri"/>
                <a:cs typeface="Calibri"/>
              </a:rPr>
              <a:t> </a:t>
            </a:r>
            <a:r>
              <a:rPr lang="x-none" sz="2400" b="1" dirty="0" smtClean="0">
                <a:solidFill>
                  <a:srgbClr val="9E130D"/>
                </a:solidFill>
                <a:latin typeface="Calibri"/>
                <a:cs typeface="Calibri"/>
              </a:rPr>
              <a:t>for</a:t>
            </a:r>
            <a:r>
              <a:rPr lang="en-US" sz="2400" b="1" dirty="0" smtClean="0">
                <a:solidFill>
                  <a:srgbClr val="9E130D"/>
                </a:solidFill>
                <a:latin typeface="Calibri"/>
                <a:cs typeface="Calibri"/>
              </a:rPr>
              <a:t> e</a:t>
            </a:r>
            <a:r>
              <a:rPr lang="x-none" sz="2400" b="1" dirty="0" smtClean="0">
                <a:solidFill>
                  <a:srgbClr val="9E130D"/>
                </a:solidFill>
                <a:latin typeface="Calibri"/>
                <a:cs typeface="Calibri"/>
              </a:rPr>
              <a:t>Government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 smtClean="0">
                <a:latin typeface="Calibri"/>
                <a:cs typeface="Calibri"/>
              </a:rPr>
              <a:t>Minist</a:t>
            </a:r>
            <a:r>
              <a:rPr lang="x-none" dirty="0" smtClean="0">
                <a:latin typeface="Calibri"/>
                <a:cs typeface="Calibri"/>
              </a:rPr>
              <a:t>ery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x-none" dirty="0" smtClean="0">
                <a:latin typeface="Calibri"/>
                <a:cs typeface="Calibri"/>
              </a:rPr>
              <a:t>of Public Administration and Local Self-Government</a:t>
            </a: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/>
                <a:cs typeface="Calibri"/>
              </a:rPr>
              <a:t>#8A </a:t>
            </a:r>
            <a:r>
              <a:rPr lang="en-US" dirty="0" err="1" smtClean="0">
                <a:latin typeface="Calibri"/>
                <a:cs typeface="Calibri"/>
              </a:rPr>
              <a:t>Dečanska</a:t>
            </a:r>
            <a:r>
              <a:rPr lang="en-US" dirty="0" smtClean="0">
                <a:latin typeface="Calibri"/>
                <a:cs typeface="Calibri"/>
              </a:rPr>
              <a:t> St., Be</a:t>
            </a:r>
            <a:r>
              <a:rPr lang="x-none" dirty="0" smtClean="0">
                <a:latin typeface="Calibri"/>
                <a:cs typeface="Calibri"/>
              </a:rPr>
              <a:t>l</a:t>
            </a:r>
            <a:r>
              <a:rPr lang="en-US" dirty="0" smtClean="0">
                <a:latin typeface="Calibri"/>
                <a:cs typeface="Calibri"/>
              </a:rPr>
              <a:t>grad</a:t>
            </a:r>
            <a:r>
              <a:rPr lang="x-none" dirty="0" smtClean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solidFill>
                  <a:srgbClr val="9E130D"/>
                </a:solidFill>
                <a:latin typeface="Calibri"/>
                <a:cs typeface="Calibri"/>
                <a:hlinkClick r:id="rId2"/>
              </a:rPr>
              <a:t>www.euprava.gov.rs</a:t>
            </a:r>
            <a:endParaRPr lang="en-US" dirty="0">
              <a:solidFill>
                <a:srgbClr val="9E130D"/>
              </a:solidFill>
              <a:latin typeface="Calibri"/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latin typeface="Calibri"/>
                <a:cs typeface="Calibri"/>
              </a:rPr>
              <a:t>+381 64 8228 424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 err="1" smtClean="0">
                <a:solidFill>
                  <a:srgbClr val="9E130D"/>
                </a:solidFill>
                <a:latin typeface="Calibri"/>
                <a:cs typeface="Calibri"/>
                <a:hlinkClick r:id="rId3"/>
              </a:rPr>
              <a:t>dusan.stojanovic@d</a:t>
            </a:r>
            <a:r>
              <a:rPr lang="x-none" dirty="0" smtClean="0">
                <a:solidFill>
                  <a:srgbClr val="9E130D"/>
                </a:solidFill>
                <a:latin typeface="Calibri"/>
                <a:cs typeface="Calibri"/>
                <a:hlinkClick r:id="rId3"/>
              </a:rPr>
              <a:t>eu</a:t>
            </a:r>
            <a:r>
              <a:rPr lang="en-US" dirty="0" smtClean="0">
                <a:solidFill>
                  <a:srgbClr val="9E130D"/>
                </a:solidFill>
                <a:latin typeface="Calibri"/>
                <a:cs typeface="Calibri"/>
                <a:hlinkClick r:id="rId3"/>
              </a:rPr>
              <a:t>.gov.rs</a:t>
            </a:r>
            <a:endParaRPr lang="en-US" dirty="0">
              <a:solidFill>
                <a:srgbClr val="9E130D"/>
              </a:solidFill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algn="ctr">
              <a:buNone/>
            </a:pPr>
            <a:endParaRPr lang="en-US" dirty="0" smtClean="0">
              <a:latin typeface="Calibri"/>
              <a:cs typeface="Calibri"/>
            </a:endParaRPr>
          </a:p>
        </p:txBody>
      </p:sp>
      <p:pic>
        <p:nvPicPr>
          <p:cNvPr id="4" name="Picture 3" descr="mali grb kolorni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79" y="330171"/>
            <a:ext cx="1373142" cy="1614158"/>
          </a:xfrm>
          <a:prstGeom prst="rect">
            <a:avLst/>
          </a:prstGeom>
        </p:spPr>
      </p:pic>
      <p:pic>
        <p:nvPicPr>
          <p:cNvPr id="6" name="Content Placeholder 3" descr="euprav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1" r="13991"/>
          <a:stretch>
            <a:fillRect/>
          </a:stretch>
        </p:blipFill>
        <p:spPr>
          <a:xfrm>
            <a:off x="7210166" y="603013"/>
            <a:ext cx="1649232" cy="99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476</TotalTime>
  <Words>178</Words>
  <Application>Microsoft Macintosh PowerPoint</Application>
  <PresentationFormat>On-screen Show (4:3)</PresentationFormat>
  <Paragraphs>61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Plaza</vt:lpstr>
      <vt:lpstr>eGovernment  how and where further?</vt:lpstr>
      <vt:lpstr>Infrastructure</vt:lpstr>
      <vt:lpstr>“Two way road…”</vt:lpstr>
      <vt:lpstr>Registers</vt:lpstr>
      <vt:lpstr>Rules</vt:lpstr>
      <vt:lpstr>eGovernment</vt:lpstr>
      <vt:lpstr>Long life learning</vt:lpstr>
      <vt:lpstr>Thank you for your attention</vt:lpstr>
    </vt:vector>
  </TitlesOfParts>
  <Company>PMS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Modernizacija državne uprave kroz e-upravu</dc:title>
  <dc:creator>Dusan  Stojanovic</dc:creator>
  <cp:lastModifiedBy>Dušan  Stojanović</cp:lastModifiedBy>
  <cp:revision>44</cp:revision>
  <dcterms:created xsi:type="dcterms:W3CDTF">2014-06-03T03:20:27Z</dcterms:created>
  <dcterms:modified xsi:type="dcterms:W3CDTF">2015-03-11T09:45:57Z</dcterms:modified>
</cp:coreProperties>
</file>