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harts/chart14.xml" ContentType="application/vnd.openxmlformats-officedocument.drawingml.char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2.png" ContentType="image/png"/>
  <Override PartName="/ppt/media/image19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8.png" ContentType="image/png"/>
  <Override PartName="/ppt/media/image9.png" ContentType="image/png"/>
  <Override PartName="/ppt/media/image20.png" ContentType="image/png"/>
  <Override PartName="/ppt/media/image18.png" ContentType="image/png"/>
  <Override PartName="/ppt/media/image7.jpeg" ContentType="image/jpeg"/>
  <Override PartName="/ppt/media/image6.png" ContentType="image/png"/>
  <Override PartName="/ppt/media/image5.png" ContentType="image/png"/>
  <Override PartName="/ppt/media/image14.png" ContentType="image/png"/>
  <Override PartName="/ppt/media/image2.png" ContentType="image/png"/>
  <Override PartName="/ppt/media/image4.jpeg" ContentType="image/jpeg"/>
  <Override PartName="/ppt/media/image21.jpeg" ContentType="image/jpeg"/>
  <Override PartName="/ppt/media/image17.png" ContentType="image/png"/>
  <Override PartName="/ppt/media/image3.png" ContentType="image/png"/>
  <Override PartName="/ppt/media/image16.png" ContentType="image/png"/>
  <Override PartName="/ppt/media/image15.png" ContentType="image/png"/>
  <Override PartName="/ppt/media/image1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3003212" cy="975201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Gbps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0"/>
            </c:dLbl>
            <c:dLblPos val="ctr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8"/>
                <c:pt idx="0">
                  <c:v>02-11-2013</c:v>
                </c:pt>
                <c:pt idx="1">
                  <c:v>12-11-2013</c:v>
                </c:pt>
                <c:pt idx="2">
                  <c:v>21-11-2013</c:v>
                </c:pt>
                <c:pt idx="3">
                  <c:v>29-11-2013</c:v>
                </c:pt>
                <c:pt idx="4">
                  <c:v>04-12-2013</c:v>
                </c:pt>
                <c:pt idx="5">
                  <c:v>05-03-2013</c:v>
                </c:pt>
                <c:pt idx="6">
                  <c:v>31-03-2013</c:v>
                </c:pt>
                <c:pt idx="7">
                  <c:v>1 - 3-04-2013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38</c:v>
                </c:pt>
                <c:pt idx="1">
                  <c:v>6</c:v>
                </c:pt>
                <c:pt idx="2">
                  <c:v>10</c:v>
                </c:pt>
                <c:pt idx="3">
                  <c:v>40</c:v>
                </c:pt>
                <c:pt idx="4">
                  <c:v>18</c:v>
                </c:pt>
                <c:pt idx="5">
                  <c:v>3</c:v>
                </c:pt>
                <c:pt idx="6">
                  <c:v>20</c:v>
                </c:pt>
                <c:pt idx="7">
                  <c:v>50</c:v>
                </c:pt>
              </c:numCache>
            </c:numRef>
          </c:val>
        </c:ser>
        <c:gapWidth val="100"/>
        <c:overlap val="0"/>
        <c:axId val="19731984"/>
        <c:axId val="69620382"/>
      </c:barChart>
      <c:catAx>
        <c:axId val="197319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crossAx val="69620382"/>
        <c:crosses val="autoZero"/>
        <c:auto val="1"/>
        <c:lblAlgn val="ctr"/>
        <c:lblOffset val="100"/>
      </c:catAx>
      <c:valAx>
        <c:axId val="69620382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crossAx val="19731984"/>
        <c:crossesAt val="1"/>
      </c:valAx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957040" y="2281680"/>
            <a:ext cx="7088400" cy="56556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957040" y="2281680"/>
            <a:ext cx="7088400" cy="5655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957040" y="2281680"/>
            <a:ext cx="7088400" cy="56556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2957040" y="2281680"/>
            <a:ext cx="7088400" cy="5655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2957040" y="2281680"/>
            <a:ext cx="7088400" cy="565560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2957040" y="2281680"/>
            <a:ext cx="7088400" cy="5655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50160" y="388800"/>
            <a:ext cx="11702520" cy="75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5016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5655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646680" y="523584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646680" y="2281680"/>
            <a:ext cx="571068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50160" y="5235840"/>
            <a:ext cx="11702520" cy="2697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13002120" cy="9750960"/>
          </a:xfrm>
          <a:prstGeom prst="rect">
            <a:avLst/>
          </a:prstGeom>
          <a:ln>
            <a:noFill/>
          </a:ln>
        </p:spPr>
      </p:pic>
      <p:sp>
        <p:nvSpPr>
          <p:cNvPr id="1" name="Line 1"/>
          <p:cNvSpPr/>
          <p:nvPr/>
        </p:nvSpPr>
        <p:spPr>
          <a:xfrm>
            <a:off x="6019920" y="5460840"/>
            <a:ext cx="7010280" cy="0"/>
          </a:xfrm>
          <a:prstGeom prst="line">
            <a:avLst/>
          </a:prstGeom>
          <a:ln w="12600">
            <a:solidFill>
              <a:srgbClr val="004d55"/>
            </a:solidFill>
            <a:miter/>
          </a:ln>
        </p:spPr>
      </p:sp>
      <p:sp>
        <p:nvSpPr>
          <p:cNvPr id="2" name="CustomShape 2"/>
          <p:cNvSpPr/>
          <p:nvPr/>
        </p:nvSpPr>
        <p:spPr>
          <a:xfrm>
            <a:off x="139680" y="9398160"/>
            <a:ext cx="914148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70920" tIns="0" bIns="0"/>
          <a:p>
            <a:pPr>
              <a:lnSpc>
                <a:spcPct val="100000"/>
              </a:lnSpc>
            </a:pPr>
            <a:r>
              <a:rPr lang="en-GB" sz="1600" strike="noStrike">
                <a:solidFill>
                  <a:srgbClr val="006068"/>
                </a:solidFill>
                <a:latin typeface="Helvetica Neue"/>
                <a:ea typeface="Helvetica Neue"/>
              </a:rPr>
              <a:t>Presenter Name, Date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 descr=""/>
          <p:cNvPicPr/>
          <p:nvPr/>
        </p:nvPicPr>
        <p:blipFill>
          <a:blip r:embed="rId2"/>
          <a:stretch/>
        </p:blipFill>
        <p:spPr>
          <a:xfrm>
            <a:off x="0" y="8305920"/>
            <a:ext cx="13002120" cy="14450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39680" y="9398160"/>
            <a:ext cx="914148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70920" tIns="0" bIns="0"/>
          <a:p>
            <a:pPr>
              <a:lnSpc>
                <a:spcPct val="100000"/>
              </a:lnSpc>
            </a:pPr>
            <a:r>
              <a:rPr lang="en-GB" sz="1600" strike="noStrike">
                <a:solidFill>
                  <a:srgbClr val="ffffff"/>
                </a:solidFill>
                <a:latin typeface="Helvetica Neue"/>
                <a:ea typeface="Helvetica Neue"/>
              </a:rPr>
              <a:t>Presenter Name, Date</a:t>
            </a:r>
            <a:endParaRPr/>
          </a:p>
        </p:txBody>
      </p:sp>
      <p:sp>
        <p:nvSpPr>
          <p:cNvPr id="41" name="Line 2"/>
          <p:cNvSpPr/>
          <p:nvPr/>
        </p:nvSpPr>
        <p:spPr>
          <a:xfrm>
            <a:off x="12420720" y="8699400"/>
            <a:ext cx="0" cy="838440"/>
          </a:xfrm>
          <a:prstGeom prst="line">
            <a:avLst/>
          </a:prstGeom>
          <a:ln w="12600">
            <a:solidFill>
              <a:srgbClr val="005895"/>
            </a:solidFill>
            <a:miter/>
          </a:ln>
        </p:spPr>
      </p:sp>
      <p:sp>
        <p:nvSpPr>
          <p:cNvPr id="42" name="Line 3"/>
          <p:cNvSpPr/>
          <p:nvPr/>
        </p:nvSpPr>
        <p:spPr>
          <a:xfrm>
            <a:off x="736560" y="1244520"/>
            <a:ext cx="12268080" cy="0"/>
          </a:xfrm>
          <a:prstGeom prst="line">
            <a:avLst/>
          </a:prstGeom>
          <a:ln w="25560">
            <a:solidFill>
              <a:srgbClr val="006068"/>
            </a:solidFill>
            <a:miter/>
          </a:ln>
        </p:spPr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" descr=""/>
          <p:cNvPicPr/>
          <p:nvPr/>
        </p:nvPicPr>
        <p:blipFill>
          <a:blip r:embed="rId2"/>
          <a:stretch/>
        </p:blipFill>
        <p:spPr>
          <a:xfrm>
            <a:off x="0" y="8319960"/>
            <a:ext cx="13002120" cy="144540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39680" y="9398160"/>
            <a:ext cx="914148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70920" tIns="0" bIns="0"/>
          <a:p>
            <a:pPr>
              <a:lnSpc>
                <a:spcPct val="100000"/>
              </a:lnSpc>
            </a:pPr>
            <a:r>
              <a:rPr lang="en-GB" sz="1600" strike="noStrike">
                <a:solidFill>
                  <a:srgbClr val="ffffff"/>
                </a:solidFill>
                <a:latin typeface="Helvetica Neue"/>
                <a:ea typeface="Helvetica Neue"/>
              </a:rPr>
              <a:t>Presenter Name, Date</a:t>
            </a:r>
            <a:endParaRPr/>
          </a:p>
        </p:txBody>
      </p:sp>
      <p:sp>
        <p:nvSpPr>
          <p:cNvPr id="81" name="Line 2"/>
          <p:cNvSpPr/>
          <p:nvPr/>
        </p:nvSpPr>
        <p:spPr>
          <a:xfrm>
            <a:off x="12420720" y="8699400"/>
            <a:ext cx="0" cy="838440"/>
          </a:xfrm>
          <a:prstGeom prst="line">
            <a:avLst/>
          </a:prstGeom>
          <a:ln w="12600">
            <a:solidFill>
              <a:srgbClr val="005895"/>
            </a:solidFill>
            <a:miter/>
          </a:ln>
        </p:spPr>
      </p:sp>
      <p:sp>
        <p:nvSpPr>
          <p:cNvPr id="82" name="Line 3"/>
          <p:cNvSpPr/>
          <p:nvPr/>
        </p:nvSpPr>
        <p:spPr>
          <a:xfrm>
            <a:off x="736560" y="1244520"/>
            <a:ext cx="12268080" cy="0"/>
          </a:xfrm>
          <a:prstGeom prst="line">
            <a:avLst/>
          </a:prstGeom>
          <a:ln w="25560">
            <a:solidFill>
              <a:srgbClr val="006068"/>
            </a:solidFill>
            <a:miter/>
          </a:ln>
        </p:spPr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650160" y="388800"/>
            <a:ext cx="11702520" cy="162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2520" cy="56556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4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6048000" y="3672000"/>
            <a:ext cx="6981480" cy="16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/>
          <a:p>
            <a:r>
              <a:rPr lang="en-GB" sz="4800" strike="noStrike">
                <a:solidFill>
                  <a:srgbClr val="000000"/>
                </a:solidFill>
                <a:latin typeface="Helvetica Neue Light"/>
                <a:ea typeface="DejaVu Sans"/>
              </a:rPr>
              <a:t>DDoS in Armenia - situation and how to handle it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6048000" y="5472000"/>
            <a:ext cx="6981480" cy="6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/>
          <a:p>
            <a:r>
              <a:rPr lang="en-GB" sz="3200" strike="noStrike">
                <a:solidFill>
                  <a:srgbClr val="000000"/>
                </a:solidFill>
                <a:latin typeface="Helvetica Neue Light"/>
                <a:ea typeface="DejaVu Sans"/>
              </a:rPr>
              <a:t>Armen Manukyan, ABC Domain LLC</a:t>
            </a:r>
            <a:endParaRPr/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144000" y="9288000"/>
            <a:ext cx="2504160" cy="35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2484080" y="9296280"/>
            <a:ext cx="338760" cy="327960"/>
          </a:xfrm>
          <a:custGeom>
            <a:avLst/>
            <a:gdLst/>
            <a:ahLst/>
            <a:rect l="0" t="0" r="r" b="b"/>
            <a:pathLst>
              <a:path w="0" h="0"/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fld id="{C7724769-3B5C-4EF5-80EC-F2C4C1858747}" type="slidenum">
              <a:rPr lang="en-GB" sz="1600" strike="noStrike">
                <a:solidFill>
                  <a:srgbClr val="004d55"/>
                </a:solidFill>
                <a:latin typeface="Helvetica Neue"/>
                <a:ea typeface="Helvetica Neue"/>
              </a:rPr>
              <a:t>&lt;number&gt;</a:t>
            </a:fld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711000" y="253800"/>
            <a:ext cx="11757600" cy="100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lang="en-GB" sz="5000" strike="noStrike">
                <a:solidFill>
                  <a:srgbClr val="000000"/>
                </a:solidFill>
                <a:latin typeface="Helvetica Neue Light"/>
                <a:ea typeface="DejaVu Sans"/>
              </a:rPr>
              <a:t>How it works?</a:t>
            </a:r>
            <a:endParaRPr/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985680" y="1728000"/>
            <a:ext cx="11297880" cy="640584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0" y="9314280"/>
            <a:ext cx="2485080" cy="43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2484080" y="9296280"/>
            <a:ext cx="338760" cy="327960"/>
          </a:xfrm>
          <a:custGeom>
            <a:avLst/>
            <a:gdLst/>
            <a:ahLst/>
            <a:rect l="0" t="0" r="r" b="b"/>
            <a:pathLst>
              <a:path w="0" h="0"/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fld id="{937107A4-C8D9-40EA-9900-1FAA77A52E53}" type="slidenum">
              <a:rPr lang="en-GB" sz="1600" strike="noStrike">
                <a:solidFill>
                  <a:srgbClr val="004d55"/>
                </a:solidFill>
                <a:latin typeface="Helvetica Neue"/>
                <a:ea typeface="Helvetica Neue"/>
              </a:rPr>
              <a:t>&lt;number&gt;</a:t>
            </a:fld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711000" y="253800"/>
            <a:ext cx="11757600" cy="100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lang="en-GB" sz="5000" strike="noStrike">
                <a:solidFill>
                  <a:srgbClr val="000000"/>
                </a:solidFill>
                <a:latin typeface="Helvetica Neue Light"/>
                <a:ea typeface="DejaVu Sans"/>
              </a:rPr>
              <a:t>DDoS history in Armenia</a:t>
            </a:r>
            <a:endParaRPr/>
          </a:p>
        </p:txBody>
      </p:sp>
      <p:graphicFrame>
        <p:nvGraphicFramePr>
          <p:cNvPr id="128" name=""/>
          <p:cNvGraphicFramePr/>
          <p:nvPr/>
        </p:nvGraphicFramePr>
        <p:xfrm>
          <a:off x="797760" y="1512000"/>
          <a:ext cx="11690640" cy="661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0" y="9313920"/>
            <a:ext cx="2485080" cy="43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2484080" y="9296280"/>
            <a:ext cx="338760" cy="327960"/>
          </a:xfrm>
          <a:custGeom>
            <a:avLst/>
            <a:gdLst/>
            <a:ahLst/>
            <a:rect l="0" t="0" r="r" b="b"/>
            <a:pathLst>
              <a:path w="0" h="0"/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fld id="{D0A801B2-2B38-493A-AE89-D87D2BA33C29}" type="slidenum">
              <a:rPr lang="en-GB" sz="1600" strike="noStrike">
                <a:solidFill>
                  <a:srgbClr val="004d55"/>
                </a:solidFill>
                <a:latin typeface="Helvetica Neue"/>
                <a:ea typeface="Helvetica Neue"/>
              </a:rPr>
              <a:t>&lt;number&gt;</a:t>
            </a:fld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711000" y="253800"/>
            <a:ext cx="11757600" cy="100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lang="en-GB" sz="5000" strike="noStrike">
                <a:solidFill>
                  <a:srgbClr val="000000"/>
                </a:solidFill>
                <a:latin typeface="Helvetica Neue Light"/>
                <a:ea typeface="DejaVu Sans"/>
              </a:rPr>
              <a:t>ICMP flood</a:t>
            </a:r>
            <a:endParaRPr/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3187800" y="1383840"/>
            <a:ext cx="6962040" cy="7254000"/>
          </a:xfrm>
          <a:prstGeom prst="rect">
            <a:avLst/>
          </a:prstGeom>
          <a:ln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0" y="9314280"/>
            <a:ext cx="2485080" cy="43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2484080" y="9296280"/>
            <a:ext cx="338760" cy="327960"/>
          </a:xfrm>
          <a:custGeom>
            <a:avLst/>
            <a:gdLst/>
            <a:ahLst/>
            <a:rect l="0" t="0" r="r" b="b"/>
            <a:pathLst>
              <a:path w="0" h="0"/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fld id="{ECF42462-639F-4DC9-8D04-4A6231817806}" type="slidenum">
              <a:rPr lang="en-GB" sz="1600" strike="noStrike">
                <a:solidFill>
                  <a:srgbClr val="004d55"/>
                </a:solidFill>
                <a:latin typeface="Helvetica Neue"/>
                <a:ea typeface="Helvetica Neue"/>
              </a:rPr>
              <a:t>&lt;number&gt;</a:t>
            </a:fld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711000" y="253800"/>
            <a:ext cx="11757600" cy="100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lang="en-GB" sz="5000" strike="noStrike">
                <a:solidFill>
                  <a:srgbClr val="000000"/>
                </a:solidFill>
                <a:latin typeface="Helvetica Neue Light"/>
                <a:ea typeface="DejaVu Sans"/>
              </a:rPr>
              <a:t>UDP flood</a:t>
            </a:r>
            <a:endParaRPr/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792000" y="1368000"/>
            <a:ext cx="10365840" cy="707544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0" y="9314280"/>
            <a:ext cx="2485080" cy="43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2484080" y="9296280"/>
            <a:ext cx="338760" cy="327960"/>
          </a:xfrm>
          <a:custGeom>
            <a:avLst/>
            <a:gdLst/>
            <a:ahLst/>
            <a:rect l="0" t="0" r="r" b="b"/>
            <a:pathLst>
              <a:path w="0" h="0"/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fld id="{327572C3-1B0B-4981-B45A-C5B8AEAED6B8}" type="slidenum">
              <a:rPr lang="en-GB" sz="1600" strike="noStrike">
                <a:solidFill>
                  <a:srgbClr val="004d55"/>
                </a:solidFill>
                <a:latin typeface="Helvetica Neue"/>
                <a:ea typeface="Helvetica Neue"/>
              </a:rPr>
              <a:t>&lt;number&gt;</a:t>
            </a:fld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711000" y="253800"/>
            <a:ext cx="11757600" cy="100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lang="en-GB" sz="5000" strike="noStrike">
                <a:solidFill>
                  <a:srgbClr val="000000"/>
                </a:solidFill>
                <a:latin typeface="Helvetica Neue Light"/>
                <a:ea typeface="DejaVu Sans"/>
              </a:rPr>
              <a:t>DNS amplification</a:t>
            </a:r>
            <a:endParaRPr/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0" y="9314280"/>
            <a:ext cx="2485080" cy="43704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1368000" y="1581120"/>
            <a:ext cx="9791280" cy="648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2484080" y="9296280"/>
            <a:ext cx="338760" cy="327960"/>
          </a:xfrm>
          <a:custGeom>
            <a:avLst/>
            <a:gdLst/>
            <a:ahLst/>
            <a:rect l="0" t="0" r="r" b="b"/>
            <a:pathLst>
              <a:path w="0" h="0"/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fld id="{8873D160-5EC3-4C70-8F26-9E4150C87C7C}" type="slidenum">
              <a:rPr lang="en-GB" sz="1600" strike="noStrike">
                <a:solidFill>
                  <a:srgbClr val="004d55"/>
                </a:solidFill>
                <a:latin typeface="Helvetica Neue"/>
                <a:ea typeface="Helvetica Neue"/>
              </a:rPr>
              <a:t>&lt;number&gt;</a:t>
            </a:fld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711000" y="253800"/>
            <a:ext cx="11757600" cy="100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lang="en-GB" sz="5000" strike="noStrike">
                <a:solidFill>
                  <a:srgbClr val="000000"/>
                </a:solidFill>
                <a:latin typeface="Helvetica Neue Light"/>
                <a:ea typeface="DejaVu Sans"/>
              </a:rPr>
              <a:t>Slowloris</a:t>
            </a:r>
            <a:endParaRPr/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0" y="9314280"/>
            <a:ext cx="2485080" cy="43704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2016000" y="1368000"/>
            <a:ext cx="9431280" cy="691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2484080" y="9296280"/>
            <a:ext cx="338760" cy="327960"/>
          </a:xfrm>
          <a:custGeom>
            <a:avLst/>
            <a:gdLst/>
            <a:ahLst/>
            <a:rect l="0" t="0" r="r" b="b"/>
            <a:pathLst>
              <a:path w="0" h="0"/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fld id="{BA5FBEA2-E94C-41EB-BB4F-B9C4217B7113}" type="slidenum">
              <a:rPr lang="en-GB" sz="1600" strike="noStrike">
                <a:solidFill>
                  <a:srgbClr val="004d55"/>
                </a:solidFill>
                <a:latin typeface="Helvetica Neue"/>
                <a:ea typeface="Helvetica Neue"/>
              </a:rPr>
              <a:t>&lt;number&gt;</a:t>
            </a:fld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711000" y="253800"/>
            <a:ext cx="11757600" cy="100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4464000" y="4324680"/>
            <a:ext cx="4391280" cy="19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GB" sz="5400" strike="noStrike">
                <a:solidFill>
                  <a:srgbClr val="000000"/>
                </a:solidFill>
                <a:latin typeface="Helvetica Neue Light"/>
                <a:ea typeface="DejaVu Sans"/>
              </a:rPr>
              <a:t>Thank you!</a:t>
            </a:r>
            <a:endParaRPr/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-360" y="9314280"/>
            <a:ext cx="2485080" cy="43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LibreOffice/4.4.4.3$Windows_x86 LibreOffice_project/2c39ebcf046445232b798108aa8a7e7d89552ea8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en-GB</dc:language>
  <dcterms:modified xsi:type="dcterms:W3CDTF">2015-09-12T01:25:02Z</dcterms:modified>
  <cp:revision>17</cp:revision>
  <dc:title>RIPE Slide Master</dc:title>
</cp:coreProperties>
</file>