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5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606-2EA9-3249-B849-04CF83D9AB44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FA27-E815-8844-9338-DA37B33E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99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606-2EA9-3249-B849-04CF83D9AB44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FA27-E815-8844-9338-DA37B33E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1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606-2EA9-3249-B849-04CF83D9AB44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FA27-E815-8844-9338-DA37B33E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7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606-2EA9-3249-B849-04CF83D9AB44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FA27-E815-8844-9338-DA37B33E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606-2EA9-3249-B849-04CF83D9AB44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FA27-E815-8844-9338-DA37B33E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606-2EA9-3249-B849-04CF83D9AB44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FA27-E815-8844-9338-DA37B33E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9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606-2EA9-3249-B849-04CF83D9AB44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FA27-E815-8844-9338-DA37B33E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8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606-2EA9-3249-B849-04CF83D9AB44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FA27-E815-8844-9338-DA37B33E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3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606-2EA9-3249-B849-04CF83D9AB44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FA27-E815-8844-9338-DA37B33E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2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606-2EA9-3249-B849-04CF83D9AB44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FA27-E815-8844-9338-DA37B33E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2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606-2EA9-3249-B849-04CF83D9AB44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FA27-E815-8844-9338-DA37B33E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2E606-2EA9-3249-B849-04CF83D9AB44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4FA27-E815-8844-9338-DA37B33E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6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://www.enog.org/mailing-list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og_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666526"/>
            <a:ext cx="914399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Presentation</a:t>
            </a:r>
          </a:p>
          <a:p>
            <a:pPr algn="ctr"/>
            <a:r>
              <a:rPr lang="en-US" sz="6000" b="1" dirty="0" smtClean="0"/>
              <a:t>of ENOG </a:t>
            </a:r>
            <a:endParaRPr lang="en-US" sz="6000" b="1" dirty="0" smtClean="0"/>
          </a:p>
          <a:p>
            <a:pPr algn="ctr"/>
            <a:endParaRPr lang="en-US" sz="6000" dirty="0"/>
          </a:p>
          <a:p>
            <a:pPr algn="ctr"/>
            <a:r>
              <a:rPr lang="en-US" sz="2800" b="1" dirty="0" smtClean="0"/>
              <a:t>RIPE NCC Regional Meeting Yerevan</a:t>
            </a:r>
          </a:p>
          <a:p>
            <a:pPr algn="ctr"/>
            <a:r>
              <a:rPr lang="en-US" sz="2800" dirty="0" smtClean="0"/>
              <a:t>15.9.2015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err="1" smtClean="0"/>
              <a:t>www.enog.org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40480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og_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2547" y="2055882"/>
            <a:ext cx="824803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Feedback from community </a:t>
            </a:r>
            <a:br>
              <a:rPr lang="en-US" sz="3200" dirty="0" smtClean="0"/>
            </a:br>
            <a:r>
              <a:rPr lang="en-US" sz="3200" dirty="0" smtClean="0"/>
              <a:t>is critically important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err="1"/>
              <a:t>f</a:t>
            </a:r>
            <a:r>
              <a:rPr lang="en-US" sz="3200" dirty="0" err="1" smtClean="0"/>
              <a:t>acebook.com</a:t>
            </a:r>
            <a:r>
              <a:rPr lang="en-US" sz="3200" dirty="0" smtClean="0"/>
              <a:t>/</a:t>
            </a:r>
            <a:r>
              <a:rPr lang="en-US" sz="3200" dirty="0" err="1" smtClean="0"/>
              <a:t>ENOG.org</a:t>
            </a:r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Our mailing list:   </a:t>
            </a:r>
            <a:r>
              <a:rPr lang="en-US" sz="3200" dirty="0" err="1" smtClean="0"/>
              <a:t>discuss@enog.org</a:t>
            </a:r>
            <a:endParaRPr lang="en-US" sz="3200" dirty="0" smtClean="0"/>
          </a:p>
          <a:p>
            <a:pPr algn="ctr"/>
            <a:r>
              <a:rPr lang="en-US" sz="3200" dirty="0">
                <a:hlinkClick r:id="rId3"/>
              </a:rPr>
              <a:t>http://www.enog.org/mailing-list</a:t>
            </a:r>
            <a:r>
              <a:rPr lang="en-US" sz="3200" dirty="0" smtClean="0">
                <a:hlinkClick r:id="rId3"/>
              </a:rPr>
              <a:t>/</a:t>
            </a:r>
            <a:endParaRPr lang="en-US" sz="3200" dirty="0" smtClean="0"/>
          </a:p>
          <a:p>
            <a:pPr algn="ctr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0232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og_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53081" y="4709229"/>
            <a:ext cx="564890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 </a:t>
            </a:r>
            <a:r>
              <a:rPr lang="en-US" sz="3600" dirty="0" err="1"/>
              <a:t>LinkedIn.com</a:t>
            </a:r>
            <a:r>
              <a:rPr lang="en-US" sz="3600" dirty="0"/>
              <a:t>/in/</a:t>
            </a:r>
            <a:r>
              <a:rPr lang="en-US" sz="3600" dirty="0" err="1"/>
              <a:t>myasoedov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154" y="5900809"/>
            <a:ext cx="560013" cy="5627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2547" y="1229736"/>
            <a:ext cx="82480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Submit your presentation proposal:</a:t>
            </a:r>
          </a:p>
          <a:p>
            <a:pPr algn="ctr"/>
            <a:r>
              <a:rPr lang="en-US" sz="3200" dirty="0" err="1" smtClean="0"/>
              <a:t>www.enog.org</a:t>
            </a:r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Visit ENOG 10 meeting in Odessa:</a:t>
            </a:r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13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-14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October 2015</a:t>
            </a:r>
            <a:endParaRPr lang="en-US" sz="3200" dirty="0"/>
          </a:p>
        </p:txBody>
      </p:sp>
      <p:pic>
        <p:nvPicPr>
          <p:cNvPr id="7" name="Picture 6" descr="ENOG10_web_bann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30" y="3322352"/>
            <a:ext cx="6934488" cy="181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915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og_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9777" y="1284733"/>
            <a:ext cx="881736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ENOG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Eurasia Network Operators’ Group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Not established as a legal entity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Formal meetings since 2011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Previous meetings were since 2004 in Moscow as a</a:t>
            </a:r>
            <a:br>
              <a:rPr lang="en-US" sz="2400" dirty="0" smtClean="0"/>
            </a:br>
            <a:r>
              <a:rPr lang="en-US" sz="2400" dirty="0" smtClean="0"/>
              <a:t>RIPE NCC regional meetings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r>
              <a:rPr lang="en-US" sz="2400" dirty="0" smtClean="0"/>
              <a:t>Purposes: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To bring operators together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Share the operational experience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Talk to the regulators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Involve people across the region to join the forming community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… and to provide the community the platform for a dialogue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020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og_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1162" y="1420570"/>
            <a:ext cx="86275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9</a:t>
            </a:r>
            <a:r>
              <a:rPr lang="en-US" sz="3200" dirty="0" smtClean="0"/>
              <a:t> meetings were done:</a:t>
            </a:r>
          </a:p>
          <a:p>
            <a:pPr marL="285750" indent="-285750">
              <a:buFontTx/>
              <a:buChar char="-"/>
            </a:pPr>
            <a:r>
              <a:rPr lang="en-US" sz="3200" dirty="0" smtClean="0"/>
              <a:t>4 in Moscow</a:t>
            </a:r>
          </a:p>
          <a:p>
            <a:pPr marL="285750" indent="-285750">
              <a:buFontTx/>
              <a:buChar char="-"/>
            </a:pPr>
            <a:r>
              <a:rPr lang="en-US" sz="3200" dirty="0" smtClean="0"/>
              <a:t>1 in St. Petersburg, Kiev, Odessa, Baku and Kazan</a:t>
            </a:r>
          </a:p>
          <a:p>
            <a:endParaRPr lang="en-US" sz="3200" dirty="0"/>
          </a:p>
          <a:p>
            <a:pPr algn="ctr"/>
            <a:r>
              <a:rPr lang="en-US" sz="3200" dirty="0" smtClean="0"/>
              <a:t>Next meeting is planned to be held in Odessa,</a:t>
            </a:r>
            <a:br>
              <a:rPr lang="en-US" sz="3200" dirty="0" smtClean="0"/>
            </a:br>
            <a:r>
              <a:rPr lang="en-US" sz="3200" dirty="0" smtClean="0"/>
              <a:t>on 13.10 – 14.10.2015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554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og_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179" y="1386929"/>
            <a:ext cx="88027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Attendees: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340-430 participants attended Moscow meetings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328 participants in </a:t>
            </a:r>
            <a:r>
              <a:rPr lang="en-US" sz="3200" dirty="0" err="1" smtClean="0"/>
              <a:t>St.Petersburg</a:t>
            </a:r>
            <a:endParaRPr lang="en-US" sz="3200" dirty="0" smtClean="0"/>
          </a:p>
          <a:p>
            <a:pPr marL="457200" indent="-457200">
              <a:buFontTx/>
              <a:buChar char="-"/>
            </a:pPr>
            <a:r>
              <a:rPr lang="en-US" sz="3200" dirty="0" smtClean="0"/>
              <a:t>370 participants in Kiev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250 participants in Odessa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109 participants in Baku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221 participants in Kazan</a:t>
            </a:r>
          </a:p>
        </p:txBody>
      </p:sp>
    </p:spTree>
    <p:extLst>
      <p:ext uri="{BB962C8B-B14F-4D97-AF65-F5344CB8AC3E}">
        <p14:creationId xmlns:p14="http://schemas.microsoft.com/office/powerpoint/2010/main" val="3530972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og_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" y="1120814"/>
            <a:ext cx="9143999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we need to remember:</a:t>
            </a:r>
          </a:p>
          <a:p>
            <a:pPr algn="ctr"/>
            <a:endParaRPr lang="en-US" sz="2800" dirty="0"/>
          </a:p>
          <a:p>
            <a:pPr marL="457200" indent="-457200">
              <a:buFontTx/>
              <a:buChar char="-"/>
            </a:pPr>
            <a:r>
              <a:rPr lang="en-US" sz="2800" dirty="0" smtClean="0"/>
              <a:t>Our goal is not to become another IETF or IETF Meeting</a:t>
            </a:r>
          </a:p>
          <a:p>
            <a:pPr marL="457200" indent="-457200">
              <a:buFontTx/>
              <a:buChar char="-"/>
            </a:pPr>
            <a:r>
              <a:rPr lang="en-US" sz="2800" dirty="0" smtClean="0"/>
              <a:t>Even no chance to be a regional part of RIPE Meeting</a:t>
            </a:r>
          </a:p>
          <a:p>
            <a:pPr marL="457200" indent="-457200">
              <a:buFontTx/>
              <a:buChar char="-"/>
            </a:pPr>
            <a:r>
              <a:rPr lang="en-US" sz="2800" dirty="0" smtClean="0"/>
              <a:t>There are two regional events in the RIPE region similar to ENOG:</a:t>
            </a:r>
          </a:p>
          <a:p>
            <a:r>
              <a:rPr lang="en-US" sz="2800" dirty="0" smtClean="0"/>
              <a:t>		MENOG meetings – in the Middle East region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										 (15 have been done)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SEE meetings – in the Balkan region</a:t>
            </a:r>
          </a:p>
          <a:p>
            <a:r>
              <a:rPr lang="en-US" sz="2800" dirty="0" smtClean="0"/>
              <a:t>												 (4 have been done)</a:t>
            </a:r>
            <a:endParaRPr lang="en-US" sz="2800" dirty="0"/>
          </a:p>
          <a:p>
            <a:pPr marL="457200" indent="-457200">
              <a:buFontTx/>
              <a:buChar char="-"/>
            </a:pPr>
            <a:r>
              <a:rPr lang="en-US" sz="2800" dirty="0" smtClean="0"/>
              <a:t>Both ENOG, MENOG and SEE are </a:t>
            </a:r>
            <a:r>
              <a:rPr lang="en-US" sz="2800" dirty="0" err="1" smtClean="0"/>
              <a:t>organised</a:t>
            </a:r>
            <a:r>
              <a:rPr lang="en-US" sz="2800" dirty="0" smtClean="0"/>
              <a:t> by RIPE NCC</a:t>
            </a:r>
          </a:p>
          <a:p>
            <a:pPr marL="457200" indent="-457200">
              <a:buFontTx/>
              <a:buChar char="-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8976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og_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2547" y="1372972"/>
            <a:ext cx="8248030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Our favorite topics: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Key Internet technologies (IPv6, DNSSEC, CDNs, routing)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Security discussions (related to the Internet)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Legislation, cooperation with LEAs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Some political talks (such as content filtering, freedom restrictions etc.)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/>
              <a:t>Domainer’s</a:t>
            </a:r>
            <a:r>
              <a:rPr lang="en-US" sz="2800" dirty="0" smtClean="0"/>
              <a:t> talks (IDN, </a:t>
            </a:r>
            <a:r>
              <a:rPr lang="en-US" sz="2800" dirty="0" err="1" smtClean="0"/>
              <a:t>ccTLD</a:t>
            </a:r>
            <a:r>
              <a:rPr lang="en-US" sz="2800" dirty="0" smtClean="0"/>
              <a:t>, </a:t>
            </a:r>
            <a:r>
              <a:rPr lang="en-US" sz="2800" dirty="0" err="1" smtClean="0"/>
              <a:t>newGTLD</a:t>
            </a:r>
            <a:r>
              <a:rPr lang="en-US" sz="2800" dirty="0" smtClean="0"/>
              <a:t>, related technologies)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Internet </a:t>
            </a:r>
            <a:r>
              <a:rPr lang="en-US" sz="2800" dirty="0" err="1" smtClean="0"/>
              <a:t>eXchanges</a:t>
            </a:r>
            <a:r>
              <a:rPr lang="en-US" sz="2800" dirty="0" smtClean="0"/>
              <a:t> (updates, new features, regional expansion) – we consider it extremely important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7070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og_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2547" y="1474520"/>
            <a:ext cx="82480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Programme</a:t>
            </a:r>
            <a:r>
              <a:rPr lang="en-US" sz="3200" dirty="0" smtClean="0"/>
              <a:t> committee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Formed from volunteers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Non-commercial 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Even the travel expenses are not covered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15-20 members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Does not determine location and date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PC members are chairing the plenary sessions</a:t>
            </a:r>
          </a:p>
          <a:p>
            <a:pPr marL="457200" indent="-457200">
              <a:buFontTx/>
              <a:buChar char="-"/>
            </a:pPr>
            <a:r>
              <a:rPr lang="en-US" sz="3200" dirty="0" err="1" smtClean="0"/>
              <a:t>Programme</a:t>
            </a:r>
            <a:r>
              <a:rPr lang="en-US" sz="3200" dirty="0" smtClean="0"/>
              <a:t> formation starts</a:t>
            </a:r>
            <a:r>
              <a:rPr lang="ru-RU" sz="3200" dirty="0" smtClean="0"/>
              <a:t> </a:t>
            </a:r>
            <a:r>
              <a:rPr lang="en-US" sz="3200" dirty="0" smtClean="0"/>
              <a:t>in 3-5 months before the meeting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3093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og_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2547" y="1474520"/>
            <a:ext cx="82480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Organising</a:t>
            </a:r>
            <a:r>
              <a:rPr lang="en-US" sz="3200" dirty="0" smtClean="0"/>
              <a:t> committee:</a:t>
            </a:r>
          </a:p>
          <a:p>
            <a:endParaRPr lang="en-US" sz="3200" dirty="0"/>
          </a:p>
          <a:p>
            <a:r>
              <a:rPr lang="en-US" sz="3200" dirty="0" smtClean="0"/>
              <a:t>Not yet established, performing ad-hoc</a:t>
            </a:r>
          </a:p>
        </p:txBody>
      </p:sp>
    </p:spTree>
    <p:extLst>
      <p:ext uri="{BB962C8B-B14F-4D97-AF65-F5344CB8AC3E}">
        <p14:creationId xmlns:p14="http://schemas.microsoft.com/office/powerpoint/2010/main" val="4189168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og_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2547" y="1474520"/>
            <a:ext cx="824803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Funding source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SPONSORS</a:t>
            </a:r>
          </a:p>
          <a:p>
            <a:endParaRPr lang="en-US" sz="3200" dirty="0"/>
          </a:p>
          <a:p>
            <a:r>
              <a:rPr lang="en-US" sz="3200" dirty="0" smtClean="0"/>
              <a:t>Expenses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Meetings, nothing else</a:t>
            </a:r>
          </a:p>
          <a:p>
            <a:pPr marL="457200" indent="-457200">
              <a:buFontTx/>
              <a:buChar char="-"/>
            </a:pPr>
            <a:endParaRPr lang="en-US" sz="3200" dirty="0"/>
          </a:p>
          <a:p>
            <a:r>
              <a:rPr lang="en-US" sz="3200" dirty="0" smtClean="0"/>
              <a:t>Participants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No participation fee</a:t>
            </a:r>
          </a:p>
        </p:txBody>
      </p:sp>
    </p:spTree>
    <p:extLst>
      <p:ext uri="{BB962C8B-B14F-4D97-AF65-F5344CB8AC3E}">
        <p14:creationId xmlns:p14="http://schemas.microsoft.com/office/powerpoint/2010/main" val="281545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301</Words>
  <Application>Microsoft Macintosh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Taylor Muzzin</dc:creator>
  <cp:lastModifiedBy>Sergey Myasoedov</cp:lastModifiedBy>
  <cp:revision>24</cp:revision>
  <dcterms:created xsi:type="dcterms:W3CDTF">2014-05-26T12:22:30Z</dcterms:created>
  <dcterms:modified xsi:type="dcterms:W3CDTF">2015-09-14T09:09:23Z</dcterms:modified>
</cp:coreProperties>
</file>