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77" r:id="rId3"/>
    <p:sldId id="354" r:id="rId4"/>
    <p:sldId id="323" r:id="rId5"/>
    <p:sldId id="357" r:id="rId6"/>
    <p:sldId id="293" r:id="rId7"/>
    <p:sldId id="360" r:id="rId8"/>
    <p:sldId id="286" r:id="rId9"/>
    <p:sldId id="386" r:id="rId10"/>
    <p:sldId id="291" r:id="rId11"/>
    <p:sldId id="300" r:id="rId12"/>
    <p:sldId id="362" r:id="rId13"/>
    <p:sldId id="359" r:id="rId14"/>
    <p:sldId id="363" r:id="rId15"/>
    <p:sldId id="358" r:id="rId16"/>
    <p:sldId id="364" r:id="rId17"/>
    <p:sldId id="367" r:id="rId18"/>
    <p:sldId id="377" r:id="rId19"/>
    <p:sldId id="372" r:id="rId20"/>
    <p:sldId id="373" r:id="rId21"/>
    <p:sldId id="374" r:id="rId22"/>
    <p:sldId id="388" r:id="rId23"/>
    <p:sldId id="38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57EC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494" autoAdjust="0"/>
  </p:normalViewPr>
  <p:slideViewPr>
    <p:cSldViewPr>
      <p:cViewPr varScale="1">
        <p:scale>
          <a:sx n="50" d="100"/>
          <a:sy n="50" d="100"/>
        </p:scale>
        <p:origin x="-186" y="-102"/>
      </p:cViewPr>
      <p:guideLst>
        <p:guide orient="horz" pos="2160"/>
        <p:guide pos="2880"/>
      </p:guideLst>
    </p:cSldViewPr>
  </p:slideViewPr>
  <p:outlineViewPr>
    <p:cViewPr>
      <p:scale>
        <a:sx n="33" d="100"/>
        <a:sy n="33" d="100"/>
      </p:scale>
      <p:origin x="0" y="234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AFB113B-C0D6-41DC-B895-A16ED6C40DC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283D57-3395-4CF1-81FA-F29995D247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34AF7A5-54F1-423D-AAF4-7AB00B7F3451}" type="slidenum">
              <a:rPr lang="en-US" smtClean="0"/>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42283D57-3395-4CF1-81FA-F29995D247DE}" type="slidenum">
              <a:rPr lang="en-US" smtClean="0"/>
              <a:pPr>
                <a:defRPr/>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42283D57-3395-4CF1-81FA-F29995D247DE}" type="slidenum">
              <a:rPr lang="en-US" smtClean="0"/>
              <a:pPr>
                <a:defRPr/>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8BB636-037C-4109-AF28-66F441EBD865}" type="slidenum">
              <a:rPr lang="en-US"/>
              <a:pPr/>
              <a:t>18</a:t>
            </a:fld>
            <a:endParaRPr lang="en-US"/>
          </a:p>
        </p:txBody>
      </p:sp>
      <p:sp>
        <p:nvSpPr>
          <p:cNvPr id="296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D948F4-15DE-4237-BCAF-4849082560BB}" type="slidenum">
              <a:rPr lang="en-US"/>
              <a:pPr/>
              <a:t>19</a:t>
            </a:fld>
            <a:endParaRPr lang="en-US"/>
          </a:p>
        </p:txBody>
      </p:sp>
      <p:sp>
        <p:nvSpPr>
          <p:cNvPr id="358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A2CBDBF-21D7-49CD-9174-A588FFBCD452}" type="slidenum">
              <a:rPr lang="en-US"/>
              <a:pPr/>
              <a:t>20</a:t>
            </a:fld>
            <a:endParaRPr lang="en-US"/>
          </a:p>
        </p:txBody>
      </p:sp>
      <p:sp>
        <p:nvSpPr>
          <p:cNvPr id="3686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FB6B1A-E34E-40ED-824F-A620847BA699}" type="slidenum">
              <a:rPr lang="en-US"/>
              <a:pPr/>
              <a:t>21</a:t>
            </a:fld>
            <a:endParaRPr lang="en-US"/>
          </a:p>
        </p:txBody>
      </p:sp>
      <p:sp>
        <p:nvSpPr>
          <p:cNvPr id="378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FB6B1A-E34E-40ED-824F-A620847BA699}" type="slidenum">
              <a:rPr lang="en-US"/>
              <a:pPr/>
              <a:t>22</a:t>
            </a:fld>
            <a:endParaRPr lang="en-US"/>
          </a:p>
        </p:txBody>
      </p:sp>
      <p:sp>
        <p:nvSpPr>
          <p:cNvPr id="378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4AB43-6794-4572-9879-9E93984951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EE88B0-AB79-4597-89D3-0B0B6F6795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B2CD2A-17C0-45CA-BEE1-B1C57EFEED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E8057-ABC4-457F-8D81-C899242AFB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5E11F-FB55-4907-BAD7-875773610B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0AB13-4093-4D6A-B9F7-87B2634CEF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031A4-E97E-43A8-8A9E-FD03989DE6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7926C4-B0CB-46AC-A54B-C404AB61DA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FF8EFC-7183-45E4-B402-5809EA3D54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CE4355-328F-4861-9E6F-DB9A523BF5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73BD3-E2D2-4B66-8463-E76C6B1A8E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15.09.2015</a:t>
            </a: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RIPE NCC, Yerevan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29E0AF-1DD7-4692-9E7F-0EEEC447B1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ru-RU" smtClean="0"/>
              <a:t>15.09.2015</a:t>
            </a: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RIPE NCC, Yerevan</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A2B3C0-3C8E-401E-9364-D2D39DD428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en-US" sz="1400" dirty="0"/>
              <a:t>ISOC Annual Meeting, Yerevan, Nov. 7, 2012</a:t>
            </a:r>
          </a:p>
        </p:txBody>
      </p:sp>
      <p:sp>
        <p:nvSpPr>
          <p:cNvPr id="307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1D036EF-FD4F-4A36-BCA1-E11977E60279}" type="slidenum">
              <a:rPr lang="en-US" sz="1400"/>
              <a:pPr algn="r"/>
              <a:t>1</a:t>
            </a:fld>
            <a:endParaRPr lang="en-US" sz="1400" dirty="0"/>
          </a:p>
        </p:txBody>
      </p:sp>
      <p:pic>
        <p:nvPicPr>
          <p:cNvPr id="3078" name="Picture 4" descr="background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9" name="Rectangle 2"/>
          <p:cNvSpPr>
            <a:spLocks noGrp="1" noChangeArrowheads="1"/>
          </p:cNvSpPr>
          <p:nvPr>
            <p:ph type="ctrTitle"/>
          </p:nvPr>
        </p:nvSpPr>
        <p:spPr>
          <a:xfrm>
            <a:off x="685800" y="1524000"/>
            <a:ext cx="7772400" cy="4343400"/>
          </a:xfrm>
        </p:spPr>
        <p:txBody>
          <a:bodyPr/>
          <a:lstStyle/>
          <a:p>
            <a:pPr eaLnBrk="1" hangingPunct="1"/>
            <a:r>
              <a:rPr lang="en-US" dirty="0" smtClean="0">
                <a:solidFill>
                  <a:srgbClr val="0070C0"/>
                </a:solidFill>
              </a:rPr>
              <a:t>AM TLD Registry System</a:t>
            </a:r>
            <a:br>
              <a:rPr lang="en-US" dirty="0" smtClean="0">
                <a:solidFill>
                  <a:srgbClr val="0070C0"/>
                </a:solidFill>
              </a:rPr>
            </a:br>
            <a:r>
              <a:rPr lang="en-US" dirty="0" smtClean="0"/>
              <a:t> </a:t>
            </a:r>
            <a:r>
              <a:rPr lang="en-US" sz="1800" i="1" dirty="0" err="1" smtClean="0">
                <a:solidFill>
                  <a:schemeClr val="accent2"/>
                </a:solidFill>
              </a:rPr>
              <a:t>I.Mkrtumyan</a:t>
            </a:r>
            <a:r>
              <a:rPr lang="ru-RU" sz="1800" i="1" dirty="0" smtClean="0">
                <a:solidFill>
                  <a:schemeClr val="accent2"/>
                </a:solidFill>
              </a:rPr>
              <a:t> </a:t>
            </a:r>
            <a:r>
              <a:rPr lang="en-US" sz="1800" i="1" dirty="0" smtClean="0">
                <a:solidFill>
                  <a:schemeClr val="accent2"/>
                </a:solidFill>
              </a:rPr>
              <a:t>, </a:t>
            </a:r>
            <a:r>
              <a:rPr lang="en-US" sz="1800" i="1" dirty="0" err="1" smtClean="0">
                <a:solidFill>
                  <a:schemeClr val="accent2"/>
                </a:solidFill>
              </a:rPr>
              <a:t>H.Dadivanyan</a:t>
            </a:r>
            <a:r>
              <a:rPr lang="ru-RU" sz="1800" i="1" dirty="0" smtClean="0">
                <a:solidFill>
                  <a:schemeClr val="accent2"/>
                </a:solidFill>
              </a:rPr>
              <a:t/>
            </a:r>
            <a:br>
              <a:rPr lang="ru-RU" sz="1800" i="1" dirty="0" smtClean="0">
                <a:solidFill>
                  <a:schemeClr val="accent2"/>
                </a:solidFill>
              </a:rPr>
            </a:br>
            <a:r>
              <a:rPr lang="en-US" sz="1800" i="1" dirty="0" smtClean="0">
                <a:solidFill>
                  <a:schemeClr val="accent2"/>
                </a:solidFill>
              </a:rPr>
              <a:t>ISOC AM</a:t>
            </a:r>
            <a:r>
              <a:rPr lang="ru-RU" sz="1800" i="1" dirty="0" smtClean="0">
                <a:solidFill>
                  <a:schemeClr val="accent2"/>
                </a:solidFill>
              </a:rPr>
              <a:t> </a:t>
            </a:r>
            <a:r>
              <a:rPr lang="en-US" sz="1800" i="1" dirty="0" smtClean="0">
                <a:solidFill>
                  <a:schemeClr val="accent2"/>
                </a:solidFill>
              </a:rPr>
              <a:t> </a:t>
            </a:r>
            <a:r>
              <a:rPr lang="en-US" dirty="0" smtClean="0">
                <a:solidFill>
                  <a:schemeClr val="accent2"/>
                </a:solidFill>
              </a:rPr>
              <a:t/>
            </a:r>
            <a:br>
              <a:rPr lang="en-US" dirty="0" smtClean="0">
                <a:solidFill>
                  <a:schemeClr val="accent2"/>
                </a:solidFill>
              </a:rPr>
            </a:b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E26DCA7-FDA5-46F9-A001-B65089A827DD}" type="slidenum">
              <a:rPr lang="en-US" sz="1400"/>
              <a:pPr algn="r"/>
              <a:t>10</a:t>
            </a:fld>
            <a:endParaRPr lang="en-US" sz="1400"/>
          </a:p>
        </p:txBody>
      </p:sp>
      <p:sp>
        <p:nvSpPr>
          <p:cNvPr id="6" name="TextBox 5"/>
          <p:cNvSpPr txBox="1"/>
          <p:nvPr/>
        </p:nvSpPr>
        <p:spPr>
          <a:xfrm>
            <a:off x="1752600" y="228600"/>
            <a:ext cx="6096000" cy="646331"/>
          </a:xfrm>
          <a:prstGeom prst="rect">
            <a:avLst/>
          </a:prstGeom>
          <a:noFill/>
        </p:spPr>
        <p:txBody>
          <a:bodyPr wrap="square">
            <a:spAutoFit/>
          </a:bodyPr>
          <a:lstStyle/>
          <a:p>
            <a:pPr>
              <a:defRPr/>
            </a:pPr>
            <a:r>
              <a:rPr lang="en-US" sz="3600" b="1" dirty="0" smtClean="0">
                <a:solidFill>
                  <a:schemeClr val="accent6"/>
                </a:solidFill>
              </a:rPr>
              <a:t>Community DNS server</a:t>
            </a:r>
            <a:endParaRPr lang="en-US" dirty="0"/>
          </a:p>
        </p:txBody>
      </p:sp>
      <p:sp>
        <p:nvSpPr>
          <p:cNvPr id="12295" name="Rectangle 1"/>
          <p:cNvSpPr>
            <a:spLocks noChangeArrowheads="1"/>
          </p:cNvSpPr>
          <p:nvPr/>
        </p:nvSpPr>
        <p:spPr bwMode="auto">
          <a:xfrm>
            <a:off x="838200" y="1981200"/>
            <a:ext cx="7772400" cy="954107"/>
          </a:xfrm>
          <a:prstGeom prst="rect">
            <a:avLst/>
          </a:prstGeom>
          <a:noFill/>
          <a:ln w="9525">
            <a:noFill/>
            <a:miter lim="800000"/>
            <a:headEnd/>
            <a:tailEnd/>
          </a:ln>
        </p:spPr>
        <p:txBody>
          <a:bodyPr anchor="ctr">
            <a:spAutoFit/>
          </a:bodyPr>
          <a:lstStyle/>
          <a:p>
            <a:pPr fontAlgn="t">
              <a:buFontTx/>
              <a:buChar char="•"/>
              <a:tabLst>
                <a:tab pos="457200" algn="l"/>
              </a:tabLst>
            </a:pPr>
            <a:r>
              <a:rPr lang="en-US" sz="2800" b="1" dirty="0" smtClean="0">
                <a:latin typeface="Helvetica" pitchFamily="34" charset="0"/>
                <a:cs typeface="Times New Roman" pitchFamily="18" charset="0"/>
              </a:rPr>
              <a:t> CDNS supports about 68</a:t>
            </a:r>
            <a:r>
              <a:rPr lang="en-US" sz="2800" b="1" dirty="0">
                <a:latin typeface="Helvetica" pitchFamily="34" charset="0"/>
                <a:cs typeface="Times New Roman" pitchFamily="18" charset="0"/>
              </a:rPr>
              <a:t>% </a:t>
            </a:r>
            <a:r>
              <a:rPr lang="en-US" sz="2800" b="1" dirty="0" smtClean="0">
                <a:latin typeface="Helvetica" pitchFamily="34" charset="0"/>
                <a:cs typeface="Times New Roman" pitchFamily="18" charset="0"/>
              </a:rPr>
              <a:t>of the whole Internet domain names</a:t>
            </a:r>
            <a:endParaRPr lang="en-US" sz="2800" dirty="0"/>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F0CE4355-328F-4861-9E6F-DB9A523BF5FD}" type="slidenum">
              <a:rPr lang="en-US" smtClean="0"/>
              <a:pPr>
                <a:defRPr/>
              </a:pPr>
              <a:t>10</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DD5553-8B69-4963-9B93-53F150BFF0A4}" type="slidenum">
              <a:rPr lang="en-US" sz="1400"/>
              <a:pPr algn="r"/>
              <a:t>11</a:t>
            </a:fld>
            <a:endParaRPr lang="en-US" sz="1400"/>
          </a:p>
        </p:txBody>
      </p:sp>
      <p:sp>
        <p:nvSpPr>
          <p:cNvPr id="4" name="TextBox 3"/>
          <p:cNvSpPr txBox="1"/>
          <p:nvPr/>
        </p:nvSpPr>
        <p:spPr>
          <a:xfrm>
            <a:off x="1905000" y="304800"/>
            <a:ext cx="6629400" cy="646113"/>
          </a:xfrm>
          <a:prstGeom prst="rect">
            <a:avLst/>
          </a:prstGeom>
          <a:noFill/>
        </p:spPr>
        <p:txBody>
          <a:bodyPr>
            <a:spAutoFit/>
          </a:bodyPr>
          <a:lstStyle/>
          <a:p>
            <a:pPr algn="ctr">
              <a:defRPr/>
            </a:pPr>
            <a:r>
              <a:rPr lang="en-US" sz="3600" b="1" dirty="0" smtClean="0">
                <a:solidFill>
                  <a:schemeClr val="accent6"/>
                </a:solidFill>
              </a:rPr>
              <a:t>AS Number</a:t>
            </a:r>
            <a:endParaRPr lang="en-US" sz="3600" b="1" dirty="0">
              <a:solidFill>
                <a:schemeClr val="accent6"/>
              </a:solidFill>
            </a:endParaRPr>
          </a:p>
        </p:txBody>
      </p:sp>
      <p:sp>
        <p:nvSpPr>
          <p:cNvPr id="15367" name="TextBox 4"/>
          <p:cNvSpPr txBox="1">
            <a:spLocks noChangeArrowheads="1"/>
          </p:cNvSpPr>
          <p:nvPr/>
        </p:nvSpPr>
        <p:spPr bwMode="auto">
          <a:xfrm>
            <a:off x="838200" y="2590800"/>
            <a:ext cx="8001000" cy="1815882"/>
          </a:xfrm>
          <a:prstGeom prst="rect">
            <a:avLst/>
          </a:prstGeom>
          <a:noFill/>
          <a:ln w="9525">
            <a:noFill/>
            <a:miter lim="800000"/>
            <a:headEnd/>
            <a:tailEnd/>
          </a:ln>
        </p:spPr>
        <p:txBody>
          <a:bodyPr>
            <a:spAutoFit/>
          </a:bodyPr>
          <a:lstStyle/>
          <a:p>
            <a:pPr>
              <a:buFont typeface="Arial" charset="0"/>
              <a:buChar char="•"/>
            </a:pPr>
            <a:r>
              <a:rPr lang="en-US" sz="2400" dirty="0"/>
              <a:t>    </a:t>
            </a:r>
            <a:r>
              <a:rPr lang="en-US" sz="2800" dirty="0" smtClean="0"/>
              <a:t>ISOC AM has an AS</a:t>
            </a:r>
            <a:r>
              <a:rPr lang="ru-RU" sz="2800" dirty="0" smtClean="0"/>
              <a:t> 5</a:t>
            </a:r>
            <a:r>
              <a:rPr lang="en-US" sz="2800" dirty="0" smtClean="0"/>
              <a:t>1090</a:t>
            </a:r>
          </a:p>
          <a:p>
            <a:r>
              <a:rPr lang="en-US" sz="2800" dirty="0" smtClean="0"/>
              <a:t>It is necessary for:</a:t>
            </a:r>
          </a:p>
          <a:p>
            <a:pPr>
              <a:buFontTx/>
              <a:buChar char="-"/>
            </a:pPr>
            <a:r>
              <a:rPr lang="en-US" sz="2800" dirty="0" smtClean="0"/>
              <a:t> </a:t>
            </a:r>
            <a:r>
              <a:rPr lang="en-US" sz="2800" dirty="0" err="1" smtClean="0"/>
              <a:t>Multihoming</a:t>
            </a:r>
            <a:endParaRPr lang="en-US" sz="2800" dirty="0" smtClean="0"/>
          </a:p>
          <a:p>
            <a:pPr>
              <a:buFontTx/>
              <a:buChar char="-"/>
            </a:pPr>
            <a:r>
              <a:rPr lang="en-US" sz="2800" dirty="0" smtClean="0"/>
              <a:t> Independence from ISPs</a:t>
            </a:r>
            <a:endParaRPr lang="en-US" sz="2800" dirty="0"/>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F0CE4355-328F-4861-9E6F-DB9A523BF5FD}"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DD5553-8B69-4963-9B93-53F150BFF0A4}" type="slidenum">
              <a:rPr lang="en-US" sz="1400"/>
              <a:pPr algn="r"/>
              <a:t>12</a:t>
            </a:fld>
            <a:endParaRPr lang="en-US" sz="1400"/>
          </a:p>
        </p:txBody>
      </p:sp>
      <p:sp>
        <p:nvSpPr>
          <p:cNvPr id="4" name="TextBox 3"/>
          <p:cNvSpPr txBox="1"/>
          <p:nvPr/>
        </p:nvSpPr>
        <p:spPr>
          <a:xfrm>
            <a:off x="1905000" y="304800"/>
            <a:ext cx="6629400" cy="646113"/>
          </a:xfrm>
          <a:prstGeom prst="rect">
            <a:avLst/>
          </a:prstGeom>
          <a:noFill/>
        </p:spPr>
        <p:txBody>
          <a:bodyPr>
            <a:spAutoFit/>
          </a:bodyPr>
          <a:lstStyle/>
          <a:p>
            <a:pPr>
              <a:defRPr/>
            </a:pPr>
            <a:r>
              <a:rPr lang="en-US" sz="3600" b="1" dirty="0">
                <a:solidFill>
                  <a:schemeClr val="accent6"/>
                </a:solidFill>
              </a:rPr>
              <a:t>Country DNS IPv6 readiness</a:t>
            </a:r>
          </a:p>
        </p:txBody>
      </p:sp>
      <p:sp>
        <p:nvSpPr>
          <p:cNvPr id="15367" name="TextBox 4"/>
          <p:cNvSpPr txBox="1">
            <a:spLocks noChangeArrowheads="1"/>
          </p:cNvSpPr>
          <p:nvPr/>
        </p:nvSpPr>
        <p:spPr bwMode="auto">
          <a:xfrm>
            <a:off x="838200" y="2590800"/>
            <a:ext cx="8001000" cy="954107"/>
          </a:xfrm>
          <a:prstGeom prst="rect">
            <a:avLst/>
          </a:prstGeom>
          <a:noFill/>
          <a:ln w="9525">
            <a:noFill/>
            <a:miter lim="800000"/>
            <a:headEnd/>
            <a:tailEnd/>
          </a:ln>
        </p:spPr>
        <p:txBody>
          <a:bodyPr>
            <a:spAutoFit/>
          </a:bodyPr>
          <a:lstStyle/>
          <a:p>
            <a:pPr>
              <a:buFont typeface="Arial" charset="0"/>
              <a:buChar char="•"/>
            </a:pPr>
            <a:r>
              <a:rPr lang="en-US" sz="2400" dirty="0"/>
              <a:t>    </a:t>
            </a:r>
            <a:r>
              <a:rPr lang="en-US" sz="2800" dirty="0" smtClean="0"/>
              <a:t>DNS services are</a:t>
            </a:r>
            <a:r>
              <a:rPr lang="ru-RU" sz="2800" dirty="0" smtClean="0"/>
              <a:t> </a:t>
            </a:r>
            <a:r>
              <a:rPr lang="en-US" sz="2800" dirty="0" smtClean="0"/>
              <a:t>IPv6 ready since 2006</a:t>
            </a:r>
            <a:r>
              <a:rPr lang="en-US" sz="2800" dirty="0"/>
              <a:t/>
            </a:r>
            <a:br>
              <a:rPr lang="en-US" sz="2800" dirty="0"/>
            </a:br>
            <a:endParaRPr lang="en-US" sz="2800" dirty="0"/>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F0CE4355-328F-4861-9E6F-DB9A523BF5FD}"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DD5553-8B69-4963-9B93-53F150BFF0A4}" type="slidenum">
              <a:rPr lang="en-US" sz="1400"/>
              <a:pPr algn="r"/>
              <a:t>13</a:t>
            </a:fld>
            <a:endParaRPr lang="en-US" sz="1400"/>
          </a:p>
        </p:txBody>
      </p:sp>
      <p:sp>
        <p:nvSpPr>
          <p:cNvPr id="4" name="TextBox 3"/>
          <p:cNvSpPr txBox="1"/>
          <p:nvPr/>
        </p:nvSpPr>
        <p:spPr>
          <a:xfrm>
            <a:off x="1905000" y="228600"/>
            <a:ext cx="6629400" cy="646113"/>
          </a:xfrm>
          <a:prstGeom prst="rect">
            <a:avLst/>
          </a:prstGeom>
          <a:noFill/>
        </p:spPr>
        <p:txBody>
          <a:bodyPr>
            <a:spAutoFit/>
          </a:bodyPr>
          <a:lstStyle/>
          <a:p>
            <a:pPr algn="ctr">
              <a:defRPr/>
            </a:pPr>
            <a:r>
              <a:rPr lang="en-US" sz="3600" b="1" dirty="0" smtClean="0">
                <a:solidFill>
                  <a:schemeClr val="accent6"/>
                </a:solidFill>
              </a:rPr>
              <a:t>AM Ripeness</a:t>
            </a:r>
            <a:endParaRPr lang="en-US" sz="3600" b="1" dirty="0">
              <a:solidFill>
                <a:schemeClr val="accent6"/>
              </a:solidFill>
            </a:endParaRPr>
          </a:p>
        </p:txBody>
      </p:sp>
      <p:sp>
        <p:nvSpPr>
          <p:cNvPr id="15367" name="TextBox 4"/>
          <p:cNvSpPr txBox="1">
            <a:spLocks noChangeArrowheads="1"/>
          </p:cNvSpPr>
          <p:nvPr/>
        </p:nvSpPr>
        <p:spPr bwMode="auto">
          <a:xfrm>
            <a:off x="762000" y="990601"/>
            <a:ext cx="7772400" cy="1231106"/>
          </a:xfrm>
          <a:prstGeom prst="rect">
            <a:avLst/>
          </a:prstGeom>
          <a:noFill/>
          <a:ln w="9525">
            <a:noFill/>
            <a:miter lim="800000"/>
            <a:headEnd/>
            <a:tailEnd/>
          </a:ln>
        </p:spPr>
        <p:txBody>
          <a:bodyPr wrap="square">
            <a:spAutoFit/>
          </a:bodyPr>
          <a:lstStyle/>
          <a:p>
            <a:pPr>
              <a:buFont typeface="Arial" charset="0"/>
              <a:buChar char="•"/>
            </a:pPr>
            <a:r>
              <a:rPr lang="en-US" sz="2400" dirty="0"/>
              <a:t>    </a:t>
            </a:r>
            <a:r>
              <a:rPr lang="en-US" sz="2400" dirty="0" smtClean="0"/>
              <a:t>Country </a:t>
            </a:r>
            <a:r>
              <a:rPr lang="en-US" sz="2800" dirty="0" smtClean="0"/>
              <a:t>IPv6 </a:t>
            </a:r>
            <a:r>
              <a:rPr lang="en-US" sz="2800" dirty="0" err="1" smtClean="0"/>
              <a:t>RIPEness</a:t>
            </a:r>
            <a:r>
              <a:rPr lang="en-US" sz="1600" dirty="0" smtClean="0"/>
              <a:t> </a:t>
            </a:r>
            <a:br>
              <a:rPr lang="en-US" sz="1600" dirty="0" smtClean="0"/>
            </a:br>
            <a:r>
              <a:rPr lang="en-US" dirty="0" smtClean="0"/>
              <a:t>We explain to LIRs the advantage of being IPv6 ready and help when it is needed .</a:t>
            </a:r>
            <a:endParaRPr lang="en-US" sz="2800" dirty="0"/>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F0CE4355-328F-4861-9E6F-DB9A523BF5FD}"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pic>
        <p:nvPicPr>
          <p:cNvPr id="8" name="Picture 7"/>
          <p:cNvPicPr/>
          <p:nvPr/>
        </p:nvPicPr>
        <p:blipFill>
          <a:blip r:embed="rId2" cstate="print"/>
          <a:srcRect l="40865" t="44110" r="25924" b="30137"/>
          <a:stretch>
            <a:fillRect/>
          </a:stretch>
        </p:blipFill>
        <p:spPr bwMode="auto">
          <a:xfrm>
            <a:off x="1143000" y="2514600"/>
            <a:ext cx="6781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08DCA479-0CBB-4295-BDD3-CC519E1F3445}"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26627" name="Rectangle 5"/>
          <p:cNvSpPr>
            <a:spLocks noGrp="1" noChangeArrowheads="1"/>
          </p:cNvSpPr>
          <p:nvPr>
            <p:ph type="body" idx="1"/>
          </p:nvPr>
        </p:nvSpPr>
        <p:spPr>
          <a:noFill/>
        </p:spPr>
        <p:txBody>
          <a:bodyPr/>
          <a:lstStyle/>
          <a:p>
            <a:pPr>
              <a:buFontTx/>
              <a:buNone/>
            </a:pPr>
            <a:r>
              <a:rPr lang="ru-RU" dirty="0" smtClean="0"/>
              <a:t>In order to earn the first star, an LIR must have received an IPv6 allocation. Additional stars can be earned by registering a route6 object in the RIPE Database, setting up reverse DNS and announcing the prefix </a:t>
            </a:r>
          </a:p>
        </p:txBody>
      </p:sp>
      <p:sp>
        <p:nvSpPr>
          <p:cNvPr id="26628" name="Footer Placeholder 3"/>
          <p:cNvSpPr>
            <a:spLocks noGrp="1"/>
          </p:cNvSpPr>
          <p:nvPr>
            <p:ph type="ftr" sz="quarter" idx="11"/>
          </p:nvPr>
        </p:nvSpPr>
        <p:spPr>
          <a:noFill/>
        </p:spPr>
        <p:txBody>
          <a:bodyPr/>
          <a:lstStyle/>
          <a:p>
            <a:r>
              <a:rPr lang="en-US" smtClean="0">
                <a:latin typeface="Arial" pitchFamily="34" charset="0"/>
                <a:cs typeface="Arial" pitchFamily="34" charset="0"/>
              </a:rPr>
              <a:t>RIPE NCC, Yerevan</a:t>
            </a:r>
          </a:p>
        </p:txBody>
      </p:sp>
      <p:sp>
        <p:nvSpPr>
          <p:cNvPr id="5" name="Date Placeholder 4"/>
          <p:cNvSpPr>
            <a:spLocks noGrp="1"/>
          </p:cNvSpPr>
          <p:nvPr>
            <p:ph type="dt" sz="half" idx="10"/>
          </p:nvPr>
        </p:nvSpPr>
        <p:spPr/>
        <p:txBody>
          <a:bodyPr/>
          <a:lstStyle/>
          <a:p>
            <a:pPr>
              <a:defRPr/>
            </a:pPr>
            <a:r>
              <a:rPr lang="ru-RU" smtClean="0"/>
              <a:t>15.09.2015</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DD5553-8B69-4963-9B93-53F150BFF0A4}" type="slidenum">
              <a:rPr lang="en-US" sz="1400"/>
              <a:pPr algn="r"/>
              <a:t>15</a:t>
            </a:fld>
            <a:endParaRPr lang="en-US" sz="1400"/>
          </a:p>
        </p:txBody>
      </p:sp>
      <p:sp>
        <p:nvSpPr>
          <p:cNvPr id="4" name="TextBox 3"/>
          <p:cNvSpPr txBox="1"/>
          <p:nvPr/>
        </p:nvSpPr>
        <p:spPr>
          <a:xfrm>
            <a:off x="1524000" y="304800"/>
            <a:ext cx="6629400" cy="1077218"/>
          </a:xfrm>
          <a:prstGeom prst="rect">
            <a:avLst/>
          </a:prstGeom>
          <a:noFill/>
        </p:spPr>
        <p:txBody>
          <a:bodyPr>
            <a:spAutoFit/>
          </a:bodyPr>
          <a:lstStyle/>
          <a:p>
            <a:pPr algn="ctr"/>
            <a:r>
              <a:rPr lang="en-US" sz="3200" b="1" dirty="0" smtClean="0">
                <a:solidFill>
                  <a:srgbClr val="002060"/>
                </a:solidFill>
              </a:rPr>
              <a:t>Armenia connections to the Internet</a:t>
            </a:r>
          </a:p>
        </p:txBody>
      </p:sp>
      <p:sp>
        <p:nvSpPr>
          <p:cNvPr id="15367" name="TextBox 4"/>
          <p:cNvSpPr txBox="1">
            <a:spLocks noChangeArrowheads="1"/>
          </p:cNvSpPr>
          <p:nvPr/>
        </p:nvSpPr>
        <p:spPr bwMode="auto">
          <a:xfrm>
            <a:off x="838200" y="1676400"/>
            <a:ext cx="8001000" cy="954107"/>
          </a:xfrm>
          <a:prstGeom prst="rect">
            <a:avLst/>
          </a:prstGeom>
          <a:noFill/>
          <a:ln w="9525">
            <a:noFill/>
            <a:miter lim="800000"/>
            <a:headEnd/>
            <a:tailEnd/>
          </a:ln>
        </p:spPr>
        <p:txBody>
          <a:bodyPr>
            <a:spAutoFit/>
          </a:bodyPr>
          <a:lstStyle/>
          <a:p>
            <a:r>
              <a:rPr lang="en-US" sz="2800" dirty="0" smtClean="0"/>
              <a:t>Armenia is connected to Internet by fiber-optic cables via Georgia. </a:t>
            </a:r>
            <a:endParaRPr lang="en-US" sz="2800" dirty="0"/>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F0CE4355-328F-4861-9E6F-DB9A523BF5FD}"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1"/>
          </p:nvPr>
        </p:nvSpPr>
        <p:spPr>
          <a:noFill/>
        </p:spPr>
        <p:txBody>
          <a:bodyPr/>
          <a:lstStyle/>
          <a:p>
            <a:r>
              <a:rPr lang="en-US" smtClean="0">
                <a:latin typeface="Arial" pitchFamily="34" charset="0"/>
                <a:cs typeface="Arial" pitchFamily="34" charset="0"/>
              </a:rPr>
              <a:t>RIPE NCC, Yerevan</a:t>
            </a:r>
          </a:p>
        </p:txBody>
      </p:sp>
      <p:sp>
        <p:nvSpPr>
          <p:cNvPr id="31747" name="Slide Number Placeholder 2"/>
          <p:cNvSpPr>
            <a:spLocks noGrp="1"/>
          </p:cNvSpPr>
          <p:nvPr>
            <p:ph type="sldNum" sz="quarter" idx="12"/>
          </p:nvPr>
        </p:nvSpPr>
        <p:spPr>
          <a:noFill/>
        </p:spPr>
        <p:txBody>
          <a:bodyPr/>
          <a:lstStyle/>
          <a:p>
            <a:fld id="{3EF0B86F-D3A8-460D-990B-0D1B39B804EE}"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6" name="Date Placeholder 5"/>
          <p:cNvSpPr>
            <a:spLocks noGrp="1"/>
          </p:cNvSpPr>
          <p:nvPr>
            <p:ph type="dt" sz="half" idx="10"/>
          </p:nvPr>
        </p:nvSpPr>
        <p:spPr/>
        <p:txBody>
          <a:bodyPr/>
          <a:lstStyle/>
          <a:p>
            <a:pPr>
              <a:defRPr/>
            </a:pPr>
            <a:r>
              <a:rPr lang="ru-RU" smtClean="0"/>
              <a:t>15.09.2015</a:t>
            </a:r>
            <a:endParaRPr lang="ru-RU"/>
          </a:p>
        </p:txBody>
      </p:sp>
      <p:pic>
        <p:nvPicPr>
          <p:cNvPr id="2050" name="Picture 2" descr="C:\Users\igor.mkrtumyan\Desktop\Picture1.jpg"/>
          <p:cNvPicPr>
            <a:picLocks noChangeAspect="1" noChangeArrowheads="1"/>
          </p:cNvPicPr>
          <p:nvPr/>
        </p:nvPicPr>
        <p:blipFill>
          <a:blip r:embed="rId3" cstate="print"/>
          <a:srcRect/>
          <a:stretch>
            <a:fillRect/>
          </a:stretch>
        </p:blipFill>
        <p:spPr bwMode="auto">
          <a:xfrm>
            <a:off x="463550" y="1219200"/>
            <a:ext cx="8215313" cy="4953000"/>
          </a:xfrm>
          <a:prstGeom prst="rect">
            <a:avLst/>
          </a:prstGeom>
          <a:noFill/>
        </p:spPr>
      </p:pic>
      <p:sp>
        <p:nvSpPr>
          <p:cNvPr id="7" name="Rectangle 6"/>
          <p:cNvSpPr/>
          <p:nvPr/>
        </p:nvSpPr>
        <p:spPr>
          <a:xfrm>
            <a:off x="2286000" y="304800"/>
            <a:ext cx="5029200" cy="677108"/>
          </a:xfrm>
          <a:prstGeom prst="rect">
            <a:avLst/>
          </a:prstGeom>
        </p:spPr>
        <p:txBody>
          <a:bodyPr wrap="square">
            <a:spAutoFit/>
          </a:bodyPr>
          <a:lstStyle/>
          <a:p>
            <a:pPr algn="ctr"/>
            <a:r>
              <a:rPr lang="en-US" sz="2000" b="1" dirty="0" smtClean="0">
                <a:latin typeface="Courier New" pitchFamily="49" charset="0"/>
                <a:cs typeface="Courier New" pitchFamily="49" charset="0"/>
              </a:rPr>
              <a:t>Backbones Around Armenia </a:t>
            </a:r>
            <a:endParaRPr lang="en-US" sz="2000" dirty="0" smtClean="0">
              <a:cs typeface="Courier New" pitchFamily="49" charset="0"/>
            </a:endParaRPr>
          </a:p>
          <a:p>
            <a:r>
              <a:rPr lang="en-US" dirty="0" smtClean="0">
                <a:cs typeface="Courier New" pitchFamily="49" charset="0"/>
              </a:rPr>
              <a:t>(</a:t>
            </a:r>
            <a:r>
              <a:rPr lang="en-US" dirty="0" err="1" smtClean="0">
                <a:cs typeface="Courier New" pitchFamily="49" charset="0"/>
              </a:rPr>
              <a:t>A.Kipchatov</a:t>
            </a:r>
            <a:r>
              <a:rPr lang="en-US" dirty="0" smtClean="0">
                <a:cs typeface="Courier New" pitchFamily="49" charset="0"/>
              </a:rPr>
              <a:t>, </a:t>
            </a:r>
            <a:r>
              <a:rPr lang="en-US" dirty="0" smtClean="0"/>
              <a:t>IP backbone around Armenia)</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0"/>
            <a:ext cx="5791200" cy="762001"/>
          </a:xfrm>
        </p:spPr>
        <p:txBody>
          <a:bodyPr/>
          <a:lstStyle/>
          <a:p>
            <a:pPr eaLnBrk="1" hangingPunct="1">
              <a:defRPr/>
            </a:pPr>
            <a:r>
              <a:rPr lang="en-US" sz="2400" b="1" dirty="0" smtClean="0">
                <a:latin typeface="Courier New" pitchFamily="49" charset="0"/>
                <a:cs typeface="Courier New" pitchFamily="49" charset="0"/>
              </a:rPr>
              <a:t>Backbones Around </a:t>
            </a:r>
            <a:r>
              <a:rPr lang="en-US" sz="2400" b="1" dirty="0" smtClean="0">
                <a:effectLst/>
                <a:latin typeface="Courier New" pitchFamily="49" charset="0"/>
                <a:cs typeface="Courier New" pitchFamily="49" charset="0"/>
              </a:rPr>
              <a:t>Armenia </a:t>
            </a:r>
            <a:br>
              <a:rPr lang="en-US" sz="2400" b="1" dirty="0" smtClean="0">
                <a:effectLst/>
                <a:latin typeface="Courier New" pitchFamily="49" charset="0"/>
                <a:cs typeface="Courier New" pitchFamily="49" charset="0"/>
              </a:rPr>
            </a:br>
            <a:r>
              <a:rPr lang="en-US" sz="1600" dirty="0" smtClean="0">
                <a:effectLst/>
                <a:latin typeface="+mn-lt"/>
                <a:cs typeface="Courier New" pitchFamily="49" charset="0"/>
              </a:rPr>
              <a:t>(</a:t>
            </a:r>
            <a:r>
              <a:rPr lang="en-US" sz="1600" dirty="0" err="1" smtClean="0">
                <a:effectLst/>
                <a:latin typeface="+mn-lt"/>
                <a:cs typeface="Courier New" pitchFamily="49" charset="0"/>
              </a:rPr>
              <a:t>A.Kipchatov</a:t>
            </a:r>
            <a:r>
              <a:rPr lang="en-US" sz="1600" dirty="0" smtClean="0">
                <a:effectLst/>
                <a:latin typeface="+mn-lt"/>
                <a:cs typeface="Courier New" pitchFamily="49" charset="0"/>
              </a:rPr>
              <a:t>, </a:t>
            </a:r>
            <a:r>
              <a:rPr lang="en-US" sz="1600" dirty="0" smtClean="0">
                <a:latin typeface="+mn-lt"/>
              </a:rPr>
              <a:t>IP backbone around Armenia)</a:t>
            </a:r>
            <a:endParaRPr lang="ru-RU" sz="2400" dirty="0">
              <a:effectLst/>
              <a:latin typeface="Courier New" pitchFamily="49" charset="0"/>
              <a:cs typeface="Courier New" pitchFamily="49" charset="0"/>
            </a:endParaRPr>
          </a:p>
        </p:txBody>
      </p:sp>
      <p:sp>
        <p:nvSpPr>
          <p:cNvPr id="1331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70C38A-5E93-4B90-A68B-79D4A35D9FB7}" type="slidenum">
              <a:rPr lang="ru-RU" smtClean="0">
                <a:latin typeface="Arial" pitchFamily="34" charset="0"/>
                <a:cs typeface="Arial" pitchFamily="34" charset="0"/>
              </a:rPr>
              <a:pPr/>
              <a:t>17</a:t>
            </a:fld>
            <a:endParaRPr lang="ru-RU" smtClean="0">
              <a:latin typeface="Arial" pitchFamily="34" charset="0"/>
              <a:cs typeface="Arial" pitchFamily="34" charset="0"/>
            </a:endParaRPr>
          </a:p>
        </p:txBody>
      </p:sp>
      <p:pic>
        <p:nvPicPr>
          <p:cNvPr id="13316" name="Рисунок 4" descr="AmNet_1310.jpg"/>
          <p:cNvPicPr>
            <a:picLocks noChangeAspect="1"/>
          </p:cNvPicPr>
          <p:nvPr/>
        </p:nvPicPr>
        <p:blipFill>
          <a:blip r:embed="rId3" cstate="print"/>
          <a:srcRect/>
          <a:stretch>
            <a:fillRect/>
          </a:stretch>
        </p:blipFill>
        <p:spPr bwMode="auto">
          <a:xfrm>
            <a:off x="468313" y="981075"/>
            <a:ext cx="6542087" cy="4894263"/>
          </a:xfrm>
          <a:prstGeom prst="rect">
            <a:avLst/>
          </a:prstGeom>
          <a:noFill/>
          <a:ln w="9525">
            <a:noFill/>
            <a:miter lim="800000"/>
            <a:headEnd/>
            <a:tailEnd/>
          </a:ln>
        </p:spPr>
      </p:pic>
      <p:pic>
        <p:nvPicPr>
          <p:cNvPr id="7" name="Рисунок 6" descr="GNC-alfa.jpg"/>
          <p:cNvPicPr>
            <a:picLocks noChangeAspect="1"/>
          </p:cNvPicPr>
          <p:nvPr/>
        </p:nvPicPr>
        <p:blipFill>
          <a:blip r:embed="rId4" cstate="print"/>
          <a:stretch>
            <a:fillRect/>
          </a:stretch>
        </p:blipFill>
        <p:spPr>
          <a:xfrm rot="189132">
            <a:off x="6583363" y="2982913"/>
            <a:ext cx="2192337" cy="2520950"/>
          </a:xfrm>
          <a:prstGeom prst="rect">
            <a:avLst/>
          </a:prstGeom>
          <a:ln>
            <a:solidFill>
              <a:schemeClr val="accent1">
                <a:shade val="50000"/>
              </a:schemeClr>
            </a:solidFill>
          </a:ln>
          <a:effectLst>
            <a:outerShdw blurRad="177800" dist="63500" dir="2880000" algn="ctr" rotWithShape="0">
              <a:srgbClr val="000000">
                <a:alpha val="67000"/>
              </a:srgbClr>
            </a:outerShdw>
          </a:effectLst>
        </p:spPr>
      </p:pic>
      <p:sp>
        <p:nvSpPr>
          <p:cNvPr id="13318" name="TextBox 7"/>
          <p:cNvSpPr txBox="1">
            <a:spLocks noChangeArrowheads="1"/>
          </p:cNvSpPr>
          <p:nvPr/>
        </p:nvSpPr>
        <p:spPr bwMode="auto">
          <a:xfrm>
            <a:off x="539750" y="5876925"/>
            <a:ext cx="8064500" cy="369888"/>
          </a:xfrm>
          <a:prstGeom prst="rect">
            <a:avLst/>
          </a:prstGeom>
          <a:noFill/>
          <a:ln w="9525">
            <a:noFill/>
            <a:miter lim="800000"/>
            <a:headEnd/>
            <a:tailEnd/>
          </a:ln>
        </p:spPr>
        <p:txBody>
          <a:bodyPr>
            <a:spAutoFit/>
          </a:bodyPr>
          <a:lstStyle/>
          <a:p>
            <a:pPr algn="ctr"/>
            <a:r>
              <a:rPr lang="en-US"/>
              <a:t>External connectivity is provided through GE only but have variability…</a:t>
            </a:r>
            <a:endParaRPr lang="ru-RU"/>
          </a:p>
        </p:txBody>
      </p:sp>
      <p:sp>
        <p:nvSpPr>
          <p:cNvPr id="13319" name="TextBox 8"/>
          <p:cNvSpPr txBox="1">
            <a:spLocks noChangeArrowheads="1"/>
          </p:cNvSpPr>
          <p:nvPr/>
        </p:nvSpPr>
        <p:spPr bwMode="auto">
          <a:xfrm rot="185507">
            <a:off x="8027988" y="3068638"/>
            <a:ext cx="698500" cy="369887"/>
          </a:xfrm>
          <a:prstGeom prst="rect">
            <a:avLst/>
          </a:prstGeom>
          <a:noFill/>
          <a:ln w="9525">
            <a:noFill/>
            <a:miter lim="800000"/>
            <a:headEnd/>
            <a:tailEnd/>
          </a:ln>
        </p:spPr>
        <p:txBody>
          <a:bodyPr wrap="none">
            <a:spAutoFit/>
          </a:bodyPr>
          <a:lstStyle/>
          <a:p>
            <a:r>
              <a:rPr lang="en-US"/>
              <a:t>GNC</a:t>
            </a:r>
            <a:endParaRPr lang="ru-RU"/>
          </a:p>
        </p:txBody>
      </p:sp>
      <p:sp>
        <p:nvSpPr>
          <p:cNvPr id="13320" name="TextBox 10"/>
          <p:cNvSpPr txBox="1">
            <a:spLocks noChangeArrowheads="1"/>
          </p:cNvSpPr>
          <p:nvPr/>
        </p:nvSpPr>
        <p:spPr bwMode="auto">
          <a:xfrm rot="-448139">
            <a:off x="7019925" y="1268413"/>
            <a:ext cx="1577975" cy="1077912"/>
          </a:xfrm>
          <a:prstGeom prst="rect">
            <a:avLst/>
          </a:prstGeom>
          <a:noFill/>
          <a:ln w="12700">
            <a:solidFill>
              <a:schemeClr val="tx1"/>
            </a:solidFill>
            <a:miter lim="800000"/>
            <a:headEnd/>
            <a:tailEnd/>
          </a:ln>
        </p:spPr>
        <p:txBody>
          <a:bodyPr wrap="none">
            <a:spAutoFit/>
          </a:bodyPr>
          <a:lstStyle/>
          <a:p>
            <a:r>
              <a:rPr lang="en-US" sz="1600" b="1" dirty="0"/>
              <a:t>RTT from RU</a:t>
            </a:r>
            <a:r>
              <a:rPr lang="ru-RU" sz="1600" b="1" dirty="0"/>
              <a:t>:</a:t>
            </a:r>
            <a:r>
              <a:rPr lang="ru-RU" sz="1600" dirty="0"/>
              <a:t/>
            </a:r>
            <a:br>
              <a:rPr lang="ru-RU" sz="1600" dirty="0"/>
            </a:br>
            <a:r>
              <a:rPr lang="ru-RU" sz="1600" dirty="0"/>
              <a:t>1. 45</a:t>
            </a:r>
            <a:r>
              <a:rPr lang="en-US" sz="1600" dirty="0"/>
              <a:t>ms (Baku)</a:t>
            </a:r>
          </a:p>
          <a:p>
            <a:r>
              <a:rPr lang="en-US" sz="1600" dirty="0"/>
              <a:t>2. 85ms (</a:t>
            </a:r>
            <a:r>
              <a:rPr lang="en-US" sz="1600" dirty="0" err="1"/>
              <a:t>Ams</a:t>
            </a:r>
            <a:r>
              <a:rPr lang="en-US" sz="1600" dirty="0"/>
              <a:t>)</a:t>
            </a:r>
          </a:p>
          <a:p>
            <a:r>
              <a:rPr lang="en-US" sz="1600" dirty="0"/>
              <a:t>3. 35ms (</a:t>
            </a:r>
            <a:r>
              <a:rPr lang="en-US" sz="1600" dirty="0" err="1"/>
              <a:t>Poti</a:t>
            </a:r>
            <a:r>
              <a:rPr lang="ru-RU" sz="1600" dirty="0"/>
              <a:t>?)</a:t>
            </a:r>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Footer Placeholder 9"/>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304800"/>
            <a:ext cx="7837920" cy="996585"/>
          </a:xfrm>
          <a:ln/>
        </p:spPr>
        <p:txBody>
          <a:bodyPr tIns="320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b="1" i="1" u="sng" dirty="0">
                <a:effectLst>
                  <a:outerShdw blurRad="38100" dist="38100" dir="2700000" algn="tl">
                    <a:srgbClr val="C0C0C0"/>
                  </a:outerShdw>
                </a:effectLst>
              </a:rPr>
              <a:t>AMNIC public services</a:t>
            </a:r>
          </a:p>
        </p:txBody>
      </p:sp>
      <p:sp>
        <p:nvSpPr>
          <p:cNvPr id="16386" name="Text Box 2"/>
          <p:cNvSpPr txBox="1">
            <a:spLocks noChangeArrowheads="1"/>
          </p:cNvSpPr>
          <p:nvPr/>
        </p:nvSpPr>
        <p:spPr bwMode="auto">
          <a:xfrm>
            <a:off x="685800" y="1295400"/>
            <a:ext cx="7837920" cy="747438"/>
          </a:xfrm>
          <a:prstGeom prst="rect">
            <a:avLst/>
          </a:prstGeom>
          <a:noFill/>
          <a:ln w="9525" cap="flat">
            <a:noFill/>
            <a:round/>
            <a:headEnd/>
            <a:tailEnd/>
          </a:ln>
          <a:effectLst/>
        </p:spPr>
        <p:txBody>
          <a:bodyPr lIns="0" tIns="32002" rIns="0" bIns="0" anchor="ctr"/>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DNS</a:t>
            </a:r>
            <a:endParaRPr lang="en-US" sz="3600" dirty="0">
              <a:solidFill>
                <a:srgbClr val="280099"/>
              </a:solidFill>
              <a:cs typeface="Arial Unicode MS" charset="0"/>
            </a:endParaRPr>
          </a:p>
        </p:txBody>
      </p:sp>
      <p:sp>
        <p:nvSpPr>
          <p:cNvPr id="16387" name="Text Box 3"/>
          <p:cNvSpPr txBox="1">
            <a:spLocks noChangeArrowheads="1"/>
          </p:cNvSpPr>
          <p:nvPr/>
        </p:nvSpPr>
        <p:spPr bwMode="auto">
          <a:xfrm>
            <a:off x="685800" y="2057400"/>
            <a:ext cx="7837920" cy="747439"/>
          </a:xfrm>
          <a:prstGeom prst="rect">
            <a:avLst/>
          </a:prstGeom>
          <a:noFill/>
          <a:ln w="9525" cap="flat">
            <a:noFill/>
            <a:round/>
            <a:headEnd/>
            <a:tailEnd/>
          </a:ln>
          <a:effectLst/>
        </p:spPr>
        <p:txBody>
          <a:bodyPr lIns="0" tIns="32002" rIns="0" bIns="0" anchor="ctr"/>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Whois  </a:t>
            </a:r>
            <a:endParaRPr lang="en-US" sz="3600" dirty="0">
              <a:solidFill>
                <a:srgbClr val="280099"/>
              </a:solidFill>
              <a:cs typeface="Arial Unicode MS" charset="0"/>
            </a:endParaRPr>
          </a:p>
        </p:txBody>
      </p:sp>
      <p:sp>
        <p:nvSpPr>
          <p:cNvPr id="16388" name="Text Box 4"/>
          <p:cNvSpPr txBox="1">
            <a:spLocks noChangeArrowheads="1"/>
          </p:cNvSpPr>
          <p:nvPr/>
        </p:nvSpPr>
        <p:spPr bwMode="auto">
          <a:xfrm>
            <a:off x="685800" y="2819400"/>
            <a:ext cx="7837920" cy="747439"/>
          </a:xfrm>
          <a:prstGeom prst="rect">
            <a:avLst/>
          </a:prstGeom>
          <a:noFill/>
          <a:ln w="9525" cap="flat">
            <a:noFill/>
            <a:round/>
            <a:headEnd/>
            <a:tailEnd/>
          </a:ln>
          <a:effectLst/>
        </p:spPr>
        <p:txBody>
          <a:bodyPr lIns="0" tIns="32002" rIns="0" bIns="0" anchor="ctr"/>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WWW</a:t>
            </a:r>
            <a:endParaRPr lang="en-US" sz="3600" dirty="0">
              <a:solidFill>
                <a:srgbClr val="280099"/>
              </a:solidFill>
              <a:cs typeface="Arial Unicode MS" charset="0"/>
            </a:endParaRPr>
          </a:p>
        </p:txBody>
      </p:sp>
      <p:sp>
        <p:nvSpPr>
          <p:cNvPr id="16389" name="Text Box 5"/>
          <p:cNvSpPr txBox="1">
            <a:spLocks noChangeArrowheads="1"/>
          </p:cNvSpPr>
          <p:nvPr/>
        </p:nvSpPr>
        <p:spPr bwMode="auto">
          <a:xfrm>
            <a:off x="152400" y="3581400"/>
            <a:ext cx="8839200" cy="1447800"/>
          </a:xfrm>
          <a:prstGeom prst="rect">
            <a:avLst/>
          </a:prstGeom>
          <a:noFill/>
          <a:ln w="9525" cap="flat">
            <a:noFill/>
            <a:round/>
            <a:headEnd/>
            <a:tailEnd/>
          </a:ln>
          <a:effectLst/>
        </p:spPr>
        <p:txBody>
          <a:bodyPr lIns="0" tIns="32002" rIns="0" bIns="0" anchor="ctr"/>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Other </a:t>
            </a:r>
            <a:r>
              <a:rPr lang="en-US" sz="3600" dirty="0" smtClean="0">
                <a:solidFill>
                  <a:srgbClr val="280099"/>
                </a:solidFill>
                <a:cs typeface="Arial Unicode MS" charset="0"/>
              </a:rPr>
              <a:t>services: </a:t>
            </a:r>
            <a:r>
              <a:rPr lang="en-US" sz="3600" dirty="0">
                <a:solidFill>
                  <a:srgbClr val="280099"/>
                </a:solidFill>
                <a:cs typeface="Arial Unicode MS" charset="0"/>
              </a:rPr>
              <a:t/>
            </a:r>
            <a:br>
              <a:rPr lang="en-US" sz="3600" dirty="0">
                <a:solidFill>
                  <a:srgbClr val="280099"/>
                </a:solidFill>
                <a:cs typeface="Arial Unicode MS" charset="0"/>
              </a:rPr>
            </a:br>
            <a:r>
              <a:rPr lang="en-US" sz="2800" dirty="0" smtClean="0">
                <a:solidFill>
                  <a:srgbClr val="280099"/>
                </a:solidFill>
                <a:cs typeface="Arial Unicode MS" charset="0"/>
              </a:rPr>
              <a:t>e-mail</a:t>
            </a:r>
            <a:r>
              <a:rPr lang="en-US" sz="2800" dirty="0">
                <a:solidFill>
                  <a:srgbClr val="280099"/>
                </a:solidFill>
                <a:cs typeface="Arial Unicode MS" charset="0"/>
              </a:rPr>
              <a:t>, </a:t>
            </a:r>
            <a:r>
              <a:rPr lang="en-US" sz="2800" dirty="0" smtClean="0">
                <a:solidFill>
                  <a:srgbClr val="280099"/>
                </a:solidFill>
                <a:cs typeface="Arial Unicode MS" charset="0"/>
              </a:rPr>
              <a:t>NTP (Stratum1), K-root, </a:t>
            </a:r>
            <a:r>
              <a:rPr lang="en-US" sz="2800" dirty="0" err="1" smtClean="0">
                <a:solidFill>
                  <a:srgbClr val="280099"/>
                </a:solidFill>
                <a:cs typeface="Arial Unicode MS" charset="0"/>
              </a:rPr>
              <a:t>cDNS</a:t>
            </a:r>
            <a:r>
              <a:rPr lang="en-US" sz="2800" dirty="0">
                <a:solidFill>
                  <a:srgbClr val="280099"/>
                </a:solidFill>
                <a:cs typeface="Arial Unicode MS" charset="0"/>
              </a:rPr>
              <a:t>, RIPE Atlas</a:t>
            </a:r>
          </a:p>
        </p:txBody>
      </p:sp>
      <p:sp>
        <p:nvSpPr>
          <p:cNvPr id="8" name="Date Placeholder 7"/>
          <p:cNvSpPr>
            <a:spLocks noGrp="1"/>
          </p:cNvSpPr>
          <p:nvPr>
            <p:ph type="dt" sz="half" idx="10"/>
          </p:nvPr>
        </p:nvSpPr>
        <p:spPr/>
        <p:txBody>
          <a:bodyPr/>
          <a:lstStyle/>
          <a:p>
            <a:pPr>
              <a:defRPr/>
            </a:pPr>
            <a:r>
              <a:rPr lang="ru-RU" smtClean="0"/>
              <a:t>15.09.2015</a:t>
            </a:r>
            <a:endParaRPr lang="ru-RU"/>
          </a:p>
        </p:txBody>
      </p:sp>
      <p:sp>
        <p:nvSpPr>
          <p:cNvPr id="9" name="Slide Number Placeholder 8"/>
          <p:cNvSpPr>
            <a:spLocks noGrp="1"/>
          </p:cNvSpPr>
          <p:nvPr>
            <p:ph type="sldNum" sz="quarter" idx="12"/>
          </p:nvPr>
        </p:nvSpPr>
        <p:spPr/>
        <p:txBody>
          <a:bodyPr/>
          <a:lstStyle/>
          <a:p>
            <a:pPr>
              <a:defRPr/>
            </a:pPr>
            <a:fld id="{F1FF8EFC-7183-45E4-B402-5809EA3D5455}" type="slidenum">
              <a:rPr lang="en-US" smtClean="0"/>
              <a:pPr>
                <a:defRPr/>
              </a:pPr>
              <a:t>18</a:t>
            </a:fld>
            <a:endParaRPr lang="en-US"/>
          </a:p>
        </p:txBody>
      </p:sp>
      <p:sp>
        <p:nvSpPr>
          <p:cNvPr id="10" name="Footer Placeholder 9"/>
          <p:cNvSpPr>
            <a:spLocks noGrp="1"/>
          </p:cNvSpPr>
          <p:nvPr>
            <p:ph type="ftr" sz="quarter" idx="11"/>
          </p:nvPr>
        </p:nvSpPr>
        <p:spPr/>
        <p:txBody>
          <a:bodyPr/>
          <a:lstStyle/>
          <a:p>
            <a:pPr>
              <a:defRPr/>
            </a:pPr>
            <a:r>
              <a:rPr lang="en-US" smtClean="0"/>
              <a:t>RIPE NCC, Yerevan</a:t>
            </a:r>
            <a:endParaRPr lang="en-US" dirty="0"/>
          </a:p>
        </p:txBody>
      </p:sp>
    </p:spTree>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53761" y="502613"/>
            <a:ext cx="7837920" cy="1144920"/>
          </a:xfrm>
          <a:ln/>
        </p:spPr>
        <p:txBody>
          <a:bodyPr tIns="320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i="1" u="sng" dirty="0" err="1"/>
              <a:t>Datacentres</a:t>
            </a:r>
            <a:endParaRPr lang="en-US" sz="3600" i="1" u="sng" dirty="0"/>
          </a:p>
        </p:txBody>
      </p:sp>
      <p:sp>
        <p:nvSpPr>
          <p:cNvPr id="22530" name="Text Box 2"/>
          <p:cNvSpPr txBox="1">
            <a:spLocks noChangeArrowheads="1"/>
          </p:cNvSpPr>
          <p:nvPr/>
        </p:nvSpPr>
        <p:spPr bwMode="auto">
          <a:xfrm>
            <a:off x="653761" y="1680657"/>
            <a:ext cx="7837920" cy="747438"/>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Server per service - virtualization</a:t>
            </a:r>
          </a:p>
        </p:txBody>
      </p:sp>
      <p:sp>
        <p:nvSpPr>
          <p:cNvPr id="22531" name="Text Box 3"/>
          <p:cNvSpPr txBox="1">
            <a:spLocks noChangeArrowheads="1"/>
          </p:cNvSpPr>
          <p:nvPr/>
        </p:nvSpPr>
        <p:spPr bwMode="auto">
          <a:xfrm>
            <a:off x="653761" y="2495782"/>
            <a:ext cx="7837920" cy="747438"/>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Database streaming replication</a:t>
            </a:r>
          </a:p>
        </p:txBody>
      </p:sp>
      <p:sp>
        <p:nvSpPr>
          <p:cNvPr id="22533" name="Text Box 5"/>
          <p:cNvSpPr txBox="1">
            <a:spLocks noChangeArrowheads="1"/>
          </p:cNvSpPr>
          <p:nvPr/>
        </p:nvSpPr>
        <p:spPr bwMode="auto">
          <a:xfrm>
            <a:off x="762000" y="4191000"/>
            <a:ext cx="7837920" cy="747438"/>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Backup to opposite DC</a:t>
            </a:r>
          </a:p>
        </p:txBody>
      </p:sp>
      <p:sp>
        <p:nvSpPr>
          <p:cNvPr id="22534" name="Text Box 6"/>
          <p:cNvSpPr txBox="1">
            <a:spLocks noChangeArrowheads="1"/>
          </p:cNvSpPr>
          <p:nvPr/>
        </p:nvSpPr>
        <p:spPr bwMode="auto">
          <a:xfrm>
            <a:off x="653761" y="3345472"/>
            <a:ext cx="7837920" cy="747438"/>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Internal </a:t>
            </a:r>
            <a:r>
              <a:rPr lang="en-US" sz="3600" dirty="0" err="1">
                <a:solidFill>
                  <a:srgbClr val="280099"/>
                </a:solidFill>
                <a:cs typeface="Arial Unicode MS" charset="0"/>
              </a:rPr>
              <a:t>anycasting</a:t>
            </a:r>
            <a:endParaRPr lang="en-US" sz="3600" dirty="0">
              <a:solidFill>
                <a:srgbClr val="280099"/>
              </a:solidFill>
              <a:cs typeface="Arial Unicode MS" charset="0"/>
            </a:endParaRPr>
          </a:p>
        </p:txBody>
      </p:sp>
      <p:sp>
        <p:nvSpPr>
          <p:cNvPr id="8" name="Date Placeholder 7"/>
          <p:cNvSpPr>
            <a:spLocks noGrp="1"/>
          </p:cNvSpPr>
          <p:nvPr>
            <p:ph type="dt" sz="half" idx="10"/>
          </p:nvPr>
        </p:nvSpPr>
        <p:spPr/>
        <p:txBody>
          <a:bodyPr/>
          <a:lstStyle/>
          <a:p>
            <a:pPr>
              <a:defRPr/>
            </a:pPr>
            <a:r>
              <a:rPr lang="ru-RU" smtClean="0"/>
              <a:t>15.09.2015</a:t>
            </a:r>
            <a:endParaRPr lang="ru-RU"/>
          </a:p>
        </p:txBody>
      </p:sp>
      <p:sp>
        <p:nvSpPr>
          <p:cNvPr id="9" name="Slide Number Placeholder 8"/>
          <p:cNvSpPr>
            <a:spLocks noGrp="1"/>
          </p:cNvSpPr>
          <p:nvPr>
            <p:ph type="sldNum" sz="quarter" idx="12"/>
          </p:nvPr>
        </p:nvSpPr>
        <p:spPr/>
        <p:txBody>
          <a:bodyPr/>
          <a:lstStyle/>
          <a:p>
            <a:pPr>
              <a:defRPr/>
            </a:pPr>
            <a:fld id="{F1FF8EFC-7183-45E4-B402-5809EA3D5455}" type="slidenum">
              <a:rPr lang="en-US" smtClean="0"/>
              <a:pPr>
                <a:defRPr/>
              </a:pPr>
              <a:t>19</a:t>
            </a:fld>
            <a:endParaRPr lang="en-US"/>
          </a:p>
        </p:txBody>
      </p:sp>
      <p:sp>
        <p:nvSpPr>
          <p:cNvPr id="10" name="Footer Placeholder 9"/>
          <p:cNvSpPr>
            <a:spLocks noGrp="1"/>
          </p:cNvSpPr>
          <p:nvPr>
            <p:ph type="ftr" sz="quarter" idx="11"/>
          </p:nvPr>
        </p:nvSpPr>
        <p:spPr/>
        <p:txBody>
          <a:bodyPr/>
          <a:lstStyle/>
          <a:p>
            <a:pPr>
              <a:defRPr/>
            </a:pPr>
            <a:r>
              <a:rPr lang="en-US" smtClean="0"/>
              <a:t>RIPE NCC, Yerevan</a:t>
            </a:r>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5C3E44E-B3E9-410D-B71B-7F11A21C57AA}" type="slidenum">
              <a:rPr lang="en-US" sz="1400"/>
              <a:pPr algn="r"/>
              <a:t>2</a:t>
            </a:fld>
            <a:endParaRPr lang="en-US" sz="1400" dirty="0"/>
          </a:p>
        </p:txBody>
      </p:sp>
      <p:sp>
        <p:nvSpPr>
          <p:cNvPr id="4102" name="Rectangle 2"/>
          <p:cNvSpPr>
            <a:spLocks noGrp="1" noChangeArrowheads="1"/>
          </p:cNvSpPr>
          <p:nvPr>
            <p:ph type="body" idx="1"/>
          </p:nvPr>
        </p:nvSpPr>
        <p:spPr>
          <a:xfrm>
            <a:off x="457200" y="2362200"/>
            <a:ext cx="8229600" cy="1371600"/>
          </a:xfrm>
        </p:spPr>
        <p:txBody>
          <a:bodyPr/>
          <a:lstStyle/>
          <a:p>
            <a:pPr lvl="1" algn="ctr" eaLnBrk="1" hangingPunct="1">
              <a:buFontTx/>
              <a:buNone/>
            </a:pPr>
            <a:r>
              <a:rPr lang="en-US" sz="3200" b="1" dirty="0" smtClean="0">
                <a:solidFill>
                  <a:schemeClr val="accent2"/>
                </a:solidFill>
              </a:rPr>
              <a:t>Internet Society Armenia</a:t>
            </a:r>
            <a:r>
              <a:rPr lang="ru-RU" sz="3200" b="1" dirty="0" smtClean="0">
                <a:solidFill>
                  <a:schemeClr val="accent2"/>
                </a:solidFill>
              </a:rPr>
              <a:t> </a:t>
            </a:r>
            <a:r>
              <a:rPr lang="en-US" sz="3200" b="1" dirty="0" smtClean="0">
                <a:solidFill>
                  <a:schemeClr val="accent2"/>
                </a:solidFill>
              </a:rPr>
              <a:t>(ISOC AM) is</a:t>
            </a:r>
            <a:r>
              <a:rPr lang="ru-RU" sz="3200" b="1" dirty="0" smtClean="0">
                <a:solidFill>
                  <a:schemeClr val="accent2"/>
                </a:solidFill>
              </a:rPr>
              <a:t> </a:t>
            </a:r>
            <a:r>
              <a:rPr lang="en-US" sz="3200" b="1" dirty="0" smtClean="0">
                <a:solidFill>
                  <a:schemeClr val="accent2"/>
                </a:solidFill>
              </a:rPr>
              <a:t> AM TLD manager and Registry</a:t>
            </a:r>
          </a:p>
          <a:p>
            <a:pPr lvl="1" eaLnBrk="1" hangingPunct="1">
              <a:buFontTx/>
              <a:buNone/>
            </a:pPr>
            <a:endParaRPr lang="en-US" sz="3200" b="1" dirty="0" smtClean="0">
              <a:solidFill>
                <a:schemeClr val="accent2"/>
              </a:solidFill>
            </a:endParaRPr>
          </a:p>
        </p:txBody>
      </p:sp>
      <p:sp>
        <p:nvSpPr>
          <p:cNvPr id="8" name="Date Placeholder 7"/>
          <p:cNvSpPr>
            <a:spLocks noGrp="1"/>
          </p:cNvSpPr>
          <p:nvPr>
            <p:ph type="dt" sz="half" idx="10"/>
          </p:nvPr>
        </p:nvSpPr>
        <p:spPr/>
        <p:txBody>
          <a:bodyPr/>
          <a:lstStyle/>
          <a:p>
            <a:pPr>
              <a:defRPr/>
            </a:pPr>
            <a:r>
              <a:rPr lang="ru-RU" smtClean="0"/>
              <a:t>15.09.2015</a:t>
            </a:r>
            <a:endParaRPr lang="ru-RU"/>
          </a:p>
        </p:txBody>
      </p:sp>
      <p:sp>
        <p:nvSpPr>
          <p:cNvPr id="9" name="Slide Number Placeholder 8"/>
          <p:cNvSpPr>
            <a:spLocks noGrp="1"/>
          </p:cNvSpPr>
          <p:nvPr>
            <p:ph type="sldNum" sz="quarter" idx="12"/>
          </p:nvPr>
        </p:nvSpPr>
        <p:spPr/>
        <p:txBody>
          <a:bodyPr/>
          <a:lstStyle/>
          <a:p>
            <a:pPr>
              <a:defRPr/>
            </a:pPr>
            <a:fld id="{0D45E11F-FB55-4907-BAD7-875773610B00}" type="slidenum">
              <a:rPr lang="en-US" smtClean="0"/>
              <a:pPr>
                <a:defRPr/>
              </a:pPr>
              <a:t>2</a:t>
            </a:fld>
            <a:endParaRPr lang="en-US" dirty="0"/>
          </a:p>
        </p:txBody>
      </p:sp>
      <p:sp>
        <p:nvSpPr>
          <p:cNvPr id="10" name="Footer Placeholder 9"/>
          <p:cNvSpPr>
            <a:spLocks noGrp="1"/>
          </p:cNvSpPr>
          <p:nvPr>
            <p:ph type="ftr" sz="quarter" idx="11"/>
          </p:nvPr>
        </p:nvSpPr>
        <p:spPr/>
        <p:txBody>
          <a:bodyPr/>
          <a:lstStyle/>
          <a:p>
            <a:pPr>
              <a:defRPr/>
            </a:pPr>
            <a:r>
              <a:rPr lang="en-US" smtClean="0"/>
              <a:t>RIPE NCC, Yerevan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653761" y="502613"/>
            <a:ext cx="7837920" cy="1144920"/>
          </a:xfrm>
          <a:ln/>
        </p:spPr>
        <p:txBody>
          <a:bodyPr tIns="320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i="1" u="sng" dirty="0" err="1"/>
              <a:t>Upstreams</a:t>
            </a:r>
            <a:endParaRPr lang="en-US" sz="3600" i="1" u="sng" dirty="0"/>
          </a:p>
        </p:txBody>
      </p:sp>
      <p:sp>
        <p:nvSpPr>
          <p:cNvPr id="23554" name="Text Box 2"/>
          <p:cNvSpPr txBox="1">
            <a:spLocks noChangeArrowheads="1"/>
          </p:cNvSpPr>
          <p:nvPr/>
        </p:nvSpPr>
        <p:spPr bwMode="auto">
          <a:xfrm>
            <a:off x="653761" y="2497223"/>
            <a:ext cx="7837920" cy="747439"/>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Connected to local exchanges</a:t>
            </a:r>
          </a:p>
        </p:txBody>
      </p:sp>
      <p:sp>
        <p:nvSpPr>
          <p:cNvPr id="23555" name="Text Box 3"/>
          <p:cNvSpPr txBox="1">
            <a:spLocks noChangeArrowheads="1"/>
          </p:cNvSpPr>
          <p:nvPr/>
        </p:nvSpPr>
        <p:spPr bwMode="auto">
          <a:xfrm>
            <a:off x="653761" y="3345472"/>
            <a:ext cx="7837920" cy="747438"/>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Native IPv6</a:t>
            </a:r>
          </a:p>
        </p:txBody>
      </p:sp>
      <p:sp>
        <p:nvSpPr>
          <p:cNvPr id="23556" name="Text Box 4"/>
          <p:cNvSpPr txBox="1">
            <a:spLocks noChangeArrowheads="1"/>
          </p:cNvSpPr>
          <p:nvPr/>
        </p:nvSpPr>
        <p:spPr bwMode="auto">
          <a:xfrm>
            <a:off x="653761" y="1680657"/>
            <a:ext cx="7837920" cy="747438"/>
          </a:xfrm>
          <a:prstGeom prst="rect">
            <a:avLst/>
          </a:prstGeom>
          <a:noFill/>
          <a:ln w="9525" cap="flat">
            <a:noFill/>
            <a:round/>
            <a:headEnd/>
            <a:tailEnd/>
          </a:ln>
          <a:effectLst/>
        </p:spPr>
        <p:txBody>
          <a:bodyPr lIns="0" tIns="32002" rIns="0" bIns="0" anchor="ctr"/>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a:solidFill>
                  <a:srgbClr val="280099"/>
                </a:solidFill>
                <a:cs typeface="Arial Unicode MS" charset="0"/>
              </a:rPr>
              <a:t> </a:t>
            </a:r>
            <a:r>
              <a:rPr lang="en-US" sz="3600" dirty="0" err="1">
                <a:solidFill>
                  <a:srgbClr val="280099"/>
                </a:solidFill>
                <a:cs typeface="Arial Unicode MS" charset="0"/>
              </a:rPr>
              <a:t>Multihomed</a:t>
            </a:r>
            <a:r>
              <a:rPr lang="en-US" sz="3600" dirty="0">
                <a:solidFill>
                  <a:srgbClr val="280099"/>
                </a:solidFill>
                <a:cs typeface="Arial Unicode MS" charset="0"/>
              </a:rPr>
              <a:t>, with large capacity</a:t>
            </a:r>
          </a:p>
        </p:txBody>
      </p:sp>
      <p:sp>
        <p:nvSpPr>
          <p:cNvPr id="6" name="Date Placeholder 5"/>
          <p:cNvSpPr>
            <a:spLocks noGrp="1"/>
          </p:cNvSpPr>
          <p:nvPr>
            <p:ph type="dt" sz="half" idx="10"/>
          </p:nvPr>
        </p:nvSpPr>
        <p:spPr/>
        <p:txBody>
          <a:bodyPr/>
          <a:lstStyle/>
          <a:p>
            <a:pPr>
              <a:defRPr/>
            </a:pPr>
            <a:r>
              <a:rPr lang="ru-RU" smtClean="0"/>
              <a:t>15.09.2015</a:t>
            </a:r>
            <a:endParaRPr lang="ru-RU"/>
          </a:p>
        </p:txBody>
      </p:sp>
      <p:sp>
        <p:nvSpPr>
          <p:cNvPr id="7" name="Slide Number Placeholder 6"/>
          <p:cNvSpPr>
            <a:spLocks noGrp="1"/>
          </p:cNvSpPr>
          <p:nvPr>
            <p:ph type="sldNum" sz="quarter" idx="12"/>
          </p:nvPr>
        </p:nvSpPr>
        <p:spPr/>
        <p:txBody>
          <a:bodyPr/>
          <a:lstStyle/>
          <a:p>
            <a:pPr>
              <a:defRPr/>
            </a:pPr>
            <a:fld id="{F1FF8EFC-7183-45E4-B402-5809EA3D5455}"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en-US" smtClean="0"/>
              <a:t>RIPE NCC, Yerevan</a:t>
            </a:r>
            <a:endParaRPr lang="en-US"/>
          </a:p>
        </p:txBody>
      </p:sp>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09600" y="304800"/>
            <a:ext cx="7837920" cy="868987"/>
          </a:xfrm>
          <a:ln/>
        </p:spPr>
        <p:txBody>
          <a:bodyPr tIns="320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i="1" u="sng" dirty="0" err="1" smtClean="0"/>
              <a:t>ArmIX</a:t>
            </a:r>
            <a:endParaRPr lang="en-US" sz="3600" i="1" u="sng" dirty="0"/>
          </a:p>
        </p:txBody>
      </p:sp>
      <p:sp>
        <p:nvSpPr>
          <p:cNvPr id="24579" name="Text Box 3"/>
          <p:cNvSpPr txBox="1">
            <a:spLocks noChangeArrowheads="1"/>
          </p:cNvSpPr>
          <p:nvPr/>
        </p:nvSpPr>
        <p:spPr bwMode="auto">
          <a:xfrm>
            <a:off x="838200" y="1371600"/>
            <a:ext cx="7837920" cy="4648200"/>
          </a:xfrm>
          <a:prstGeom prst="rect">
            <a:avLst/>
          </a:prstGeom>
          <a:noFill/>
          <a:ln w="9525" cap="flat">
            <a:noFill/>
            <a:round/>
            <a:headEnd/>
            <a:tailEnd/>
          </a:ln>
          <a:effectLst/>
        </p:spPr>
        <p:txBody>
          <a:bodyPr lIns="0" tIns="32002" rIns="0" bIns="0" anchor="ctr"/>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 ISOC </a:t>
            </a:r>
            <a:r>
              <a:rPr lang="en-US" sz="3600" dirty="0" smtClean="0">
                <a:solidFill>
                  <a:srgbClr val="280099"/>
                </a:solidFill>
                <a:cs typeface="Arial Unicode MS" charset="0"/>
              </a:rPr>
              <a:t>AM is a co-founder of ArmIX</a:t>
            </a:r>
          </a:p>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err="1" smtClean="0">
                <a:solidFill>
                  <a:srgbClr val="280099"/>
                </a:solidFill>
                <a:cs typeface="Arial Unicode MS" charset="0"/>
              </a:rPr>
              <a:t>ArmIX</a:t>
            </a:r>
            <a:r>
              <a:rPr lang="en-US" sz="3600" dirty="0" smtClean="0">
                <a:solidFill>
                  <a:srgbClr val="280099"/>
                </a:solidFill>
                <a:cs typeface="Arial Unicode MS" charset="0"/>
              </a:rPr>
              <a:t> </a:t>
            </a:r>
            <a:r>
              <a:rPr lang="en-US" sz="3600" dirty="0" smtClean="0">
                <a:solidFill>
                  <a:srgbClr val="280099"/>
                </a:solidFill>
                <a:cs typeface="Arial Unicode MS" charset="0"/>
              </a:rPr>
              <a:t>provides excellent </a:t>
            </a:r>
            <a:r>
              <a:rPr lang="en-US" sz="3600" dirty="0" smtClean="0">
                <a:solidFill>
                  <a:srgbClr val="280099"/>
                </a:solidFill>
                <a:cs typeface="Arial Unicode MS" charset="0"/>
              </a:rPr>
              <a:t>connectivity of DNS </a:t>
            </a:r>
            <a:r>
              <a:rPr lang="en-US" sz="3600" dirty="0" smtClean="0">
                <a:solidFill>
                  <a:srgbClr val="280099"/>
                </a:solidFill>
                <a:cs typeface="Arial Unicode MS" charset="0"/>
              </a:rPr>
              <a:t>servers, K-root and Registry to all local major providers. </a:t>
            </a:r>
            <a:br>
              <a:rPr lang="en-US" sz="3600" dirty="0" smtClean="0">
                <a:solidFill>
                  <a:srgbClr val="280099"/>
                </a:solidFill>
                <a:cs typeface="Arial Unicode MS" charset="0"/>
              </a:rPr>
            </a:br>
            <a:r>
              <a:rPr lang="en-US" sz="3600" dirty="0" smtClean="0">
                <a:solidFill>
                  <a:srgbClr val="280099"/>
                </a:solidFill>
                <a:cs typeface="Arial Unicode MS" charset="0"/>
              </a:rPr>
              <a:t>The setup of a switch connecting </a:t>
            </a:r>
            <a:r>
              <a:rPr lang="en-US" sz="3600" dirty="0" err="1" smtClean="0">
                <a:solidFill>
                  <a:srgbClr val="280099"/>
                </a:solidFill>
                <a:cs typeface="Arial Unicode MS" charset="0"/>
              </a:rPr>
              <a:t>ArmIX</a:t>
            </a:r>
            <a:r>
              <a:rPr lang="en-US" sz="3600" dirty="0" smtClean="0">
                <a:solidFill>
                  <a:srgbClr val="280099"/>
                </a:solidFill>
                <a:cs typeface="Arial Unicode MS" charset="0"/>
              </a:rPr>
              <a:t> to AMNIC datacenter is in process.</a:t>
            </a:r>
          </a:p>
        </p:txBody>
      </p:sp>
      <p:sp>
        <p:nvSpPr>
          <p:cNvPr id="5" name="Date Placeholder 4"/>
          <p:cNvSpPr>
            <a:spLocks noGrp="1"/>
          </p:cNvSpPr>
          <p:nvPr>
            <p:ph type="dt" sz="half" idx="10"/>
          </p:nvPr>
        </p:nvSpPr>
        <p:spPr/>
        <p:txBody>
          <a:bodyPr/>
          <a:lstStyle/>
          <a:p>
            <a:pPr>
              <a:defRPr/>
            </a:pPr>
            <a:r>
              <a:rPr lang="ru-RU" smtClean="0"/>
              <a:t>15.09.2015</a:t>
            </a:r>
            <a:endParaRPr lang="ru-RU"/>
          </a:p>
        </p:txBody>
      </p:sp>
      <p:sp>
        <p:nvSpPr>
          <p:cNvPr id="6" name="Slide Number Placeholder 5"/>
          <p:cNvSpPr>
            <a:spLocks noGrp="1"/>
          </p:cNvSpPr>
          <p:nvPr>
            <p:ph type="sldNum" sz="quarter" idx="12"/>
          </p:nvPr>
        </p:nvSpPr>
        <p:spPr/>
        <p:txBody>
          <a:bodyPr/>
          <a:lstStyle/>
          <a:p>
            <a:pPr>
              <a:defRPr/>
            </a:pPr>
            <a:fld id="{F1FF8EFC-7183-45E4-B402-5809EA3D5455}" type="slidenum">
              <a:rPr lang="en-US" smtClean="0"/>
              <a:pPr>
                <a:defRPr/>
              </a:pPr>
              <a:t>21</a:t>
            </a:fld>
            <a:endParaRPr lang="en-US"/>
          </a:p>
        </p:txBody>
      </p:sp>
      <p:sp>
        <p:nvSpPr>
          <p:cNvPr id="7" name="Footer Placeholder 6"/>
          <p:cNvSpPr>
            <a:spLocks noGrp="1"/>
          </p:cNvSpPr>
          <p:nvPr>
            <p:ph type="ftr" sz="quarter" idx="11"/>
          </p:nvPr>
        </p:nvSpPr>
        <p:spPr/>
        <p:txBody>
          <a:bodyPr/>
          <a:lstStyle/>
          <a:p>
            <a:pPr>
              <a:defRPr/>
            </a:pPr>
            <a:r>
              <a:rPr lang="en-US" smtClean="0"/>
              <a:t>RIPE NCC, Yerevan</a:t>
            </a:r>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2590800" y="274638"/>
            <a:ext cx="3048000" cy="715962"/>
          </a:xfrm>
        </p:spPr>
        <p:txBody>
          <a:bodyPr/>
          <a:lstStyle/>
          <a:p>
            <a:r>
              <a:rPr lang="en-US" dirty="0" smtClean="0"/>
              <a:t>Plans</a:t>
            </a:r>
            <a:endParaRPr lang="en-US" dirty="0"/>
          </a:p>
        </p:txBody>
      </p:sp>
      <p:sp>
        <p:nvSpPr>
          <p:cNvPr id="5" name="Date Placeholder 4"/>
          <p:cNvSpPr>
            <a:spLocks noGrp="1"/>
          </p:cNvSpPr>
          <p:nvPr>
            <p:ph type="dt" sz="half" idx="10"/>
          </p:nvPr>
        </p:nvSpPr>
        <p:spPr/>
        <p:txBody>
          <a:bodyPr/>
          <a:lstStyle/>
          <a:p>
            <a:r>
              <a:rPr lang="ru-RU" smtClean="0"/>
              <a:t>15.09.2015</a:t>
            </a:r>
            <a:endParaRPr lang="ru-RU"/>
          </a:p>
        </p:txBody>
      </p:sp>
      <p:sp>
        <p:nvSpPr>
          <p:cNvPr id="7" name="Footer Placeholder 6"/>
          <p:cNvSpPr>
            <a:spLocks noGrp="1"/>
          </p:cNvSpPr>
          <p:nvPr>
            <p:ph type="ftr" sz="quarter" idx="11"/>
          </p:nvPr>
        </p:nvSpPr>
        <p:spPr/>
        <p:txBody>
          <a:bodyPr/>
          <a:lstStyle/>
          <a:p>
            <a:r>
              <a:rPr lang="en-US" smtClean="0"/>
              <a:t>RIPE NCC, Yerevan</a:t>
            </a:r>
            <a:endParaRPr lang="en-US"/>
          </a:p>
        </p:txBody>
      </p:sp>
      <p:sp>
        <p:nvSpPr>
          <p:cNvPr id="6" name="Slide Number Placeholder 5"/>
          <p:cNvSpPr>
            <a:spLocks noGrp="1"/>
          </p:cNvSpPr>
          <p:nvPr>
            <p:ph type="sldNum" sz="quarter" idx="12"/>
          </p:nvPr>
        </p:nvSpPr>
        <p:spPr/>
        <p:txBody>
          <a:bodyPr/>
          <a:lstStyle/>
          <a:p>
            <a:fld id="{F1FF8EFC-7183-45E4-B402-5809EA3D5455}" type="slidenum">
              <a:rPr lang="en-US" smtClean="0"/>
              <a:pPr/>
              <a:t>22</a:t>
            </a:fld>
            <a:endParaRPr lang="en-US"/>
          </a:p>
        </p:txBody>
      </p:sp>
      <p:sp>
        <p:nvSpPr>
          <p:cNvPr id="24579" name="Text Box 3"/>
          <p:cNvSpPr txBox="1">
            <a:spLocks noChangeArrowheads="1"/>
          </p:cNvSpPr>
          <p:nvPr/>
        </p:nvSpPr>
        <p:spPr bwMode="auto">
          <a:xfrm>
            <a:off x="533400" y="1447800"/>
            <a:ext cx="8229600" cy="4419600"/>
          </a:xfrm>
          <a:prstGeom prst="rect">
            <a:avLst/>
          </a:prstGeom>
          <a:noFill/>
          <a:ln w="9525" cap="flat">
            <a:noFill/>
            <a:round/>
            <a:headEnd/>
            <a:tailEnd/>
          </a:ln>
          <a:effectLst/>
        </p:spPr>
        <p:txBody>
          <a:bodyPr lIns="0" tIns="32002" rIns="0" bIns="0" anchor="ctr"/>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 </a:t>
            </a:r>
            <a:r>
              <a:rPr lang="en-US" sz="3600" dirty="0" smtClean="0">
                <a:solidFill>
                  <a:srgbClr val="280099"/>
                </a:solidFill>
                <a:cs typeface="Arial Unicode MS" charset="0"/>
              </a:rPr>
              <a:t>IDN </a:t>
            </a:r>
            <a:r>
              <a:rPr lang="en-US" sz="3600" dirty="0" smtClean="0">
                <a:solidFill>
                  <a:srgbClr val="280099"/>
                </a:solidFill>
                <a:cs typeface="Arial Unicode MS" charset="0"/>
              </a:rPr>
              <a:t>ccTLD</a:t>
            </a:r>
          </a:p>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 Universal Acceptance</a:t>
            </a:r>
          </a:p>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 Increase the security of the Armenian</a:t>
            </a:r>
          </a:p>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dirty="0" smtClean="0">
                <a:solidFill>
                  <a:srgbClr val="280099"/>
                </a:solidFill>
                <a:cs typeface="Arial Unicode MS" charset="0"/>
              </a:rPr>
              <a:t>web space</a:t>
            </a:r>
            <a:br>
              <a:rPr lang="en-US" sz="3600" dirty="0" smtClean="0">
                <a:solidFill>
                  <a:srgbClr val="280099"/>
                </a:solidFill>
                <a:cs typeface="Arial Unicode MS" charset="0"/>
              </a:rPr>
            </a:br>
            <a:r>
              <a:rPr lang="en-US" sz="3600" dirty="0" smtClean="0">
                <a:solidFill>
                  <a:srgbClr val="280099"/>
                </a:solidFill>
                <a:cs typeface="Arial Unicode MS" charset="0"/>
              </a:rPr>
              <a:t>- ENOG</a:t>
            </a:r>
            <a:r>
              <a:rPr lang="en-US" sz="3600" dirty="0" smtClean="0">
                <a:solidFill>
                  <a:srgbClr val="280099"/>
                </a:solidFill>
                <a:cs typeface="Arial Unicode MS" charset="0"/>
              </a:rPr>
              <a:t/>
            </a:r>
            <a:br>
              <a:rPr lang="en-US" sz="3600" dirty="0" smtClean="0">
                <a:solidFill>
                  <a:srgbClr val="280099"/>
                </a:solidFill>
                <a:cs typeface="Arial Unicode MS" charset="0"/>
              </a:rPr>
            </a:br>
            <a:r>
              <a:rPr lang="en-US" sz="3600" dirty="0" smtClean="0">
                <a:solidFill>
                  <a:srgbClr val="280099"/>
                </a:solidFill>
                <a:cs typeface="Arial Unicode MS" charset="0"/>
              </a:rPr>
              <a:t>- Annual </a:t>
            </a:r>
            <a:r>
              <a:rPr lang="en-US" sz="3600" dirty="0" smtClean="0">
                <a:solidFill>
                  <a:srgbClr val="280099"/>
                </a:solidFill>
                <a:cs typeface="Arial Unicode MS" charset="0"/>
              </a:rPr>
              <a:t>IGFs</a:t>
            </a:r>
            <a:endParaRPr lang="en-US" sz="3600" dirty="0" smtClean="0">
              <a:solidFill>
                <a:srgbClr val="280099"/>
              </a:solidFill>
              <a:cs typeface="Arial Unicode MS"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1"/>
          </p:nvPr>
        </p:nvSpPr>
        <p:spPr>
          <a:noFill/>
        </p:spPr>
        <p:txBody>
          <a:bodyPr/>
          <a:lstStyle/>
          <a:p>
            <a:r>
              <a:rPr lang="en-US" smtClean="0">
                <a:latin typeface="Arial" pitchFamily="34" charset="0"/>
                <a:cs typeface="Arial" pitchFamily="34" charset="0"/>
              </a:rPr>
              <a:t>RIPE NCC, Yerevan</a:t>
            </a:r>
          </a:p>
        </p:txBody>
      </p:sp>
      <p:sp>
        <p:nvSpPr>
          <p:cNvPr id="31747" name="Slide Number Placeholder 2"/>
          <p:cNvSpPr>
            <a:spLocks noGrp="1"/>
          </p:cNvSpPr>
          <p:nvPr>
            <p:ph type="sldNum" sz="quarter" idx="12"/>
          </p:nvPr>
        </p:nvSpPr>
        <p:spPr>
          <a:noFill/>
        </p:spPr>
        <p:txBody>
          <a:bodyPr/>
          <a:lstStyle/>
          <a:p>
            <a:fld id="{3EF0B86F-D3A8-460D-990B-0D1B39B804EE}"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5" name="Rectangle 4"/>
          <p:cNvSpPr/>
          <p:nvPr/>
        </p:nvSpPr>
        <p:spPr>
          <a:xfrm>
            <a:off x="2633009" y="2967335"/>
            <a:ext cx="3877986"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Thank you!</a:t>
            </a:r>
          </a:p>
        </p:txBody>
      </p:sp>
      <p:sp>
        <p:nvSpPr>
          <p:cNvPr id="6" name="Date Placeholder 5"/>
          <p:cNvSpPr>
            <a:spLocks noGrp="1"/>
          </p:cNvSpPr>
          <p:nvPr>
            <p:ph type="dt" sz="half" idx="10"/>
          </p:nvPr>
        </p:nvSpPr>
        <p:spPr/>
        <p:txBody>
          <a:bodyPr/>
          <a:lstStyle/>
          <a:p>
            <a:pPr>
              <a:defRPr/>
            </a:pPr>
            <a:r>
              <a:rPr lang="ru-RU" smtClean="0"/>
              <a:t>15.09.2015</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838200" y="274638"/>
            <a:ext cx="6781800" cy="1401762"/>
          </a:xfrm>
        </p:spPr>
        <p:txBody>
          <a:bodyPr/>
          <a:lstStyle/>
          <a:p>
            <a:r>
              <a:rPr lang="en-US" sz="4000" b="1" dirty="0" smtClean="0">
                <a:solidFill>
                  <a:schemeClr val="accent6"/>
                </a:solidFill>
              </a:rPr>
              <a:t>Juridical base of ISOC AM activity as country ccTLD</a:t>
            </a:r>
            <a:endParaRPr lang="ru-RU" sz="4000" b="1" dirty="0" smtClean="0">
              <a:solidFill>
                <a:schemeClr val="accent6"/>
              </a:solidFill>
            </a:endParaRPr>
          </a:p>
        </p:txBody>
      </p:sp>
      <p:sp>
        <p:nvSpPr>
          <p:cNvPr id="18437" name="Rectangle 3"/>
          <p:cNvSpPr>
            <a:spLocks noGrp="1" noChangeArrowheads="1"/>
          </p:cNvSpPr>
          <p:nvPr>
            <p:ph type="body" idx="1"/>
          </p:nvPr>
        </p:nvSpPr>
        <p:spPr>
          <a:xfrm>
            <a:off x="304800" y="1676400"/>
            <a:ext cx="8458200" cy="4267200"/>
          </a:xfrm>
        </p:spPr>
        <p:txBody>
          <a:bodyPr numCol="1"/>
          <a:lstStyle/>
          <a:p>
            <a:r>
              <a:rPr lang="en-US" sz="4000" dirty="0" smtClean="0">
                <a:solidFill>
                  <a:schemeClr val="accent6"/>
                </a:solidFill>
              </a:rPr>
              <a:t>Accountability agreement on .am with ICANN</a:t>
            </a:r>
          </a:p>
          <a:p>
            <a:r>
              <a:rPr lang="en-US" sz="4000" dirty="0" smtClean="0">
                <a:solidFill>
                  <a:schemeClr val="accent6"/>
                </a:solidFill>
              </a:rPr>
              <a:t>Letters of Exchange on .</a:t>
            </a:r>
            <a:r>
              <a:rPr lang="hy-AM" sz="4000" dirty="0" smtClean="0">
                <a:solidFill>
                  <a:schemeClr val="accent6"/>
                </a:solidFill>
              </a:rPr>
              <a:t>հայ</a:t>
            </a:r>
            <a:r>
              <a:rPr lang="en-US" sz="4000" dirty="0" smtClean="0">
                <a:solidFill>
                  <a:schemeClr val="accent6"/>
                </a:solidFill>
              </a:rPr>
              <a:t> with ICANN</a:t>
            </a:r>
          </a:p>
          <a:p>
            <a:r>
              <a:rPr lang="en-US" sz="4000" dirty="0" smtClean="0">
                <a:solidFill>
                  <a:schemeClr val="accent6"/>
                </a:solidFill>
              </a:rPr>
              <a:t>Memorandum of cooperation with MTC RA</a:t>
            </a:r>
            <a:endParaRPr lang="ru-RU" sz="4000" dirty="0" smtClean="0">
              <a:solidFill>
                <a:schemeClr val="accent6"/>
              </a:solidFill>
            </a:endParaRPr>
          </a:p>
        </p:txBody>
      </p:sp>
      <p:sp>
        <p:nvSpPr>
          <p:cNvPr id="7" name="Date Placeholder 6"/>
          <p:cNvSpPr>
            <a:spLocks noGrp="1"/>
          </p:cNvSpPr>
          <p:nvPr>
            <p:ph type="dt" sz="half" idx="10"/>
          </p:nvPr>
        </p:nvSpPr>
        <p:spPr/>
        <p:txBody>
          <a:bodyPr/>
          <a:lstStyle/>
          <a:p>
            <a:pPr>
              <a:defRPr/>
            </a:pPr>
            <a:r>
              <a:rPr lang="ru-RU" smtClean="0"/>
              <a:t>15.09.2015</a:t>
            </a:r>
            <a:endParaRPr lang="ru-RU"/>
          </a:p>
        </p:txBody>
      </p:sp>
      <p:sp>
        <p:nvSpPr>
          <p:cNvPr id="8" name="Slide Number Placeholder 7"/>
          <p:cNvSpPr>
            <a:spLocks noGrp="1"/>
          </p:cNvSpPr>
          <p:nvPr>
            <p:ph type="sldNum" sz="quarter" idx="12"/>
          </p:nvPr>
        </p:nvSpPr>
        <p:spPr/>
        <p:txBody>
          <a:bodyPr/>
          <a:lstStyle/>
          <a:p>
            <a:pPr>
              <a:defRPr/>
            </a:pPr>
            <a:fld id="{0D45E11F-FB55-4907-BAD7-875773610B00}" type="slidenum">
              <a:rPr lang="en-US" smtClean="0"/>
              <a:pPr>
                <a:defRPr/>
              </a:pPr>
              <a:t>3</a:t>
            </a:fld>
            <a:endParaRPr lang="en-US" dirty="0"/>
          </a:p>
        </p:txBody>
      </p:sp>
      <p:sp>
        <p:nvSpPr>
          <p:cNvPr id="9" name="Footer Placeholder 8"/>
          <p:cNvSpPr>
            <a:spLocks noGrp="1"/>
          </p:cNvSpPr>
          <p:nvPr>
            <p:ph type="ftr" sz="quarter" idx="11"/>
          </p:nvPr>
        </p:nvSpPr>
        <p:spPr/>
        <p:txBody>
          <a:bodyPr/>
          <a:lstStyle/>
          <a:p>
            <a:pPr>
              <a:defRPr/>
            </a:pPr>
            <a:r>
              <a:rPr lang="en-US" smtClean="0"/>
              <a:t>RIPE NCC, Yerevan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685800" y="1600200"/>
            <a:ext cx="7848600" cy="4401205"/>
          </a:xfrm>
          <a:prstGeom prst="rect">
            <a:avLst/>
          </a:prstGeom>
          <a:noFill/>
          <a:ln w="9525">
            <a:noFill/>
            <a:miter lim="800000"/>
            <a:headEnd/>
            <a:tailEnd/>
          </a:ln>
        </p:spPr>
        <p:txBody>
          <a:bodyPr wrap="square" anchor="ctr">
            <a:spAutoFit/>
          </a:bodyPr>
          <a:lstStyle/>
          <a:p>
            <a:r>
              <a:rPr lang="en-US" sz="2800" i="1" dirty="0" smtClean="0"/>
              <a:t>As a country ccTLD ISOC AM’s main task is the stability and resilience of the country DNS servers. We have an accountability agreement with the ICANN for .am and exchange of letters on </a:t>
            </a:r>
            <a:r>
              <a:rPr lang="hy-AM" sz="2800" i="1" dirty="0" smtClean="0"/>
              <a:t>.հայ </a:t>
            </a:r>
            <a:r>
              <a:rPr lang="en-US" sz="2800" i="1" dirty="0" smtClean="0"/>
              <a:t>domains</a:t>
            </a:r>
          </a:p>
          <a:p>
            <a:r>
              <a:rPr lang="en-US" sz="2800" i="1" dirty="0" smtClean="0"/>
              <a:t>How are we achieving that? </a:t>
            </a:r>
          </a:p>
          <a:p>
            <a:pPr>
              <a:buFontTx/>
              <a:buChar char="-"/>
            </a:pPr>
            <a:r>
              <a:rPr lang="en-US" sz="2800" i="1" dirty="0" smtClean="0"/>
              <a:t>Constant upgrade of DNS servers hardware and software. </a:t>
            </a:r>
          </a:p>
          <a:p>
            <a:pPr>
              <a:buFontTx/>
              <a:buChar char="-"/>
            </a:pPr>
            <a:r>
              <a:rPr lang="en-US" sz="2800" i="1" dirty="0" smtClean="0"/>
              <a:t> Having the second instance of anycast DNS servers installed in the </a:t>
            </a:r>
            <a:r>
              <a:rPr lang="hy-AM" sz="2800" i="1" dirty="0" smtClean="0"/>
              <a:t>ASNET-AM</a:t>
            </a:r>
            <a:r>
              <a:rPr lang="en-US" sz="2800" i="1" dirty="0" smtClean="0"/>
              <a:t>,</a:t>
            </a:r>
          </a:p>
        </p:txBody>
      </p:sp>
      <p:sp>
        <p:nvSpPr>
          <p:cNvPr id="9220" name="TextBox 3"/>
          <p:cNvSpPr txBox="1">
            <a:spLocks noChangeArrowheads="1"/>
          </p:cNvSpPr>
          <p:nvPr/>
        </p:nvSpPr>
        <p:spPr bwMode="auto">
          <a:xfrm>
            <a:off x="609600" y="228600"/>
            <a:ext cx="8305800" cy="954107"/>
          </a:xfrm>
          <a:prstGeom prst="rect">
            <a:avLst/>
          </a:prstGeom>
          <a:noFill/>
          <a:ln w="9525">
            <a:noFill/>
            <a:miter lim="800000"/>
            <a:headEnd/>
            <a:tailEnd/>
          </a:ln>
        </p:spPr>
        <p:txBody>
          <a:bodyPr>
            <a:spAutoFit/>
          </a:bodyPr>
          <a:lstStyle/>
          <a:p>
            <a:pPr algn="ctr"/>
            <a:r>
              <a:rPr lang="en-US" sz="2800" b="1" dirty="0" smtClean="0">
                <a:solidFill>
                  <a:srgbClr val="002060"/>
                </a:solidFill>
              </a:rPr>
              <a:t>Country ccTLD DNS servers </a:t>
            </a:r>
            <a:r>
              <a:rPr lang="en-US" sz="2800" b="1" dirty="0" smtClean="0"/>
              <a:t>stability and resilience</a:t>
            </a:r>
            <a:r>
              <a:rPr lang="en-US" sz="2800" b="1" dirty="0" smtClean="0">
                <a:solidFill>
                  <a:srgbClr val="002060"/>
                </a:solidFill>
              </a:rPr>
              <a:t> </a:t>
            </a:r>
            <a:endParaRPr lang="en-US" sz="2800" b="1" dirty="0">
              <a:solidFill>
                <a:srgbClr val="002060"/>
              </a:solidFill>
            </a:endParaRPr>
          </a:p>
        </p:txBody>
      </p:sp>
      <p:sp>
        <p:nvSpPr>
          <p:cNvPr id="7" name="Date Placeholder 6"/>
          <p:cNvSpPr>
            <a:spLocks noGrp="1"/>
          </p:cNvSpPr>
          <p:nvPr>
            <p:ph type="dt" sz="half" idx="10"/>
          </p:nvPr>
        </p:nvSpPr>
        <p:spPr/>
        <p:txBody>
          <a:bodyPr/>
          <a:lstStyle/>
          <a:p>
            <a:pPr>
              <a:defRPr/>
            </a:pPr>
            <a:r>
              <a:rPr lang="ru-RU" smtClean="0"/>
              <a:t>15.09.2015</a:t>
            </a:r>
            <a:endParaRPr lang="ru-RU"/>
          </a:p>
        </p:txBody>
      </p:sp>
      <p:sp>
        <p:nvSpPr>
          <p:cNvPr id="8" name="Slide Number Placeholder 7"/>
          <p:cNvSpPr>
            <a:spLocks noGrp="1"/>
          </p:cNvSpPr>
          <p:nvPr>
            <p:ph type="sldNum" sz="quarter" idx="12"/>
          </p:nvPr>
        </p:nvSpPr>
        <p:spPr/>
        <p:txBody>
          <a:bodyPr/>
          <a:lstStyle/>
          <a:p>
            <a:pPr>
              <a:defRPr/>
            </a:pPr>
            <a:fld id="{F0CE4355-328F-4861-9E6F-DB9A523BF5FD}" type="slidenum">
              <a:rPr lang="en-US" smtClean="0"/>
              <a:pPr>
                <a:defRPr/>
              </a:pPr>
              <a:t>4</a:t>
            </a:fld>
            <a:endParaRPr lang="en-US" dirty="0"/>
          </a:p>
        </p:txBody>
      </p:sp>
      <p:sp>
        <p:nvSpPr>
          <p:cNvPr id="9" name="Footer Placeholder 8"/>
          <p:cNvSpPr>
            <a:spLocks noGrp="1"/>
          </p:cNvSpPr>
          <p:nvPr>
            <p:ph type="ftr" sz="quarter" idx="11"/>
          </p:nvPr>
        </p:nvSpPr>
        <p:spPr/>
        <p:txBody>
          <a:bodyPr/>
          <a:lstStyle/>
          <a:p>
            <a:pPr>
              <a:defRPr/>
            </a:pPr>
            <a:r>
              <a:rPr lang="en-US" smtClean="0"/>
              <a:t>RIPE NCC, Yerevan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685800" y="1600200"/>
            <a:ext cx="7848600" cy="3785652"/>
          </a:xfrm>
          <a:prstGeom prst="rect">
            <a:avLst/>
          </a:prstGeom>
          <a:noFill/>
          <a:ln w="9525">
            <a:noFill/>
            <a:miter lim="800000"/>
            <a:headEnd/>
            <a:tailEnd/>
          </a:ln>
        </p:spPr>
        <p:txBody>
          <a:bodyPr wrap="square" anchor="ctr">
            <a:spAutoFit/>
          </a:bodyPr>
          <a:lstStyle/>
          <a:p>
            <a:pPr>
              <a:buFontTx/>
              <a:buChar char="-"/>
            </a:pPr>
            <a:r>
              <a:rPr lang="en-US" sz="3000" i="1" dirty="0" smtClean="0"/>
              <a:t>Both instances are online, sharing the load, </a:t>
            </a:r>
          </a:p>
          <a:p>
            <a:pPr>
              <a:buFontTx/>
              <a:buChar char="-"/>
            </a:pPr>
            <a:r>
              <a:rPr lang="en-US" sz="3000" i="1" dirty="0" smtClean="0"/>
              <a:t>Uninterruptable power supply including power generator</a:t>
            </a:r>
          </a:p>
          <a:p>
            <a:pPr>
              <a:buFontTx/>
              <a:buChar char="-"/>
            </a:pPr>
            <a:r>
              <a:rPr lang="en-US" sz="3000" i="1" dirty="0" smtClean="0"/>
              <a:t> Instances are placed in different part of the city making disaster recovery easier.</a:t>
            </a:r>
          </a:p>
          <a:p>
            <a:pPr>
              <a:buFontTx/>
              <a:buChar char="-"/>
            </a:pPr>
            <a:r>
              <a:rPr lang="en-US" sz="3000" dirty="0" smtClean="0"/>
              <a:t> </a:t>
            </a:r>
            <a:r>
              <a:rPr lang="en-US" sz="3000" i="1" dirty="0" smtClean="0"/>
              <a:t>DNSSEC</a:t>
            </a:r>
            <a:br>
              <a:rPr lang="en-US" sz="3000" i="1" dirty="0" smtClean="0"/>
            </a:br>
            <a:r>
              <a:rPr lang="en-US" sz="3000" i="1" dirty="0" smtClean="0"/>
              <a:t>-</a:t>
            </a:r>
            <a:r>
              <a:rPr lang="hy-AM" sz="3000" i="1" dirty="0" smtClean="0"/>
              <a:t> </a:t>
            </a:r>
            <a:r>
              <a:rPr lang="en-US" sz="3000" i="1" dirty="0" smtClean="0"/>
              <a:t>IPv6</a:t>
            </a:r>
            <a:br>
              <a:rPr lang="en-US" sz="3000" i="1" dirty="0" smtClean="0"/>
            </a:br>
            <a:r>
              <a:rPr lang="en-US" sz="3000" i="1" dirty="0" smtClean="0"/>
              <a:t>- DNS RRL (Response-Rate-Limiting)</a:t>
            </a:r>
          </a:p>
        </p:txBody>
      </p:sp>
      <p:sp>
        <p:nvSpPr>
          <p:cNvPr id="9220" name="TextBox 3"/>
          <p:cNvSpPr txBox="1">
            <a:spLocks noChangeArrowheads="1"/>
          </p:cNvSpPr>
          <p:nvPr/>
        </p:nvSpPr>
        <p:spPr bwMode="auto">
          <a:xfrm>
            <a:off x="609600" y="228600"/>
            <a:ext cx="8305800" cy="954107"/>
          </a:xfrm>
          <a:prstGeom prst="rect">
            <a:avLst/>
          </a:prstGeom>
          <a:noFill/>
          <a:ln w="9525">
            <a:noFill/>
            <a:miter lim="800000"/>
            <a:headEnd/>
            <a:tailEnd/>
          </a:ln>
        </p:spPr>
        <p:txBody>
          <a:bodyPr>
            <a:spAutoFit/>
          </a:bodyPr>
          <a:lstStyle/>
          <a:p>
            <a:pPr algn="ctr"/>
            <a:r>
              <a:rPr lang="en-US" sz="2800" b="1" dirty="0" smtClean="0">
                <a:solidFill>
                  <a:srgbClr val="002060"/>
                </a:solidFill>
              </a:rPr>
              <a:t>Country ccTLD DNS servers </a:t>
            </a:r>
            <a:r>
              <a:rPr lang="en-US" sz="2800" b="1" dirty="0" smtClean="0"/>
              <a:t>stability and resilience</a:t>
            </a:r>
            <a:r>
              <a:rPr lang="en-US" sz="2800" b="1" dirty="0" smtClean="0">
                <a:solidFill>
                  <a:srgbClr val="002060"/>
                </a:solidFill>
              </a:rPr>
              <a:t> </a:t>
            </a:r>
            <a:endParaRPr lang="en-US" sz="2800" b="1" dirty="0">
              <a:solidFill>
                <a:srgbClr val="002060"/>
              </a:solidFill>
            </a:endParaRPr>
          </a:p>
        </p:txBody>
      </p:sp>
      <p:sp>
        <p:nvSpPr>
          <p:cNvPr id="7" name="Date Placeholder 6"/>
          <p:cNvSpPr>
            <a:spLocks noGrp="1"/>
          </p:cNvSpPr>
          <p:nvPr>
            <p:ph type="dt" sz="half" idx="10"/>
          </p:nvPr>
        </p:nvSpPr>
        <p:spPr/>
        <p:txBody>
          <a:bodyPr/>
          <a:lstStyle/>
          <a:p>
            <a:pPr>
              <a:defRPr/>
            </a:pPr>
            <a:r>
              <a:rPr lang="ru-RU" smtClean="0"/>
              <a:t>15.09.2015</a:t>
            </a:r>
            <a:endParaRPr lang="ru-RU"/>
          </a:p>
        </p:txBody>
      </p:sp>
      <p:sp>
        <p:nvSpPr>
          <p:cNvPr id="8" name="Slide Number Placeholder 7"/>
          <p:cNvSpPr>
            <a:spLocks noGrp="1"/>
          </p:cNvSpPr>
          <p:nvPr>
            <p:ph type="sldNum" sz="quarter" idx="12"/>
          </p:nvPr>
        </p:nvSpPr>
        <p:spPr/>
        <p:txBody>
          <a:bodyPr/>
          <a:lstStyle/>
          <a:p>
            <a:pPr>
              <a:defRPr/>
            </a:pPr>
            <a:fld id="{F0CE4355-328F-4861-9E6F-DB9A523BF5FD}" type="slidenum">
              <a:rPr lang="en-US" smtClean="0"/>
              <a:pPr>
                <a:defRPr/>
              </a:pPr>
              <a:t>5</a:t>
            </a:fld>
            <a:endParaRPr lang="en-US" dirty="0"/>
          </a:p>
        </p:txBody>
      </p:sp>
      <p:sp>
        <p:nvSpPr>
          <p:cNvPr id="9" name="Footer Placeholder 8"/>
          <p:cNvSpPr>
            <a:spLocks noGrp="1"/>
          </p:cNvSpPr>
          <p:nvPr>
            <p:ph type="ftr" sz="quarter" idx="11"/>
          </p:nvPr>
        </p:nvSpPr>
        <p:spPr/>
        <p:txBody>
          <a:bodyPr/>
          <a:lstStyle/>
          <a:p>
            <a:pPr>
              <a:defRPr/>
            </a:pPr>
            <a:r>
              <a:rPr lang="en-US" smtClean="0"/>
              <a:t>RIPE NCC, Yerevan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solidFill>
                  <a:schemeClr val="accent6"/>
                </a:solidFill>
              </a:rPr>
              <a:t>Reliability of the DNS service of Armenia</a:t>
            </a:r>
            <a:endParaRPr lang="en-US" sz="3600" b="1" dirty="0">
              <a:solidFill>
                <a:schemeClr val="accent6"/>
              </a:solidFill>
            </a:endParaRPr>
          </a:p>
        </p:txBody>
      </p:sp>
      <p:sp>
        <p:nvSpPr>
          <p:cNvPr id="8198"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82054CE-A4CC-4FC8-802E-6FAC4680FE44}" type="slidenum">
              <a:rPr lang="en-US" sz="1400"/>
              <a:pPr algn="r"/>
              <a:t>6</a:t>
            </a:fld>
            <a:endParaRPr lang="en-US" sz="1400"/>
          </a:p>
        </p:txBody>
      </p:sp>
      <p:sp>
        <p:nvSpPr>
          <p:cNvPr id="8199" name="TextBox 5"/>
          <p:cNvSpPr txBox="1">
            <a:spLocks noChangeArrowheads="1"/>
          </p:cNvSpPr>
          <p:nvPr/>
        </p:nvSpPr>
        <p:spPr bwMode="auto">
          <a:xfrm>
            <a:off x="457200" y="1752600"/>
            <a:ext cx="8305800" cy="1661993"/>
          </a:xfrm>
          <a:prstGeom prst="rect">
            <a:avLst/>
          </a:prstGeom>
          <a:noFill/>
          <a:ln w="9525">
            <a:noFill/>
            <a:miter lim="800000"/>
            <a:headEnd/>
            <a:tailEnd/>
          </a:ln>
        </p:spPr>
        <p:txBody>
          <a:bodyPr wrap="square">
            <a:spAutoFit/>
          </a:bodyPr>
          <a:lstStyle/>
          <a:p>
            <a:pPr lvl="1">
              <a:buFontTx/>
              <a:buChar char="•"/>
            </a:pPr>
            <a:r>
              <a:rPr lang="en-US" sz="2800" dirty="0"/>
              <a:t>     </a:t>
            </a:r>
            <a:r>
              <a:rPr lang="en-US" sz="2800" dirty="0" smtClean="0"/>
              <a:t>Two high-speed independent Internet providers, </a:t>
            </a:r>
            <a:r>
              <a:rPr lang="en-US" sz="2800" dirty="0" err="1" smtClean="0"/>
              <a:t>Arminco</a:t>
            </a:r>
            <a:r>
              <a:rPr lang="en-US" sz="2800" dirty="0" smtClean="0"/>
              <a:t> and </a:t>
            </a:r>
            <a:r>
              <a:rPr lang="hy-AM" sz="2800" dirty="0" smtClean="0"/>
              <a:t>ASNET-AM</a:t>
            </a:r>
            <a:r>
              <a:rPr lang="en-US" sz="2800" dirty="0" smtClean="0"/>
              <a:t>, each of them is </a:t>
            </a:r>
            <a:r>
              <a:rPr lang="en-US" sz="2800" dirty="0" err="1" smtClean="0"/>
              <a:t>multihome</a:t>
            </a:r>
            <a:r>
              <a:rPr lang="en-US" sz="2800" dirty="0" smtClean="0"/>
              <a:t>.       </a:t>
            </a:r>
            <a:endParaRPr lang="en-US" sz="2800" dirty="0"/>
          </a:p>
          <a:p>
            <a:pPr lvl="1"/>
            <a:endParaRPr lang="en-US" dirty="0"/>
          </a:p>
        </p:txBody>
      </p:sp>
      <p:sp>
        <p:nvSpPr>
          <p:cNvPr id="8" name="Date Placeholder 7"/>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0E5E8057-ABC4-457F-8D81-C899242AFB45}" type="slidenum">
              <a:rPr lang="en-US" smtClean="0"/>
              <a:pPr>
                <a:defRPr/>
              </a:pPr>
              <a:t>6</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solidFill>
                  <a:schemeClr val="accent6"/>
                </a:solidFill>
              </a:rPr>
              <a:t>Root servers in Armenia</a:t>
            </a:r>
            <a:endParaRPr lang="en-US" sz="3600" b="1" dirty="0">
              <a:solidFill>
                <a:schemeClr val="accent6"/>
              </a:solidFill>
            </a:endParaRPr>
          </a:p>
        </p:txBody>
      </p:sp>
      <p:sp>
        <p:nvSpPr>
          <p:cNvPr id="8198"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82054CE-A4CC-4FC8-802E-6FAC4680FE44}" type="slidenum">
              <a:rPr lang="en-US" sz="1400"/>
              <a:pPr algn="r"/>
              <a:t>7</a:t>
            </a:fld>
            <a:endParaRPr lang="en-US" sz="1400"/>
          </a:p>
        </p:txBody>
      </p:sp>
      <p:sp>
        <p:nvSpPr>
          <p:cNvPr id="8199" name="TextBox 5"/>
          <p:cNvSpPr txBox="1">
            <a:spLocks noChangeArrowheads="1"/>
          </p:cNvSpPr>
          <p:nvPr/>
        </p:nvSpPr>
        <p:spPr bwMode="auto">
          <a:xfrm>
            <a:off x="381000" y="1295400"/>
            <a:ext cx="8305800" cy="4801314"/>
          </a:xfrm>
          <a:prstGeom prst="rect">
            <a:avLst/>
          </a:prstGeom>
          <a:noFill/>
          <a:ln w="9525">
            <a:noFill/>
            <a:miter lim="800000"/>
            <a:headEnd/>
            <a:tailEnd/>
          </a:ln>
        </p:spPr>
        <p:txBody>
          <a:bodyPr wrap="square">
            <a:spAutoFit/>
          </a:bodyPr>
          <a:lstStyle/>
          <a:p>
            <a:pPr lvl="1">
              <a:buFontTx/>
              <a:buChar char="•"/>
            </a:pPr>
            <a:r>
              <a:rPr lang="en-US" sz="2400" dirty="0"/>
              <a:t>     </a:t>
            </a:r>
            <a:r>
              <a:rPr lang="en-US" sz="2400" dirty="0" smtClean="0"/>
              <a:t>K, L, I, J-root servers</a:t>
            </a:r>
            <a:br>
              <a:rPr lang="en-US" sz="2400" dirty="0" smtClean="0"/>
            </a:br>
            <a:r>
              <a:rPr lang="en-US" sz="2400" dirty="0" smtClean="0"/>
              <a:t>The choice was L or K, because one is managed by ICANN, the other by RIPE. </a:t>
            </a:r>
          </a:p>
          <a:p>
            <a:pPr lvl="1">
              <a:buFontTx/>
              <a:buChar char="•"/>
            </a:pPr>
            <a:r>
              <a:rPr lang="en-US" sz="2400" dirty="0" smtClean="0"/>
              <a:t> L-root server was installed in </a:t>
            </a:r>
            <a:r>
              <a:rPr lang="en-US" sz="2400" dirty="0" err="1" smtClean="0"/>
              <a:t>Vivacell</a:t>
            </a:r>
            <a:r>
              <a:rPr lang="en-US" sz="2400" dirty="0" smtClean="0"/>
              <a:t>-MTS, so we decided to install K-root.</a:t>
            </a:r>
            <a:br>
              <a:rPr lang="en-US" sz="2400" dirty="0" smtClean="0"/>
            </a:br>
            <a:r>
              <a:rPr lang="en-US" sz="2400" dirty="0" smtClean="0"/>
              <a:t>Do Armenia need 4 root servers? We were monitoring local root servers and noticed that at least one was inaccessible some time. Besides that all of them are hosted by commerce organizations. We consider that it will be good to have a root server hosted by a non-for-profit organization. So we decided to host our own server for the country.</a:t>
            </a:r>
          </a:p>
          <a:p>
            <a:pPr lvl="1"/>
            <a:endParaRPr lang="en-US" dirty="0"/>
          </a:p>
        </p:txBody>
      </p:sp>
      <p:sp>
        <p:nvSpPr>
          <p:cNvPr id="8" name="Date Placeholder 7"/>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0E5E8057-ABC4-457F-8D81-C899242AFB45}" type="slidenum">
              <a:rPr lang="en-US" smtClean="0"/>
              <a:pPr>
                <a:defRPr/>
              </a:pPr>
              <a:t>7</a:t>
            </a:fld>
            <a:endParaRPr lang="en-US"/>
          </a:p>
        </p:txBody>
      </p:sp>
      <p:sp>
        <p:nvSpPr>
          <p:cNvPr id="11" name="Footer Placeholder 10"/>
          <p:cNvSpPr>
            <a:spLocks noGrp="1"/>
          </p:cNvSpPr>
          <p:nvPr>
            <p:ph type="ftr" sz="quarter" idx="11"/>
          </p:nvPr>
        </p:nvSpPr>
        <p:spPr/>
        <p:txBody>
          <a:bodyPr/>
          <a:lstStyle/>
          <a:p>
            <a:pPr>
              <a:defRPr/>
            </a:pPr>
            <a:r>
              <a:rPr lang="en-US" dirty="0" smtClean="0"/>
              <a:t>RIPE NCC, Yerevan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3124200" cy="639763"/>
          </a:xfrm>
        </p:spPr>
        <p:txBody>
          <a:bodyPr/>
          <a:lstStyle/>
          <a:p>
            <a:pPr eaLnBrk="1" hangingPunct="1">
              <a:defRPr/>
            </a:pPr>
            <a:r>
              <a:rPr lang="en-US" sz="3600" b="1" dirty="0" smtClean="0">
                <a:solidFill>
                  <a:schemeClr val="accent6"/>
                </a:solidFill>
              </a:rPr>
              <a:t>DNSSEC</a:t>
            </a:r>
            <a:endParaRPr lang="en-US" sz="3600" b="1" dirty="0">
              <a:solidFill>
                <a:schemeClr val="accent6"/>
              </a:solidFill>
            </a:endParaRPr>
          </a:p>
        </p:txBody>
      </p:sp>
      <p:sp>
        <p:nvSpPr>
          <p:cNvPr id="922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A23DB82-1C7D-4A53-87EA-F16F0728227A}" type="slidenum">
              <a:rPr lang="en-US" sz="1400"/>
              <a:pPr algn="r"/>
              <a:t>8</a:t>
            </a:fld>
            <a:endParaRPr lang="en-US" sz="1400"/>
          </a:p>
        </p:txBody>
      </p:sp>
      <p:sp>
        <p:nvSpPr>
          <p:cNvPr id="9223" name="TextBox 5"/>
          <p:cNvSpPr txBox="1">
            <a:spLocks noChangeArrowheads="1"/>
          </p:cNvSpPr>
          <p:nvPr/>
        </p:nvSpPr>
        <p:spPr bwMode="auto">
          <a:xfrm>
            <a:off x="304800" y="2514600"/>
            <a:ext cx="8610600" cy="1077218"/>
          </a:xfrm>
          <a:prstGeom prst="rect">
            <a:avLst/>
          </a:prstGeom>
          <a:noFill/>
          <a:ln w="9525">
            <a:noFill/>
            <a:miter lim="800000"/>
            <a:headEnd/>
            <a:tailEnd/>
          </a:ln>
        </p:spPr>
        <p:txBody>
          <a:bodyPr>
            <a:spAutoFit/>
          </a:bodyPr>
          <a:lstStyle/>
          <a:p>
            <a:pPr>
              <a:buFont typeface="Arial" charset="0"/>
              <a:buChar char="•"/>
            </a:pPr>
            <a:r>
              <a:rPr lang="en-US" sz="2400" b="1" dirty="0"/>
              <a:t>    </a:t>
            </a:r>
            <a:r>
              <a:rPr lang="en-US" sz="3200" b="1" dirty="0"/>
              <a:t>DNSSEC </a:t>
            </a:r>
            <a:r>
              <a:rPr lang="en-US" sz="3200" b="1" dirty="0" smtClean="0"/>
              <a:t>– introduced in July 2011</a:t>
            </a:r>
            <a:endParaRPr lang="en-US" sz="3200" b="1" dirty="0"/>
          </a:p>
          <a:p>
            <a:r>
              <a:rPr lang="en-US" sz="3200" b="1" dirty="0"/>
              <a:t>   </a:t>
            </a:r>
          </a:p>
        </p:txBody>
      </p:sp>
      <p:sp>
        <p:nvSpPr>
          <p:cNvPr id="9" name="Date Placeholder 8"/>
          <p:cNvSpPr>
            <a:spLocks noGrp="1"/>
          </p:cNvSpPr>
          <p:nvPr>
            <p:ph type="dt" sz="half" idx="10"/>
          </p:nvPr>
        </p:nvSpPr>
        <p:spPr/>
        <p:txBody>
          <a:bodyPr/>
          <a:lstStyle/>
          <a:p>
            <a:pPr>
              <a:defRPr/>
            </a:pPr>
            <a:r>
              <a:rPr lang="ru-RU" smtClean="0"/>
              <a:t>15.09.2015</a:t>
            </a:r>
            <a:endParaRPr lang="ru-RU"/>
          </a:p>
        </p:txBody>
      </p:sp>
      <p:sp>
        <p:nvSpPr>
          <p:cNvPr id="10" name="Slide Number Placeholder 9"/>
          <p:cNvSpPr>
            <a:spLocks noGrp="1"/>
          </p:cNvSpPr>
          <p:nvPr>
            <p:ph type="sldNum" sz="quarter" idx="12"/>
          </p:nvPr>
        </p:nvSpPr>
        <p:spPr/>
        <p:txBody>
          <a:bodyPr/>
          <a:lstStyle/>
          <a:p>
            <a:pPr>
              <a:defRPr/>
            </a:pPr>
            <a:fld id="{0E5E8057-ABC4-457F-8D81-C899242AFB45}"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A23DB82-1C7D-4A53-87EA-F16F0728227A}" type="slidenum">
              <a:rPr lang="en-US" sz="1400"/>
              <a:pPr algn="r"/>
              <a:t>9</a:t>
            </a:fld>
            <a:endParaRPr lang="en-US" sz="1400"/>
          </a:p>
        </p:txBody>
      </p:sp>
      <p:sp>
        <p:nvSpPr>
          <p:cNvPr id="10" name="Slide Number Placeholder 9"/>
          <p:cNvSpPr>
            <a:spLocks noGrp="1"/>
          </p:cNvSpPr>
          <p:nvPr>
            <p:ph type="sldNum" sz="quarter" idx="12"/>
          </p:nvPr>
        </p:nvSpPr>
        <p:spPr/>
        <p:txBody>
          <a:bodyPr/>
          <a:lstStyle/>
          <a:p>
            <a:pPr>
              <a:defRPr/>
            </a:pPr>
            <a:fld id="{0E5E8057-ABC4-457F-8D81-C899242AFB45}" type="slidenum">
              <a:rPr lang="en-US" smtClean="0"/>
              <a:pPr>
                <a:defRPr/>
              </a:pPr>
              <a:t>9</a:t>
            </a:fld>
            <a:endParaRPr lang="en-US"/>
          </a:p>
        </p:txBody>
      </p:sp>
      <p:pic>
        <p:nvPicPr>
          <p:cNvPr id="1026" name="Picture 2" descr="F:\anycast_cctld.jpg"/>
          <p:cNvPicPr>
            <a:picLocks noChangeAspect="1" noChangeArrowheads="1"/>
          </p:cNvPicPr>
          <p:nvPr/>
        </p:nvPicPr>
        <p:blipFill>
          <a:blip r:embed="rId2" cstate="print"/>
          <a:srcRect/>
          <a:stretch>
            <a:fillRect/>
          </a:stretch>
        </p:blipFill>
        <p:spPr bwMode="auto">
          <a:xfrm>
            <a:off x="304800" y="228600"/>
            <a:ext cx="8568427" cy="6019800"/>
          </a:xfrm>
          <a:prstGeom prst="rect">
            <a:avLst/>
          </a:prstGeom>
          <a:noFill/>
        </p:spPr>
      </p:pic>
      <p:sp>
        <p:nvSpPr>
          <p:cNvPr id="12" name="Date Placeholder 11"/>
          <p:cNvSpPr>
            <a:spLocks noGrp="1"/>
          </p:cNvSpPr>
          <p:nvPr>
            <p:ph type="dt" sz="half" idx="10"/>
          </p:nvPr>
        </p:nvSpPr>
        <p:spPr/>
        <p:txBody>
          <a:bodyPr/>
          <a:lstStyle/>
          <a:p>
            <a:pPr>
              <a:defRPr/>
            </a:pPr>
            <a:r>
              <a:rPr lang="ru-RU" smtClean="0"/>
              <a:t>15.09.2015</a:t>
            </a:r>
            <a:endParaRPr lang="ru-RU"/>
          </a:p>
        </p:txBody>
      </p:sp>
      <p:sp>
        <p:nvSpPr>
          <p:cNvPr id="13" name="Footer Placeholder 12"/>
          <p:cNvSpPr>
            <a:spLocks noGrp="1"/>
          </p:cNvSpPr>
          <p:nvPr>
            <p:ph type="ftr" sz="quarter" idx="11"/>
          </p:nvPr>
        </p:nvSpPr>
        <p:spPr/>
        <p:txBody>
          <a:bodyPr/>
          <a:lstStyle/>
          <a:p>
            <a:pPr>
              <a:defRPr/>
            </a:pPr>
            <a:r>
              <a:rPr lang="en-US" smtClean="0"/>
              <a:t>RIPE NCC, Yerevan</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4628</TotalTime>
  <Words>596</Words>
  <Application>Microsoft Office PowerPoint</Application>
  <PresentationFormat>On-screen Show (4:3)</PresentationFormat>
  <Paragraphs>155</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AM TLD Registry System  I.Mkrtumyan , H.Dadivanyan ISOC AM   </vt:lpstr>
      <vt:lpstr>Slide 2</vt:lpstr>
      <vt:lpstr>Juridical base of ISOC AM activity as country ccTLD</vt:lpstr>
      <vt:lpstr>Slide 4</vt:lpstr>
      <vt:lpstr>Slide 5</vt:lpstr>
      <vt:lpstr>Reliability of the DNS service of Armenia</vt:lpstr>
      <vt:lpstr>Root servers in Armenia</vt:lpstr>
      <vt:lpstr>DNSSEC</vt:lpstr>
      <vt:lpstr>Slide 9</vt:lpstr>
      <vt:lpstr>Slide 10</vt:lpstr>
      <vt:lpstr>Slide 11</vt:lpstr>
      <vt:lpstr>Slide 12</vt:lpstr>
      <vt:lpstr>Slide 13</vt:lpstr>
      <vt:lpstr>Slide 14</vt:lpstr>
      <vt:lpstr>Slide 15</vt:lpstr>
      <vt:lpstr>Slide 16</vt:lpstr>
      <vt:lpstr>Backbones Around Armenia  (A.Kipchatov, IP backbone around Armenia)</vt:lpstr>
      <vt:lpstr>AMNIC public services</vt:lpstr>
      <vt:lpstr>Datacentres</vt:lpstr>
      <vt:lpstr>Upstreams</vt:lpstr>
      <vt:lpstr>ArmIX</vt:lpstr>
      <vt:lpstr>Plans</vt:lpstr>
      <vt:lpstr>Slide 23</vt:lpstr>
    </vt:vector>
  </TitlesOfParts>
  <Company>AUA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Armenia Internet Development Concept  I. Mkrtumyan imkrtoum@aua.am  AUA, ISOC AM</dc:title>
  <dc:creator>Igor Mkrtumyan</dc:creator>
  <cp:lastModifiedBy>igor.mkrtumyan</cp:lastModifiedBy>
  <cp:revision>406</cp:revision>
  <dcterms:created xsi:type="dcterms:W3CDTF">2009-04-14T12:25:26Z</dcterms:created>
  <dcterms:modified xsi:type="dcterms:W3CDTF">2015-09-16T13:53:21Z</dcterms:modified>
</cp:coreProperties>
</file>