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315" r:id="rId4"/>
    <p:sldId id="325" r:id="rId5"/>
    <p:sldId id="317" r:id="rId6"/>
    <p:sldId id="319" r:id="rId7"/>
    <p:sldId id="320" r:id="rId8"/>
    <p:sldId id="321" r:id="rId9"/>
    <p:sldId id="322" r:id="rId10"/>
    <p:sldId id="323" r:id="rId11"/>
    <p:sldId id="324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8">
          <p15:clr>
            <a:srgbClr val="A4A3A4"/>
          </p15:clr>
        </p15:guide>
        <p15:guide id="3" pos="3024">
          <p15:clr>
            <a:srgbClr val="A4A3A4"/>
          </p15:clr>
        </p15:guide>
        <p15:guide id="4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1C24"/>
    <a:srgbClr val="E6E3D2"/>
    <a:srgbClr val="D8D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016" autoAdjust="0"/>
  </p:normalViewPr>
  <p:slideViewPr>
    <p:cSldViewPr>
      <p:cViewPr>
        <p:scale>
          <a:sx n="100" d="100"/>
          <a:sy n="100" d="100"/>
        </p:scale>
        <p:origin x="1932" y="294"/>
      </p:cViewPr>
      <p:guideLst>
        <p:guide orient="horz" pos="2160"/>
        <p:guide pos="528"/>
        <p:guide pos="3024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F6825-4424-4C82-895A-8496C793EB93}" type="datetimeFigureOut">
              <a:rPr lang="en-US" smtClean="0"/>
              <a:pPr/>
              <a:t>04-Sep-15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24CBE-2AFB-412E-B07A-5D903C745A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2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6462-CCF8-4703-A5C3-201C50581B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aseline="0" dirty="0" smtClean="0"/>
              <a:t>Prerequisites: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Radius had already Full IPv6 support.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DPI/PCEF already had licenses for IPv6 traffic inspection. (Native IPv6 traffic Encryption</a:t>
            </a:r>
            <a:r>
              <a:rPr lang="en-US" baseline="0" dirty="0" smtClean="0"/>
              <a:t> possibility was not tested, but it would definitely create a problem for protocol recognition</a:t>
            </a:r>
            <a:r>
              <a:rPr lang="en-US" dirty="0" smtClean="0"/>
              <a:t>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Native IPv6</a:t>
            </a:r>
            <a:r>
              <a:rPr lang="en-US" baseline="0" dirty="0" smtClean="0"/>
              <a:t> </a:t>
            </a:r>
            <a:r>
              <a:rPr lang="en-US" dirty="0" smtClean="0"/>
              <a:t>DNS was installed,</a:t>
            </a:r>
            <a:r>
              <a:rPr lang="en-US" baseline="0" dirty="0" smtClean="0"/>
              <a:t> with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DNS64 support.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NAT64 and DNS64 were used when IPv6 native client</a:t>
            </a:r>
            <a:r>
              <a:rPr lang="en-US" baseline="0" dirty="0" smtClean="0"/>
              <a:t> </a:t>
            </a:r>
            <a:r>
              <a:rPr lang="en-US" dirty="0" smtClean="0"/>
              <a:t>traffic wants to reach IPv4 destination.</a:t>
            </a:r>
          </a:p>
          <a:p>
            <a:endParaRPr lang="en-US" dirty="0" smtClean="0"/>
          </a:p>
          <a:p>
            <a:r>
              <a:rPr lang="en-US" dirty="0" smtClean="0"/>
              <a:t>Constraints and drawbacks: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Lack of IPv6 availability</a:t>
            </a:r>
            <a:r>
              <a:rPr lang="en-US" baseline="0" dirty="0" smtClean="0"/>
              <a:t> on End user devices.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Dongles drivers did not support IPv6.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HLR/CPS/EMA did not have an IPv6 field to provision static IPv6 to the subscribers.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SGSN license was upgraded to be IPv6 aware for PDP contexts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GGSN license was upgraded to be support IPv6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Dual PDP context was not available and needed license for the GGSN. (3GPP Release 9 supports IP/IPv6 dual stack)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NAT64 is heavy</a:t>
            </a:r>
            <a:r>
              <a:rPr lang="en-US" baseline="0" dirty="0" smtClean="0"/>
              <a:t> for the routers and could lead to </a:t>
            </a:r>
            <a:r>
              <a:rPr lang="en-US" dirty="0" smtClean="0"/>
              <a:t>bottlenecks</a:t>
            </a:r>
            <a:r>
              <a:rPr lang="en-US" baseline="0" dirty="0" smtClean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Data Roaming tests were not performed. (anticipated to cause problems if the partner does not support IPv6)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Testing was done with: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Dual stack End user device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Native IPv6 devices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The Core network is configured in all cases for dual stack.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Testing with Dual stack End user device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2 PDP or 1 PDP with dual bearer for license saving.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Main testing was done with Google Nexus smart phones. The phoned </a:t>
            </a:r>
            <a:r>
              <a:rPr lang="en-US" baseline="0" smtClean="0"/>
              <a:t>was rooted.</a:t>
            </a:r>
            <a:endParaRPr lang="en-US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Depends mainly on the OS for stack selection.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Limited available Handsets that supports IPv4v6 single PDP.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Still requires IPv4</a:t>
            </a:r>
            <a:r>
              <a:rPr lang="en-US" baseline="0" dirty="0" smtClean="0"/>
              <a:t> provisioning.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Testing with Native IPv6 End user device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1 PDP.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Main testing was done with Google Nexus smart phones. (OS was IPv6 fully compliant)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DNS64 and NAT64 for IPv4 destinations.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3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05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more</a:t>
            </a:r>
            <a:r>
              <a:rPr lang="en-US" baseline="0" dirty="0" smtClean="0"/>
              <a:t> summary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6462-CCF8-4703-A5C3-201C50581B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7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1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2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83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6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7ED8C-38DF-4DB7-B688-67ABD88559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7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Powerpoint Back 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590800"/>
            <a:ext cx="5522976" cy="905256"/>
          </a:xfrm>
        </p:spPr>
        <p:txBody>
          <a:bodyPr/>
          <a:lstStyle>
            <a:lvl1pPr>
              <a:lnSpc>
                <a:spcPts val="33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477768"/>
            <a:ext cx="5513832" cy="621792"/>
          </a:xfrm>
        </p:spPr>
        <p:txBody>
          <a:bodyPr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1447800" y="2438400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D1C2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signature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52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52463" y="430213"/>
            <a:ext cx="7929562" cy="540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1113" y="6489700"/>
            <a:ext cx="2097087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3074" name="Picture 2" descr="signature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52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4" name="Picture 2" descr="signature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52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pic>
        <p:nvPicPr>
          <p:cNvPr id="7" name="Picture 2" descr="signature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52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owerpoint Back 2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764"/>
            <a:ext cx="9144000" cy="68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9032" y="990600"/>
            <a:ext cx="7315200" cy="475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032" y="1874520"/>
            <a:ext cx="7315200" cy="4145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040688" y="6448425"/>
            <a:ext cx="5667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ED1C24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DC220-7E34-46CA-A7C6-F2D946DB2A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D1C2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ts val="2200"/>
        </a:lnSpc>
        <a:spcBef>
          <a:spcPts val="1100"/>
        </a:spcBef>
        <a:buClr>
          <a:srgbClr val="FF0000"/>
        </a:buClr>
        <a:buFont typeface="Wingdings" pitchFamily="2" charset="2"/>
        <a:buChar char=""/>
        <a:defRPr sz="1800" kern="100" baseline="0">
          <a:solidFill>
            <a:schemeClr val="tx1"/>
          </a:solidFill>
          <a:latin typeface="+mj-lt"/>
          <a:ea typeface="+mn-ea"/>
          <a:cs typeface="+mn-cs"/>
        </a:defRPr>
      </a:lvl1pPr>
      <a:lvl2pPr marL="786384" indent="-246888" algn="l" defTabSz="914400" rtl="0" eaLnBrk="1" latinLnBrk="0" hangingPunct="1">
        <a:lnSpc>
          <a:spcPts val="2200"/>
        </a:lnSpc>
        <a:spcBef>
          <a:spcPts val="0"/>
        </a:spcBef>
        <a:buClr>
          <a:srgbClr val="B2B2B2"/>
        </a:buClr>
        <a:buSzPct val="65000"/>
        <a:buFont typeface="Wingdings" pitchFamily="2" charset="2"/>
        <a:buChar char=""/>
        <a:defRPr sz="1600" kern="100" baseline="0">
          <a:solidFill>
            <a:schemeClr val="tx1"/>
          </a:solidFill>
          <a:latin typeface="+mj-lt"/>
          <a:ea typeface="+mn-ea"/>
          <a:cs typeface="+mn-cs"/>
        </a:defRPr>
      </a:lvl2pPr>
      <a:lvl3pPr marL="1207008" indent="-237744" algn="l" defTabSz="914400" rtl="0" eaLnBrk="1" latinLnBrk="0" hangingPunct="1">
        <a:lnSpc>
          <a:spcPts val="2200"/>
        </a:lnSpc>
        <a:spcBef>
          <a:spcPts val="0"/>
        </a:spcBef>
        <a:buFont typeface="Calibri" pitchFamily="34" charset="0"/>
        <a:buChar char="-"/>
        <a:defRPr sz="1600" kern="100" baseline="0">
          <a:solidFill>
            <a:schemeClr val="tx1"/>
          </a:solidFill>
          <a:latin typeface="+mj-lt"/>
          <a:ea typeface="+mn-ea"/>
          <a:cs typeface="+mn-cs"/>
        </a:defRPr>
      </a:lvl3pPr>
      <a:lvl4pPr marL="1691640" indent="-310896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-"/>
        <a:defRPr sz="1600" kern="100" baseline="0">
          <a:solidFill>
            <a:schemeClr val="tx1"/>
          </a:solidFill>
          <a:latin typeface="+mj-lt"/>
          <a:ea typeface="+mn-ea"/>
          <a:cs typeface="+mn-cs"/>
        </a:defRPr>
      </a:lvl4pPr>
      <a:lvl5pPr marL="2221992" indent="-347472" algn="l" defTabSz="914400" rtl="0" eaLnBrk="1" latinLnBrk="0" hangingPunct="1">
        <a:lnSpc>
          <a:spcPts val="2200"/>
        </a:lnSpc>
        <a:spcBef>
          <a:spcPts val="0"/>
        </a:spcBef>
        <a:buFont typeface="Arial" pitchFamily="34" charset="0"/>
        <a:buChar char="-"/>
        <a:defRPr sz="1600" kern="100" baseline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hyperlink" Target="mailto:tmazejian@mts.a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s.am/uploads/resources/Coverage_Map_Eng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  <a:noFill/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The Importance of IPv6 for Mobile Operators</a:t>
            </a:r>
            <a:endParaRPr lang="nl-NL" sz="28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463553" y="5486400"/>
            <a:ext cx="2460289" cy="12192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Presented </a:t>
            </a:r>
            <a:r>
              <a:rPr kumimoji="0" lang="en-US" b="1" i="0" u="none" strike="noStrike" kern="1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Thomas Mazejian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CIO of VivaCell-MTS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ignatur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04800"/>
            <a:ext cx="420077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50" y="152400"/>
            <a:ext cx="2344739" cy="100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85632" cy="475488"/>
          </a:xfrm>
        </p:spPr>
        <p:txBody>
          <a:bodyPr/>
          <a:lstStyle/>
          <a:p>
            <a:r>
              <a:rPr lang="en-US" dirty="0" smtClean="0"/>
              <a:t>Case Study: VivaCell-MTS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0288" y="1468674"/>
            <a:ext cx="4729912" cy="48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Lack of IPv4 address space combined with rapid growth </a:t>
            </a:r>
            <a:r>
              <a:rPr lang="en-US" dirty="0" smtClean="0">
                <a:solidFill>
                  <a:srgbClr val="FF0000"/>
                </a:solidFill>
              </a:rPr>
              <a:t>in “always-on</a:t>
            </a:r>
            <a:r>
              <a:rPr lang="en-US" dirty="0">
                <a:solidFill>
                  <a:srgbClr val="FF0000"/>
                </a:solidFill>
              </a:rPr>
              <a:t>” devices prompted a re-think on IP addressing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IPv4 </a:t>
            </a:r>
            <a:r>
              <a:rPr lang="en-US" dirty="0">
                <a:solidFill>
                  <a:srgbClr val="FF0000"/>
                </a:solidFill>
              </a:rPr>
              <a:t>does not fit the business need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IPv6 </a:t>
            </a:r>
            <a:r>
              <a:rPr lang="en-US" dirty="0">
                <a:solidFill>
                  <a:srgbClr val="FF0000"/>
                </a:solidFill>
              </a:rPr>
              <a:t>deployment </a:t>
            </a:r>
            <a:r>
              <a:rPr lang="en-US" dirty="0" smtClean="0">
                <a:solidFill>
                  <a:srgbClr val="FF0000"/>
                </a:solidFill>
              </a:rPr>
              <a:t>relatively easy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Feasibility </a:t>
            </a:r>
            <a:r>
              <a:rPr lang="en-US" dirty="0">
                <a:solidFill>
                  <a:srgbClr val="FF0000"/>
                </a:solidFill>
              </a:rPr>
              <a:t>study and impact assessment on IPv6 </a:t>
            </a:r>
            <a:r>
              <a:rPr lang="en-US" dirty="0" smtClean="0">
                <a:solidFill>
                  <a:srgbClr val="FF0000"/>
                </a:solidFill>
              </a:rPr>
              <a:t>deployment took </a:t>
            </a:r>
            <a:r>
              <a:rPr lang="en-US" dirty="0">
                <a:solidFill>
                  <a:srgbClr val="FF0000"/>
                </a:solidFill>
              </a:rPr>
              <a:t>about </a:t>
            </a:r>
            <a:r>
              <a:rPr lang="en-US" dirty="0" smtClean="0">
                <a:solidFill>
                  <a:srgbClr val="FF0000"/>
                </a:solidFill>
              </a:rPr>
              <a:t>8 </a:t>
            </a:r>
            <a:r>
              <a:rPr lang="en-US" dirty="0">
                <a:solidFill>
                  <a:srgbClr val="FF0000"/>
                </a:solidFill>
              </a:rPr>
              <a:t>months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Started </a:t>
            </a:r>
            <a:r>
              <a:rPr lang="en-US" dirty="0">
                <a:solidFill>
                  <a:srgbClr val="FF0000"/>
                </a:solidFill>
              </a:rPr>
              <a:t>an IPv6 friendly user trial in 2010 </a:t>
            </a:r>
            <a:r>
              <a:rPr lang="en-US" dirty="0" smtClean="0">
                <a:solidFill>
                  <a:srgbClr val="FF0000"/>
                </a:solidFill>
              </a:rPr>
              <a:t>using 2G/3G/HSPA </a:t>
            </a:r>
            <a:r>
              <a:rPr lang="en-US" dirty="0">
                <a:solidFill>
                  <a:srgbClr val="FF0000"/>
                </a:solidFill>
              </a:rPr>
              <a:t>network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VivaCell-MTS </a:t>
            </a:r>
            <a:r>
              <a:rPr lang="en-US" dirty="0">
                <a:solidFill>
                  <a:srgbClr val="FF0000"/>
                </a:solidFill>
              </a:rPr>
              <a:t>did not spend any CAPEX to deploy IPv6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Introduction </a:t>
            </a:r>
            <a:r>
              <a:rPr lang="en-US" dirty="0">
                <a:solidFill>
                  <a:srgbClr val="FF0000"/>
                </a:solidFill>
              </a:rPr>
              <a:t>feature to handsets is a slow and careful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3255186" cy="202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1"/>
            <a:ext cx="326863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85632" cy="475488"/>
          </a:xfrm>
        </p:spPr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0288" y="1468674"/>
            <a:ext cx="5263312" cy="48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It has its own challenges, however, we have </a:t>
            </a:r>
            <a:r>
              <a:rPr lang="en-US" dirty="0" smtClean="0">
                <a:solidFill>
                  <a:srgbClr val="FF0000"/>
                </a:solidFill>
              </a:rPr>
              <a:t>started observing </a:t>
            </a:r>
            <a:r>
              <a:rPr lang="en-US" dirty="0">
                <a:solidFill>
                  <a:srgbClr val="FF0000"/>
                </a:solidFill>
              </a:rPr>
              <a:t>IPv6 deployment in large mobile networks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Lower </a:t>
            </a:r>
            <a:r>
              <a:rPr lang="en-US" dirty="0">
                <a:solidFill>
                  <a:srgbClr val="FF0000"/>
                </a:solidFill>
              </a:rPr>
              <a:t>generation network compatible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IPv6 </a:t>
            </a:r>
            <a:r>
              <a:rPr lang="en-US" dirty="0">
                <a:solidFill>
                  <a:srgbClr val="FF0000"/>
                </a:solidFill>
              </a:rPr>
              <a:t>is well tested and has already been used </a:t>
            </a:r>
            <a:r>
              <a:rPr lang="en-US" dirty="0" smtClean="0">
                <a:solidFill>
                  <a:srgbClr val="FF0000"/>
                </a:solidFill>
              </a:rPr>
              <a:t>in production </a:t>
            </a:r>
            <a:r>
              <a:rPr lang="en-US" dirty="0">
                <a:solidFill>
                  <a:srgbClr val="FF0000"/>
                </a:solidFill>
              </a:rPr>
              <a:t>mobile </a:t>
            </a:r>
            <a:r>
              <a:rPr lang="en-US" dirty="0" smtClean="0">
                <a:solidFill>
                  <a:srgbClr val="FF0000"/>
                </a:solidFill>
              </a:rPr>
              <a:t>networks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There are already many mobile devices supporting IPv6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ega.edu/images/uploads/collaboration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9050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382000" cy="1905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Q &amp; A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Thank You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16506" y="4114800"/>
            <a:ext cx="4419600" cy="19812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tmazejian@mts.am</a:t>
            </a:r>
            <a:endParaRPr kumimoji="0" lang="en-US" sz="24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@</a:t>
            </a:r>
            <a:r>
              <a:rPr lang="en-US" sz="2400" b="1" kern="1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tmazejian</a:t>
            </a:r>
            <a:endParaRPr lang="en-US" sz="2400" b="1" kern="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748306"/>
            <a:ext cx="2209800" cy="1178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84706"/>
            <a:ext cx="24384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3" name="Text Box 3"/>
          <p:cNvSpPr txBox="1">
            <a:spLocks noChangeArrowheads="1"/>
          </p:cNvSpPr>
          <p:nvPr/>
        </p:nvSpPr>
        <p:spPr bwMode="auto">
          <a:xfrm>
            <a:off x="680288" y="1468674"/>
            <a:ext cx="7854112" cy="48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Transition to higher generation mobile networks </a:t>
            </a:r>
            <a:r>
              <a:rPr lang="en-US" dirty="0" smtClean="0">
                <a:solidFill>
                  <a:srgbClr val="FF0000"/>
                </a:solidFill>
              </a:rPr>
              <a:t>globally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What does transition mean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Case Study: </a:t>
            </a:r>
            <a:r>
              <a:rPr lang="en-US" dirty="0" smtClean="0">
                <a:solidFill>
                  <a:srgbClr val="FF0000"/>
                </a:solidFill>
              </a:rPr>
              <a:t>VivaCell-MTS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Takeaways</a:t>
            </a: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914400" y="990600"/>
            <a:ext cx="7799832" cy="381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Contents</a:t>
            </a:r>
            <a:endParaRPr kumimoji="0" lang="fr-FR" sz="2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85632" cy="475488"/>
          </a:xfrm>
        </p:spPr>
        <p:txBody>
          <a:bodyPr/>
          <a:lstStyle/>
          <a:p>
            <a:r>
              <a:rPr lang="en-US" dirty="0" smtClean="0"/>
              <a:t>Biography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0288" y="1468674"/>
            <a:ext cx="5720512" cy="48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Currently CIO of VivaCell-MTS, the Armenian subsidiary of the Russian mobile operator Mobile </a:t>
            </a:r>
            <a:r>
              <a:rPr lang="en-US" dirty="0" err="1">
                <a:solidFill>
                  <a:srgbClr val="FF0000"/>
                </a:solidFill>
              </a:rPr>
              <a:t>TeleSystems</a:t>
            </a:r>
            <a:r>
              <a:rPr lang="en-US" dirty="0">
                <a:solidFill>
                  <a:srgbClr val="FF0000"/>
                </a:solidFill>
              </a:rPr>
              <a:t> (MTS)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1999 co-founded DC Soft SAL, leading Lebanese software development companies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 2007 relocated to Armenia to work for VivaCell-MTS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As a CIO he is responsible for linking technology with business by aligning the IT strategy with the company's mission, values and strategic objectives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Involved in several IT and Internet associations as board member and advisory </a:t>
            </a:r>
            <a:r>
              <a:rPr lang="en-US" dirty="0" smtClean="0">
                <a:solidFill>
                  <a:srgbClr val="FF0000"/>
                </a:solidFill>
              </a:rPr>
              <a:t>roles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82" y="1600200"/>
            <a:ext cx="2422778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98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85632" cy="47548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0288" y="1468674"/>
            <a:ext cx="5872912" cy="48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Internet has experienced phenomenal growth in </a:t>
            </a:r>
            <a:r>
              <a:rPr lang="en-US" dirty="0" smtClean="0">
                <a:solidFill>
                  <a:srgbClr val="FF0000"/>
                </a:solidFill>
              </a:rPr>
              <a:t>the last </a:t>
            </a:r>
            <a:r>
              <a:rPr lang="en-US" dirty="0">
                <a:solidFill>
                  <a:srgbClr val="FF0000"/>
                </a:solidFill>
              </a:rPr>
              <a:t>20 </a:t>
            </a:r>
            <a:r>
              <a:rPr lang="en-US" dirty="0" smtClean="0">
                <a:solidFill>
                  <a:srgbClr val="FF0000"/>
                </a:solidFill>
              </a:rPr>
              <a:t>years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>
                <a:solidFill>
                  <a:srgbClr val="FF0000"/>
                </a:solidFill>
              </a:rPr>
              <a:t>million users in 1995 and 2.8 billion users in 2013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the Internet is still growing: Research indicates that </a:t>
            </a:r>
            <a:r>
              <a:rPr lang="en-US" dirty="0" smtClean="0">
                <a:solidFill>
                  <a:srgbClr val="FF0000"/>
                </a:solidFill>
              </a:rPr>
              <a:t>by 2020, </a:t>
            </a:r>
            <a:r>
              <a:rPr lang="en-US" dirty="0">
                <a:solidFill>
                  <a:srgbClr val="FF0000"/>
                </a:solidFill>
              </a:rPr>
              <a:t>there will be about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>
                <a:solidFill>
                  <a:srgbClr val="FF0000"/>
                </a:solidFill>
              </a:rPr>
              <a:t>billion </a:t>
            </a:r>
            <a:r>
              <a:rPr lang="en-US" dirty="0" smtClean="0">
                <a:solidFill>
                  <a:srgbClr val="FF0000"/>
                </a:solidFill>
              </a:rPr>
              <a:t>connected device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Over </a:t>
            </a:r>
            <a:r>
              <a:rPr lang="en-US" dirty="0">
                <a:solidFill>
                  <a:srgbClr val="FF0000"/>
                </a:solidFill>
              </a:rPr>
              <a:t>40% of the world’s projected population (7.6 billion)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next wave of Internet growth will have a much </a:t>
            </a:r>
            <a:r>
              <a:rPr lang="en-US" dirty="0" smtClean="0">
                <a:solidFill>
                  <a:srgbClr val="FF0000"/>
                </a:solidFill>
              </a:rPr>
              <a:t>larger impact </a:t>
            </a:r>
            <a:r>
              <a:rPr lang="en-US" dirty="0">
                <a:solidFill>
                  <a:srgbClr val="FF0000"/>
                </a:solidFill>
              </a:rPr>
              <a:t>on the fundamental nature of the Internet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>
                <a:solidFill>
                  <a:srgbClr val="FF0000"/>
                </a:solidFill>
              </a:rPr>
              <a:t>is coming from mobile </a:t>
            </a:r>
            <a:r>
              <a:rPr lang="en-US" dirty="0" smtClean="0">
                <a:solidFill>
                  <a:srgbClr val="FF0000"/>
                </a:solidFill>
              </a:rPr>
              <a:t>networks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suyati.com/SuyatiBlog/wp-content/uploads/2012/07/grow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.phys.org/newman/gfx/news/hires/2011/sunbather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9135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972" y="838199"/>
            <a:ext cx="8510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cap="sm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 billion devices by 2020</a:t>
            </a:r>
            <a:endParaRPr lang="en-US" sz="8800" cap="sm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85632" cy="475488"/>
          </a:xfrm>
        </p:spPr>
        <p:txBody>
          <a:bodyPr/>
          <a:lstStyle/>
          <a:p>
            <a:r>
              <a:rPr lang="en-US" dirty="0" smtClean="0"/>
              <a:t>Introduction (cont’d)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0287" y="1468674"/>
            <a:ext cx="5396663" cy="48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While </a:t>
            </a:r>
            <a:r>
              <a:rPr lang="en-US" dirty="0">
                <a:solidFill>
                  <a:srgbClr val="FF0000"/>
                </a:solidFill>
              </a:rPr>
              <a:t>fixed network broadband still provides an </a:t>
            </a:r>
            <a:r>
              <a:rPr lang="en-US" dirty="0" smtClean="0">
                <a:solidFill>
                  <a:srgbClr val="FF0000"/>
                </a:solidFill>
              </a:rPr>
              <a:t>important base </a:t>
            </a:r>
            <a:r>
              <a:rPr lang="en-US" dirty="0">
                <a:solidFill>
                  <a:srgbClr val="FF0000"/>
                </a:solidFill>
              </a:rPr>
              <a:t>for Internet users, mobile network access to </a:t>
            </a:r>
            <a:r>
              <a:rPr lang="en-US" dirty="0" smtClean="0">
                <a:solidFill>
                  <a:srgbClr val="FF0000"/>
                </a:solidFill>
              </a:rPr>
              <a:t>the Internet </a:t>
            </a:r>
            <a:r>
              <a:rPr lang="en-US" dirty="0">
                <a:solidFill>
                  <a:srgbClr val="FF0000"/>
                </a:solidFill>
              </a:rPr>
              <a:t>has became a major development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Mobile </a:t>
            </a:r>
            <a:r>
              <a:rPr lang="en-US" dirty="0">
                <a:solidFill>
                  <a:srgbClr val="FF0000"/>
                </a:solidFill>
              </a:rPr>
              <a:t>broadband subscriptions growing very rapidly in </a:t>
            </a:r>
            <a:r>
              <a:rPr lang="en-US" dirty="0" smtClean="0">
                <a:solidFill>
                  <a:srgbClr val="FF0000"/>
                </a:solidFill>
              </a:rPr>
              <a:t>developing economies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Phenomenal </a:t>
            </a:r>
            <a:r>
              <a:rPr lang="en-US" dirty="0">
                <a:solidFill>
                  <a:srgbClr val="FF0000"/>
                </a:solidFill>
              </a:rPr>
              <a:t>growth of mobile broadband is changing </a:t>
            </a:r>
            <a:r>
              <a:rPr lang="en-US" dirty="0" smtClean="0">
                <a:solidFill>
                  <a:srgbClr val="FF0000"/>
                </a:solidFill>
              </a:rPr>
              <a:t>user behavior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Rapid </a:t>
            </a:r>
            <a:r>
              <a:rPr lang="en-US" dirty="0">
                <a:solidFill>
                  <a:srgbClr val="FF0000"/>
                </a:solidFill>
              </a:rPr>
              <a:t>increase of mobile-only </a:t>
            </a:r>
            <a:r>
              <a:rPr lang="en-US" dirty="0" smtClean="0">
                <a:solidFill>
                  <a:srgbClr val="FF0000"/>
                </a:solidFill>
              </a:rPr>
              <a:t>Internet </a:t>
            </a:r>
            <a:r>
              <a:rPr lang="en-US" dirty="0">
                <a:solidFill>
                  <a:srgbClr val="FF0000"/>
                </a:solidFill>
              </a:rPr>
              <a:t>access, i.e., users do not </a:t>
            </a:r>
            <a:r>
              <a:rPr lang="en-US" dirty="0" smtClean="0">
                <a:solidFill>
                  <a:srgbClr val="FF0000"/>
                </a:solidFill>
              </a:rPr>
              <a:t>or very </a:t>
            </a:r>
            <a:r>
              <a:rPr lang="en-US" dirty="0">
                <a:solidFill>
                  <a:srgbClr val="FF0000"/>
                </a:solidFill>
              </a:rPr>
              <a:t>rarely use desktop/laptop computers to access the Internet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Welcome </a:t>
            </a:r>
            <a:r>
              <a:rPr lang="en-US" dirty="0">
                <a:solidFill>
                  <a:srgbClr val="FF0000"/>
                </a:solidFill>
              </a:rPr>
              <a:t>to the world of apps: Mobile-health, </a:t>
            </a:r>
            <a:r>
              <a:rPr lang="en-US" dirty="0" smtClean="0">
                <a:solidFill>
                  <a:srgbClr val="FF0000"/>
                </a:solidFill>
              </a:rPr>
              <a:t>mobile-learning, mobile-government </a:t>
            </a:r>
            <a:r>
              <a:rPr lang="en-US" dirty="0">
                <a:solidFill>
                  <a:srgbClr val="FF0000"/>
                </a:solidFill>
              </a:rPr>
              <a:t>services, etc.</a:t>
            </a:r>
          </a:p>
        </p:txBody>
      </p:sp>
      <p:pic>
        <p:nvPicPr>
          <p:cNvPr id="3074" name="Picture 2" descr="http://www.pardaphash.com/uploads/images/660/Mobile-Phone-Subscribers-Pardaphash-1644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/>
          <a:stretch/>
        </p:blipFill>
        <p:spPr bwMode="auto">
          <a:xfrm>
            <a:off x="6223195" y="1828800"/>
            <a:ext cx="2892230" cy="30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85632" cy="475488"/>
          </a:xfrm>
        </p:spPr>
        <p:txBody>
          <a:bodyPr/>
          <a:lstStyle/>
          <a:p>
            <a:r>
              <a:rPr lang="en-US" dirty="0" smtClean="0"/>
              <a:t>Transition to higher generation mobile networks globally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80288" y="1468674"/>
            <a:ext cx="6162675" cy="485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Mobile networks are evolving from lower (2G) to </a:t>
            </a:r>
            <a:r>
              <a:rPr lang="en-US" dirty="0" smtClean="0">
                <a:solidFill>
                  <a:srgbClr val="FF0000"/>
                </a:solidFill>
              </a:rPr>
              <a:t>higher generation </a:t>
            </a:r>
            <a:r>
              <a:rPr lang="en-US" dirty="0">
                <a:solidFill>
                  <a:srgbClr val="FF0000"/>
                </a:solidFill>
              </a:rPr>
              <a:t>(3G, 3.5G, and 4G (LTE, TD-LTE etc.) </a:t>
            </a:r>
            <a:r>
              <a:rPr lang="en-US" dirty="0" smtClean="0">
                <a:solidFill>
                  <a:srgbClr val="FF0000"/>
                </a:solidFill>
              </a:rPr>
              <a:t>network connectivity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Research </a:t>
            </a:r>
            <a:r>
              <a:rPr lang="en-US" dirty="0">
                <a:solidFill>
                  <a:srgbClr val="FF0000"/>
                </a:solidFill>
              </a:rPr>
              <a:t>projects 3G and 4G market share to increase </a:t>
            </a:r>
            <a:r>
              <a:rPr lang="en-US" dirty="0" smtClean="0">
                <a:solidFill>
                  <a:srgbClr val="FF0000"/>
                </a:solidFill>
              </a:rPr>
              <a:t>to 53%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Increasing </a:t>
            </a:r>
            <a:r>
              <a:rPr lang="en-US" dirty="0">
                <a:solidFill>
                  <a:srgbClr val="FF0000"/>
                </a:solidFill>
              </a:rPr>
              <a:t>4G connections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Research </a:t>
            </a:r>
            <a:r>
              <a:rPr lang="en-US" dirty="0">
                <a:solidFill>
                  <a:srgbClr val="FF0000"/>
                </a:solidFill>
              </a:rPr>
              <a:t>projects that LTE networks will reach more </a:t>
            </a:r>
            <a:r>
              <a:rPr lang="en-US" dirty="0" smtClean="0">
                <a:solidFill>
                  <a:srgbClr val="FF0000"/>
                </a:solidFill>
              </a:rPr>
              <a:t>than 500 </a:t>
            </a:r>
            <a:r>
              <a:rPr lang="en-US" dirty="0">
                <a:solidFill>
                  <a:srgbClr val="FF0000"/>
                </a:solidFill>
              </a:rPr>
              <a:t>in 128 economies by 2017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at a economy level, the growth of LTE network deployment </a:t>
            </a:r>
            <a:r>
              <a:rPr lang="en-US" dirty="0" smtClean="0">
                <a:solidFill>
                  <a:srgbClr val="FF0000"/>
                </a:solidFill>
              </a:rPr>
              <a:t>will shift </a:t>
            </a:r>
            <a:r>
              <a:rPr lang="en-US" dirty="0">
                <a:solidFill>
                  <a:srgbClr val="FF0000"/>
                </a:solidFill>
              </a:rPr>
              <a:t>from the US, Japan and South Korea to include other </a:t>
            </a:r>
            <a:r>
              <a:rPr lang="en-US" dirty="0" smtClean="0">
                <a:solidFill>
                  <a:srgbClr val="FF0000"/>
                </a:solidFill>
              </a:rPr>
              <a:t>Asian economies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ctechcrunch2011.files.wordpress.com/2011/06/mobile-opera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32" y="1828800"/>
            <a:ext cx="21431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85632" cy="475488"/>
          </a:xfrm>
        </p:spPr>
        <p:txBody>
          <a:bodyPr/>
          <a:lstStyle/>
          <a:p>
            <a:r>
              <a:rPr lang="en-US" dirty="0" smtClean="0"/>
              <a:t>What does transition mean?</a:t>
            </a:r>
            <a:endParaRPr 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81000" y="1600200"/>
            <a:ext cx="6019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Business </a:t>
            </a:r>
            <a:r>
              <a:rPr lang="en-US" dirty="0">
                <a:solidFill>
                  <a:srgbClr val="FF0000"/>
                </a:solidFill>
              </a:rPr>
              <a:t>competency of mobile network operators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affected, basically shifting </a:t>
            </a:r>
            <a:r>
              <a:rPr lang="en-US" dirty="0">
                <a:solidFill>
                  <a:srgbClr val="FF0000"/>
                </a:solidFill>
              </a:rPr>
              <a:t>from a traditional voice and messaging provider to a </a:t>
            </a:r>
            <a:r>
              <a:rPr lang="en-US" dirty="0" smtClean="0">
                <a:solidFill>
                  <a:srgbClr val="FF0000"/>
                </a:solidFill>
              </a:rPr>
              <a:t>mobile broadband </a:t>
            </a:r>
            <a:r>
              <a:rPr lang="en-US" dirty="0">
                <a:solidFill>
                  <a:srgbClr val="FF0000"/>
                </a:solidFill>
              </a:rPr>
              <a:t>service provider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Services </a:t>
            </a:r>
            <a:r>
              <a:rPr lang="en-US" dirty="0">
                <a:solidFill>
                  <a:srgbClr val="FF0000"/>
                </a:solidFill>
              </a:rPr>
              <a:t>on voice, messaging and data are converging on </a:t>
            </a:r>
            <a:r>
              <a:rPr lang="en-US" dirty="0" smtClean="0">
                <a:solidFill>
                  <a:srgbClr val="FF0000"/>
                </a:solidFill>
              </a:rPr>
              <a:t>IP-based </a:t>
            </a:r>
            <a:r>
              <a:rPr lang="en-US" dirty="0" smtClean="0">
                <a:solidFill>
                  <a:srgbClr val="FF0000"/>
                </a:solidFill>
              </a:rPr>
              <a:t>services including sensors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devices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Increasing </a:t>
            </a:r>
            <a:r>
              <a:rPr lang="en-US" dirty="0">
                <a:solidFill>
                  <a:srgbClr val="FF0000"/>
                </a:solidFill>
              </a:rPr>
              <a:t>downloadable rich media applications and content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Demand </a:t>
            </a:r>
            <a:r>
              <a:rPr lang="en-US" dirty="0">
                <a:solidFill>
                  <a:srgbClr val="FF0000"/>
                </a:solidFill>
              </a:rPr>
              <a:t>for IP addresses will only increase: More devices </a:t>
            </a:r>
            <a:r>
              <a:rPr lang="en-US" dirty="0" smtClean="0">
                <a:solidFill>
                  <a:srgbClr val="FF0000"/>
                </a:solidFill>
              </a:rPr>
              <a:t>connecting for </a:t>
            </a:r>
            <a:r>
              <a:rPr lang="en-US" dirty="0">
                <a:solidFill>
                  <a:srgbClr val="FF0000"/>
                </a:solidFill>
              </a:rPr>
              <a:t>a longer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endParaRPr lang="en-US" dirty="0" smtClean="0">
              <a:solidFill>
                <a:srgbClr val="FF0000"/>
              </a:solidFill>
            </a:endParaRP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Investing </a:t>
            </a:r>
            <a:r>
              <a:rPr lang="en-US" dirty="0">
                <a:solidFill>
                  <a:srgbClr val="FF0000"/>
                </a:solidFill>
              </a:rPr>
              <a:t>in techniques just to extend the lifetime of </a:t>
            </a:r>
            <a:r>
              <a:rPr lang="en-US" dirty="0" smtClean="0">
                <a:solidFill>
                  <a:srgbClr val="FF0000"/>
                </a:solidFill>
              </a:rPr>
              <a:t>IPv4 ultimately </a:t>
            </a:r>
            <a:r>
              <a:rPr lang="en-US" dirty="0">
                <a:solidFill>
                  <a:srgbClr val="FF0000"/>
                </a:solidFill>
              </a:rPr>
              <a:t>limits business continuity, given the </a:t>
            </a:r>
            <a:r>
              <a:rPr lang="en-US" dirty="0" smtClean="0">
                <a:solidFill>
                  <a:srgbClr val="FF0000"/>
                </a:solidFill>
              </a:rPr>
              <a:t>rapid increase </a:t>
            </a:r>
            <a:r>
              <a:rPr lang="en-US" dirty="0">
                <a:solidFill>
                  <a:srgbClr val="FF0000"/>
                </a:solidFill>
              </a:rPr>
              <a:t>in the number of smart mobile devices in </a:t>
            </a:r>
            <a:r>
              <a:rPr lang="en-US" dirty="0" smtClean="0">
                <a:solidFill>
                  <a:srgbClr val="FF0000"/>
                </a:solidFill>
              </a:rPr>
              <a:t>higher generation </a:t>
            </a:r>
            <a:r>
              <a:rPr lang="en-US" dirty="0">
                <a:solidFill>
                  <a:srgbClr val="FF0000"/>
                </a:solidFill>
              </a:rPr>
              <a:t>mobile networks</a:t>
            </a:r>
          </a:p>
          <a:p>
            <a:pPr marL="628650" lvl="1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IPv6 </a:t>
            </a:r>
            <a:r>
              <a:rPr lang="en-US" dirty="0">
                <a:solidFill>
                  <a:srgbClr val="FF0000"/>
                </a:solidFill>
              </a:rPr>
              <a:t>may not generate immediate profits, but it will sustain </a:t>
            </a:r>
            <a:r>
              <a:rPr lang="en-US" dirty="0" smtClean="0">
                <a:solidFill>
                  <a:srgbClr val="FF0000"/>
                </a:solidFill>
              </a:rPr>
              <a:t>a business </a:t>
            </a:r>
            <a:r>
              <a:rPr lang="en-US" dirty="0">
                <a:solidFill>
                  <a:srgbClr val="FF0000"/>
                </a:solidFill>
              </a:rPr>
              <a:t>model that has a future vision</a:t>
            </a:r>
          </a:p>
          <a:p>
            <a:pPr marL="171450" indent="-171450" defTabSz="966788">
              <a:lnSpc>
                <a:spcPts val="2200"/>
              </a:lnSpc>
              <a:spcBef>
                <a:spcPts val="1100"/>
              </a:spcBef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2" name="Picture 6" descr="https://cdn.datafloq.com/blog_pictures/5-Steps-to-Transition-Your-Career-To-Analytic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/>
          <a:stretch/>
        </p:blipFill>
        <p:spPr bwMode="auto">
          <a:xfrm>
            <a:off x="6245226" y="1905000"/>
            <a:ext cx="28987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990600"/>
            <a:ext cx="8485632" cy="475488"/>
          </a:xfrm>
        </p:spPr>
        <p:txBody>
          <a:bodyPr/>
          <a:lstStyle/>
          <a:p>
            <a:r>
              <a:rPr lang="en-US" dirty="0" smtClean="0"/>
              <a:t>Case Study: VivaCell-MTS</a:t>
            </a:r>
            <a:endParaRPr lang="en-US" dirty="0"/>
          </a:p>
        </p:txBody>
      </p:sp>
      <p:pic>
        <p:nvPicPr>
          <p:cNvPr id="4" name="Picture 5" descr="http://www.vivacell.am/uploads/images/eng_coverage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4988" y="3429000"/>
            <a:ext cx="2303462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6616" y="1474330"/>
            <a:ext cx="5815584" cy="4621669"/>
          </a:xfrm>
          <a:prstGeom prst="rect">
            <a:avLst/>
          </a:prstGeom>
        </p:spPr>
        <p:txBody>
          <a:bodyPr/>
          <a:lstStyle/>
          <a:p>
            <a:pPr marL="171450" lvl="1" indent="-171450" defTabSz="966788">
              <a:lnSpc>
                <a:spcPts val="2200"/>
              </a:lnSpc>
              <a:spcBef>
                <a:spcPts val="1100"/>
              </a:spcBef>
              <a:buClr>
                <a:srgbClr val="ED1C24"/>
              </a:buClr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FF0000"/>
                </a:solidFill>
              </a:rPr>
              <a:t>Launched operation in 2005</a:t>
            </a:r>
          </a:p>
          <a:p>
            <a:pPr marL="171450" lvl="1" indent="-171450" defTabSz="966788">
              <a:lnSpc>
                <a:spcPts val="2200"/>
              </a:lnSpc>
              <a:spcBef>
                <a:spcPts val="1100"/>
              </a:spcBef>
              <a:buClr>
                <a:srgbClr val="ED1C24"/>
              </a:buClr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FF0000"/>
                </a:solidFill>
              </a:rPr>
              <a:t>Deployed 3G network in 2009. LTE launched in Dec-2010</a:t>
            </a:r>
          </a:p>
          <a:p>
            <a:pPr marL="171450" lvl="1" indent="-171450" defTabSz="966788">
              <a:lnSpc>
                <a:spcPts val="2200"/>
              </a:lnSpc>
              <a:spcBef>
                <a:spcPts val="1100"/>
              </a:spcBef>
              <a:buClr>
                <a:srgbClr val="ED1C24"/>
              </a:buClr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FF0000"/>
                </a:solidFill>
              </a:rPr>
              <a:t>Population </a:t>
            </a:r>
            <a:r>
              <a:rPr lang="en-CA" dirty="0" smtClean="0">
                <a:solidFill>
                  <a:srgbClr val="FF0000"/>
                </a:solidFill>
              </a:rPr>
              <a:t>estimated 3 million</a:t>
            </a:r>
            <a:endParaRPr lang="en-CA" dirty="0">
              <a:solidFill>
                <a:srgbClr val="FF0000"/>
              </a:solidFill>
            </a:endParaRPr>
          </a:p>
          <a:p>
            <a:pPr marL="171450" lvl="1" indent="-171450" defTabSz="966788">
              <a:lnSpc>
                <a:spcPts val="2200"/>
              </a:lnSpc>
              <a:spcBef>
                <a:spcPts val="1100"/>
              </a:spcBef>
              <a:buClr>
                <a:srgbClr val="ED1C24"/>
              </a:buClr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FF0000"/>
                </a:solidFill>
              </a:rPr>
              <a:t>Over 2 Million subscribers and almost 62% of the Armenian market</a:t>
            </a:r>
          </a:p>
          <a:p>
            <a:pPr marL="171450" lvl="1" indent="-171450" defTabSz="966788">
              <a:lnSpc>
                <a:spcPts val="2200"/>
              </a:lnSpc>
              <a:spcBef>
                <a:spcPts val="1100"/>
              </a:spcBef>
              <a:buClr>
                <a:srgbClr val="ED1C24"/>
              </a:buClr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FF0000"/>
                </a:solidFill>
              </a:rPr>
              <a:t>Roaming agreements over 188 countries and 432 operators</a:t>
            </a:r>
          </a:p>
          <a:p>
            <a:pPr marL="171450" lvl="1" indent="-171450" defTabSz="966788">
              <a:lnSpc>
                <a:spcPts val="2200"/>
              </a:lnSpc>
              <a:spcBef>
                <a:spcPts val="1100"/>
              </a:spcBef>
              <a:buClr>
                <a:srgbClr val="ED1C24"/>
              </a:buClr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FF0000"/>
                </a:solidFill>
              </a:rPr>
              <a:t>Fast growing operation - focused on full coverage of the Armenian market, and delivering the most innovative mobile voice and data products to its customers.</a:t>
            </a:r>
          </a:p>
          <a:p>
            <a:pPr marL="171450" lvl="1" indent="-171450" defTabSz="966788">
              <a:lnSpc>
                <a:spcPts val="2200"/>
              </a:lnSpc>
              <a:spcBef>
                <a:spcPts val="1100"/>
              </a:spcBef>
              <a:buClr>
                <a:srgbClr val="ED1C24"/>
              </a:buClr>
              <a:buFont typeface="Arial" pitchFamily="34" charset="0"/>
              <a:buChar char="•"/>
              <a:defRPr/>
            </a:pPr>
            <a:r>
              <a:rPr lang="en-CA" dirty="0">
                <a:solidFill>
                  <a:srgbClr val="FF0000"/>
                </a:solidFill>
              </a:rPr>
              <a:t>Other Mobile Operators: Beeline (VimpelCom) and Orange (France Telecom)</a:t>
            </a:r>
          </a:p>
        </p:txBody>
      </p:sp>
      <p:pic>
        <p:nvPicPr>
          <p:cNvPr id="6" name="Picture 7" descr="http://www.web-translations.com/resources/country_guides/Armenia/map_of_armenia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04988" y="457200"/>
            <a:ext cx="2404762" cy="2565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11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11113</TotalTime>
  <Words>1005</Words>
  <Application>Microsoft Office PowerPoint</Application>
  <PresentationFormat>On-screen Show (4:3)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Office Theme</vt:lpstr>
      <vt:lpstr>The Importance of IPv6 for Mobile Operators</vt:lpstr>
      <vt:lpstr>PowerPoint Presentation</vt:lpstr>
      <vt:lpstr>Biography</vt:lpstr>
      <vt:lpstr>Introduction</vt:lpstr>
      <vt:lpstr>PowerPoint Presentation</vt:lpstr>
      <vt:lpstr>Introduction (cont’d)</vt:lpstr>
      <vt:lpstr>Transition to higher generation mobile networks globally</vt:lpstr>
      <vt:lpstr>What does transition mean?</vt:lpstr>
      <vt:lpstr>Case Study: VivaCell-MTS</vt:lpstr>
      <vt:lpstr>Case Study: VivaCell-MTS</vt:lpstr>
      <vt:lpstr>Takeaways</vt:lpstr>
      <vt:lpstr>Q &amp; A 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Mazejian</dc:creator>
  <cp:lastModifiedBy>Thomas Mazejian</cp:lastModifiedBy>
  <cp:revision>1049</cp:revision>
  <dcterms:created xsi:type="dcterms:W3CDTF">2010-04-15T15:20:58Z</dcterms:created>
  <dcterms:modified xsi:type="dcterms:W3CDTF">2015-09-04T13:00:50Z</dcterms:modified>
</cp:coreProperties>
</file>