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9"/>
  </p:notesMasterIdLst>
  <p:sldIdLst>
    <p:sldId id="256" r:id="rId2"/>
    <p:sldId id="260" r:id="rId3"/>
    <p:sldId id="275" r:id="rId4"/>
    <p:sldId id="276" r:id="rId5"/>
    <p:sldId id="278" r:id="rId6"/>
    <p:sldId id="277" r:id="rId7"/>
    <p:sldId id="279" r:id="rId8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C34A"/>
    <a:srgbClr val="FF9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EC0FC71-3ABB-47C0-825C-EB0B682F28AD}">
  <a:tblStyle styleId="{5EC0FC71-3ABB-47C0-825C-EB0B682F28AD}" styleName="Table_0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42" d="100"/>
          <a:sy n="142" d="100"/>
        </p:scale>
        <p:origin x="-732" y="-18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7169871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022047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275247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716923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874473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67853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218925" y="-9675"/>
            <a:ext cx="5276875" cy="5167075"/>
          </a:xfrm>
          <a:custGeom>
            <a:avLst/>
            <a:gdLst/>
            <a:ahLst/>
            <a:cxnLst/>
            <a:rect l="0" t="0" r="0" b="0"/>
            <a:pathLst>
              <a:path w="211075" h="206683" extrusionOk="0">
                <a:moveTo>
                  <a:pt x="387" y="0"/>
                </a:moveTo>
                <a:lnTo>
                  <a:pt x="0" y="206683"/>
                </a:lnTo>
                <a:lnTo>
                  <a:pt x="211075" y="206545"/>
                </a:lnTo>
                <a:lnTo>
                  <a:pt x="155812" y="30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9" name="Shape 9"/>
          <p:cNvSpPr/>
          <p:nvPr/>
        </p:nvSpPr>
        <p:spPr>
          <a:xfrm>
            <a:off x="-9675" y="-9675"/>
            <a:ext cx="5276875" cy="5167075"/>
          </a:xfrm>
          <a:custGeom>
            <a:avLst/>
            <a:gdLst/>
            <a:ahLst/>
            <a:cxnLst/>
            <a:rect l="0" t="0" r="0" b="0"/>
            <a:pathLst>
              <a:path w="211075" h="206683" extrusionOk="0">
                <a:moveTo>
                  <a:pt x="387" y="0"/>
                </a:moveTo>
                <a:lnTo>
                  <a:pt x="0" y="206683"/>
                </a:lnTo>
                <a:lnTo>
                  <a:pt x="211075" y="206545"/>
                </a:lnTo>
                <a:lnTo>
                  <a:pt x="155812" y="30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48300" y="3404550"/>
            <a:ext cx="3530700" cy="11819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3000"/>
            </a:lvl1pPr>
            <a:lvl2pPr>
              <a:spcBef>
                <a:spcPts val="0"/>
              </a:spcBef>
              <a:buSzPct val="100000"/>
              <a:defRPr sz="3000"/>
            </a:lvl2pPr>
            <a:lvl3pPr>
              <a:spcBef>
                <a:spcPts val="0"/>
              </a:spcBef>
              <a:buSzPct val="100000"/>
              <a:defRPr sz="3000"/>
            </a:lvl3pPr>
            <a:lvl4pPr>
              <a:spcBef>
                <a:spcPts val="0"/>
              </a:spcBef>
              <a:buSzPct val="100000"/>
              <a:defRPr sz="3000"/>
            </a:lvl4pPr>
            <a:lvl5pPr>
              <a:spcBef>
                <a:spcPts val="0"/>
              </a:spcBef>
              <a:buSzPct val="100000"/>
              <a:defRPr sz="3000"/>
            </a:lvl5pPr>
            <a:lvl6pPr>
              <a:spcBef>
                <a:spcPts val="0"/>
              </a:spcBef>
              <a:buSzPct val="100000"/>
              <a:defRPr sz="3000"/>
            </a:lvl6pPr>
            <a:lvl7pPr>
              <a:spcBef>
                <a:spcPts val="0"/>
              </a:spcBef>
              <a:buSzPct val="100000"/>
              <a:defRPr sz="3000"/>
            </a:lvl7pPr>
            <a:lvl8pPr>
              <a:spcBef>
                <a:spcPts val="0"/>
              </a:spcBef>
              <a:buSzPct val="100000"/>
              <a:defRPr sz="3000"/>
            </a:lvl8pPr>
            <a:lvl9pPr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>
            <a:off x="228600" y="-10437"/>
            <a:ext cx="8229314" cy="5164386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27" name="Shape 27"/>
          <p:cNvSpPr/>
          <p:nvPr/>
        </p:nvSpPr>
        <p:spPr>
          <a:xfrm>
            <a:off x="0" y="-10437"/>
            <a:ext cx="8229314" cy="5164386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8" name="Shape 28"/>
          <p:cNvSpPr txBox="1"/>
          <p:nvPr/>
        </p:nvSpPr>
        <p:spPr>
          <a:xfrm>
            <a:off x="799645" y="1612074"/>
            <a:ext cx="1957200" cy="653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7200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rPr>
              <a:t>“</a:t>
            </a:r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838250" y="2419350"/>
            <a:ext cx="5324100" cy="2255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buSzPct val="100000"/>
              <a:buFont typeface="Montserrat"/>
              <a:defRPr sz="2400">
                <a:latin typeface="Montserrat"/>
                <a:ea typeface="Montserrat"/>
                <a:cs typeface="Montserrat"/>
                <a:sym typeface="Montserrat"/>
              </a:defRPr>
            </a:lvl1pPr>
            <a:lvl2pPr rtl="0">
              <a:spcBef>
                <a:spcPts val="0"/>
              </a:spcBef>
              <a:buSzPct val="100000"/>
              <a:buFont typeface="Montserrat"/>
              <a:defRPr sz="2400">
                <a:latin typeface="Montserrat"/>
                <a:ea typeface="Montserrat"/>
                <a:cs typeface="Montserrat"/>
                <a:sym typeface="Montserrat"/>
              </a:defRPr>
            </a:lvl2pPr>
            <a:lvl3pPr rtl="0">
              <a:spcBef>
                <a:spcPts val="0"/>
              </a:spcBef>
              <a:buSzPct val="100000"/>
              <a:buFont typeface="Montserrat"/>
              <a:defRPr sz="2400">
                <a:latin typeface="Montserrat"/>
                <a:ea typeface="Montserrat"/>
                <a:cs typeface="Montserrat"/>
                <a:sym typeface="Montserrat"/>
              </a:defRPr>
            </a:lvl3pPr>
            <a:lvl4pPr rtl="0">
              <a:spcBef>
                <a:spcPts val="0"/>
              </a:spcBef>
              <a:buSzPct val="100000"/>
              <a:buFont typeface="Montserrat"/>
              <a:defRPr sz="2400">
                <a:latin typeface="Montserrat"/>
                <a:ea typeface="Montserrat"/>
                <a:cs typeface="Montserrat"/>
                <a:sym typeface="Montserrat"/>
              </a:defRPr>
            </a:lvl4pPr>
            <a:lvl5pPr rtl="0">
              <a:spcBef>
                <a:spcPts val="0"/>
              </a:spcBef>
              <a:buSzPct val="100000"/>
              <a:buFont typeface="Montserrat"/>
              <a:defRPr sz="2400">
                <a:latin typeface="Montserrat"/>
                <a:ea typeface="Montserrat"/>
                <a:cs typeface="Montserrat"/>
                <a:sym typeface="Montserrat"/>
              </a:defRPr>
            </a:lvl5pPr>
            <a:lvl6pPr rtl="0">
              <a:spcBef>
                <a:spcPts val="0"/>
              </a:spcBef>
              <a:buSzPct val="100000"/>
              <a:buFont typeface="Montserrat"/>
              <a:defRPr sz="2400">
                <a:latin typeface="Montserrat"/>
                <a:ea typeface="Montserrat"/>
                <a:cs typeface="Montserrat"/>
                <a:sym typeface="Montserrat"/>
              </a:defRPr>
            </a:lvl6pPr>
            <a:lvl7pPr rtl="0">
              <a:spcBef>
                <a:spcPts val="0"/>
              </a:spcBef>
              <a:buSzPct val="100000"/>
              <a:buFont typeface="Montserrat"/>
              <a:defRPr sz="2400">
                <a:latin typeface="Montserrat"/>
                <a:ea typeface="Montserrat"/>
                <a:cs typeface="Montserrat"/>
                <a:sym typeface="Montserrat"/>
              </a:defRPr>
            </a:lvl7pPr>
            <a:lvl8pPr rtl="0">
              <a:spcBef>
                <a:spcPts val="0"/>
              </a:spcBef>
              <a:buSzPct val="100000"/>
              <a:buFont typeface="Montserrat"/>
              <a:defRPr sz="2400">
                <a:latin typeface="Montserrat"/>
                <a:ea typeface="Montserrat"/>
                <a:cs typeface="Montserrat"/>
                <a:sym typeface="Montserrat"/>
              </a:defRPr>
            </a:lvl8pPr>
            <a:lvl9pPr rtl="0">
              <a:spcBef>
                <a:spcPts val="0"/>
              </a:spcBef>
              <a:buSzPct val="100000"/>
              <a:buFont typeface="Montserrat"/>
              <a:defRPr sz="24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228600" y="-10437"/>
            <a:ext cx="8229314" cy="5164386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37" name="Shape 37"/>
          <p:cNvSpPr/>
          <p:nvPr/>
        </p:nvSpPr>
        <p:spPr>
          <a:xfrm>
            <a:off x="0" y="-10437"/>
            <a:ext cx="8229314" cy="5164386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841000" y="1884100"/>
            <a:ext cx="4801499" cy="409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841000" y="2492425"/>
            <a:ext cx="2671800" cy="2433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3673842" y="2492425"/>
            <a:ext cx="2671800" cy="2433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>
            <a:off x="228600" y="-10437"/>
            <a:ext cx="8229314" cy="5164386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54" name="Shape 54"/>
          <p:cNvSpPr/>
          <p:nvPr/>
        </p:nvSpPr>
        <p:spPr>
          <a:xfrm>
            <a:off x="0" y="-10437"/>
            <a:ext cx="8229314" cy="5164386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841000" y="4025300"/>
            <a:ext cx="7845899" cy="519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360"/>
              </a:spcBef>
              <a:buSzPct val="100000"/>
              <a:buNone/>
              <a:defRPr sz="12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BC34A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1884100"/>
            <a:ext cx="5185199" cy="474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2495550"/>
            <a:ext cx="5185199" cy="225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rgbClr val="999999"/>
              </a:buClr>
              <a:buSzPct val="100000"/>
              <a:buFont typeface="Karla"/>
              <a:buChar char="▸"/>
              <a:defRPr sz="160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1pPr>
            <a:lvl2pPr>
              <a:spcBef>
                <a:spcPts val="480"/>
              </a:spcBef>
              <a:buClr>
                <a:srgbClr val="999999"/>
              </a:buClr>
              <a:buSzPct val="100000"/>
              <a:buFont typeface="Karla"/>
              <a:buChar char="▹"/>
              <a:defRPr sz="160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2pPr>
            <a:lvl3pPr>
              <a:spcBef>
                <a:spcPts val="480"/>
              </a:spcBef>
              <a:buClr>
                <a:srgbClr val="999999"/>
              </a:buClr>
              <a:buSzPct val="100000"/>
              <a:buFont typeface="Karla"/>
              <a:buChar char="▹"/>
              <a:defRPr sz="160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3pPr>
            <a:lvl4pPr>
              <a:spcBef>
                <a:spcPts val="360"/>
              </a:spcBef>
              <a:buClr>
                <a:srgbClr val="999999"/>
              </a:buClr>
              <a:buSzPct val="100000"/>
              <a:buFont typeface="Karla"/>
              <a:defRPr sz="160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4pPr>
            <a:lvl5pPr>
              <a:spcBef>
                <a:spcPts val="360"/>
              </a:spcBef>
              <a:buClr>
                <a:srgbClr val="999999"/>
              </a:buClr>
              <a:buSzPct val="100000"/>
              <a:buFont typeface="Karla"/>
              <a:defRPr sz="160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5pPr>
            <a:lvl6pPr>
              <a:spcBef>
                <a:spcPts val="360"/>
              </a:spcBef>
              <a:buClr>
                <a:srgbClr val="999999"/>
              </a:buClr>
              <a:buSzPct val="100000"/>
              <a:buFont typeface="Karla"/>
              <a:defRPr sz="160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6pPr>
            <a:lvl7pPr>
              <a:spcBef>
                <a:spcPts val="360"/>
              </a:spcBef>
              <a:buClr>
                <a:srgbClr val="999999"/>
              </a:buClr>
              <a:buSzPct val="100000"/>
              <a:buFont typeface="Karla"/>
              <a:defRPr sz="160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7pPr>
            <a:lvl8pPr>
              <a:spcBef>
                <a:spcPts val="360"/>
              </a:spcBef>
              <a:buClr>
                <a:srgbClr val="999999"/>
              </a:buClr>
              <a:buSzPct val="100000"/>
              <a:buFont typeface="Karla"/>
              <a:defRPr sz="160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8pPr>
            <a:lvl9pPr>
              <a:spcBef>
                <a:spcPts val="360"/>
              </a:spcBef>
              <a:buClr>
                <a:srgbClr val="999999"/>
              </a:buClr>
              <a:buSzPct val="100000"/>
              <a:buFont typeface="Karla"/>
              <a:defRPr sz="160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  <p:sldLayoutId id="2147483654" r:id="rId3"/>
    <p:sldLayoutId id="2147483657" r:id="rId4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ctrTitle"/>
          </p:nvPr>
        </p:nvSpPr>
        <p:spPr>
          <a:xfrm>
            <a:off x="0" y="2067694"/>
            <a:ext cx="6120680" cy="3075806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r>
              <a:rPr lang="en" sz="4000" dirty="0" smtClean="0"/>
              <a:t/>
            </a:r>
            <a:br>
              <a:rPr lang="en" sz="4000" dirty="0" smtClean="0"/>
            </a:br>
            <a:r>
              <a:rPr lang="ru-RU" sz="4000" dirty="0" smtClean="0">
                <a:solidFill>
                  <a:srgbClr val="8BC34A"/>
                </a:solidFill>
              </a:rPr>
              <a:t>Дизайн </a:t>
            </a:r>
            <a:r>
              <a:rPr lang="en-US" sz="4000" dirty="0" smtClean="0">
                <a:solidFill>
                  <a:srgbClr val="8BC34A"/>
                </a:solidFill>
              </a:rPr>
              <a:t>IPv6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ru-RU" sz="1400" b="0" dirty="0"/>
              <a:t>П</a:t>
            </a:r>
            <a:r>
              <a:rPr lang="ru-RU" sz="1400" b="0" dirty="0" smtClean="0"/>
              <a:t>роектируем </a:t>
            </a:r>
            <a:r>
              <a:rPr lang="ru-RU" sz="1400" b="0" dirty="0"/>
              <a:t>с умом, или как облегчить жизнь сетевого администратора.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" sz="40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267494"/>
            <a:ext cx="3622155" cy="137717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732240" y="4443958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RIPE NCC YEREVAN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15-16 September, 2015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800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Текст 19"/>
          <p:cNvSpPr>
            <a:spLocks noGrp="1"/>
          </p:cNvSpPr>
          <p:nvPr>
            <p:ph type="body" idx="2"/>
          </p:nvPr>
        </p:nvSpPr>
        <p:spPr>
          <a:xfrm>
            <a:off x="395536" y="1779662"/>
            <a:ext cx="6840760" cy="2448272"/>
          </a:xfrm>
        </p:spPr>
        <p:txBody>
          <a:bodyPr/>
          <a:lstStyle/>
          <a:p>
            <a:pPr lvl="1">
              <a:buNone/>
            </a:pPr>
            <a:r>
              <a:rPr lang="en-US" sz="2000" dirty="0" smtClean="0">
                <a:solidFill>
                  <a:srgbClr val="FF9800"/>
                </a:solidFill>
              </a:rPr>
              <a:t>2a02:2a0b::/</a:t>
            </a:r>
            <a:r>
              <a:rPr lang="ru-RU" sz="2000" dirty="0">
                <a:solidFill>
                  <a:srgbClr val="FF9800"/>
                </a:solidFill>
              </a:rPr>
              <a:t>32</a:t>
            </a:r>
            <a:r>
              <a:rPr lang="en-US" dirty="0">
                <a:solidFill>
                  <a:srgbClr val="FF9800"/>
                </a:solidFill>
              </a:rPr>
              <a:t/>
            </a:r>
            <a:br>
              <a:rPr lang="en-US" dirty="0">
                <a:solidFill>
                  <a:srgbClr val="FF9800"/>
                </a:solidFill>
              </a:rPr>
            </a:br>
            <a:r>
              <a:rPr lang="en-US" dirty="0">
                <a:solidFill>
                  <a:srgbClr val="FF9800"/>
                </a:solidFill>
              </a:rPr>
              <a:t/>
            </a:r>
            <a:br>
              <a:rPr lang="en-US" dirty="0">
                <a:solidFill>
                  <a:srgbClr val="FF9800"/>
                </a:solidFill>
              </a:rPr>
            </a:br>
            <a:r>
              <a:rPr lang="ru-RU" cap="all" dirty="0" smtClean="0">
                <a:solidFill>
                  <a:srgbClr val="FF9800"/>
                </a:solidFill>
              </a:rPr>
              <a:t>т.е</a:t>
            </a:r>
            <a:r>
              <a:rPr lang="en-US" dirty="0">
                <a:solidFill>
                  <a:srgbClr val="FF9800"/>
                </a:solidFill>
              </a:rPr>
              <a:t/>
            </a:r>
            <a:br>
              <a:rPr lang="en-US" dirty="0">
                <a:solidFill>
                  <a:srgbClr val="FF9800"/>
                </a:solidFill>
              </a:rPr>
            </a:br>
            <a:r>
              <a:rPr lang="en-US" dirty="0">
                <a:solidFill>
                  <a:srgbClr val="FF9800"/>
                </a:solidFill>
              </a:rPr>
              <a:t/>
            </a:r>
            <a:br>
              <a:rPr lang="en-US" dirty="0">
                <a:solidFill>
                  <a:srgbClr val="FF9800"/>
                </a:solidFill>
              </a:rPr>
            </a:br>
            <a:r>
              <a:rPr lang="en-US" sz="1800" dirty="0" smtClean="0">
                <a:solidFill>
                  <a:srgbClr val="FF0000"/>
                </a:solidFill>
              </a:rPr>
              <a:t>2a02:2a0b:</a:t>
            </a:r>
            <a:r>
              <a:rPr lang="en-US" sz="1800" dirty="0" smtClean="0">
                <a:solidFill>
                  <a:srgbClr val="8BC34A"/>
                </a:solidFill>
              </a:rPr>
              <a:t>0000:0000:0000:0000:0000:0000 </a:t>
            </a:r>
            <a:r>
              <a:rPr lang="en-US" sz="1800" dirty="0" smtClean="0"/>
              <a:t>- </a:t>
            </a:r>
            <a:r>
              <a:rPr lang="en-US" sz="1800" dirty="0" smtClean="0">
                <a:solidFill>
                  <a:srgbClr val="FF0000"/>
                </a:solidFill>
              </a:rPr>
              <a:t>2a02:2a0b:</a:t>
            </a:r>
            <a:r>
              <a:rPr lang="en-US" sz="1800" dirty="0" smtClean="0">
                <a:solidFill>
                  <a:srgbClr val="8BC34A"/>
                </a:solidFill>
              </a:rPr>
              <a:t>ffff:ffff:ffff:ffff:ffff:ffff</a:t>
            </a:r>
          </a:p>
          <a:p>
            <a:pPr lvl="1">
              <a:buNone/>
            </a:pPr>
            <a:endParaRPr lang="en-US" sz="1800" dirty="0">
              <a:solidFill>
                <a:srgbClr val="8BC34A"/>
              </a:solidFill>
            </a:endParaRPr>
          </a:p>
          <a:p>
            <a:pPr lvl="1">
              <a:buNone/>
            </a:pPr>
            <a:endParaRPr lang="ru-RU" sz="1800" dirty="0">
              <a:solidFill>
                <a:srgbClr val="8BC34A"/>
              </a:solidFill>
            </a:endParaRPr>
          </a:p>
        </p:txBody>
      </p:sp>
      <p:sp>
        <p:nvSpPr>
          <p:cNvPr id="11" name="Текст 1"/>
          <p:cNvSpPr txBox="1">
            <a:spLocks/>
          </p:cNvSpPr>
          <p:nvPr/>
        </p:nvSpPr>
        <p:spPr>
          <a:xfrm>
            <a:off x="251520" y="267494"/>
            <a:ext cx="7845899" cy="51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Char char="▸"/>
              <a:defRPr sz="1600" b="0" i="0" u="none" strike="noStrike" cap="none" baseline="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Char char="▹"/>
              <a:defRPr sz="1600" b="0" i="0" u="none" strike="noStrike" cap="none" baseline="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Char char="▹"/>
              <a:defRPr sz="1600" b="0" i="0" u="none" strike="noStrike" cap="none" baseline="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 baseline="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 baseline="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 baseline="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 baseline="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 baseline="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 baseline="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r>
              <a:rPr lang="ru-RU" sz="2400" b="1" dirty="0" smtClean="0">
                <a:solidFill>
                  <a:srgbClr val="8BC34A"/>
                </a:solidFill>
                <a:latin typeface="Montserrat"/>
              </a:rPr>
              <a:t>Не много ли адресов нам дал </a:t>
            </a:r>
            <a:r>
              <a:rPr lang="en-US" sz="2400" b="1" dirty="0" smtClean="0">
                <a:solidFill>
                  <a:srgbClr val="8BC34A"/>
                </a:solidFill>
                <a:latin typeface="Montserrat"/>
              </a:rPr>
              <a:t>Ripe ?</a:t>
            </a:r>
            <a:endParaRPr lang="en-US" sz="9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945291" y="10502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RIPE NCC YEREVAN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15-16 September, 2015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800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1"/>
          <p:cNvSpPr txBox="1">
            <a:spLocks/>
          </p:cNvSpPr>
          <p:nvPr/>
        </p:nvSpPr>
        <p:spPr>
          <a:xfrm>
            <a:off x="179512" y="-115408"/>
            <a:ext cx="7845899" cy="51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Char char="▸"/>
              <a:defRPr sz="1600" b="0" i="0" u="none" strike="noStrike" cap="none" baseline="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Char char="▹"/>
              <a:defRPr sz="1600" b="0" i="0" u="none" strike="noStrike" cap="none" baseline="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Char char="▹"/>
              <a:defRPr sz="1600" b="0" i="0" u="none" strike="noStrike" cap="none" baseline="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 baseline="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 baseline="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 baseline="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 baseline="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 baseline="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 baseline="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r>
              <a:rPr lang="ru-RU" sz="2400" b="1" dirty="0">
                <a:solidFill>
                  <a:srgbClr val="8BC34A"/>
                </a:solidFill>
                <a:latin typeface="Montserrat"/>
              </a:rPr>
              <a:t>Планирование </a:t>
            </a:r>
            <a:r>
              <a:rPr lang="en-US" sz="2400" b="1" dirty="0">
                <a:solidFill>
                  <a:srgbClr val="8BC34A"/>
                </a:solidFill>
                <a:latin typeface="Montserrat"/>
              </a:rPr>
              <a:t>IPv6-</a:t>
            </a:r>
            <a:r>
              <a:rPr lang="ru-RU" sz="2400" b="1" dirty="0" smtClean="0">
                <a:solidFill>
                  <a:srgbClr val="8BC34A"/>
                </a:solidFill>
                <a:latin typeface="Montserrat"/>
              </a:rPr>
              <a:t>пространства</a:t>
            </a:r>
            <a:r>
              <a:rPr lang="en-US" sz="2400" b="1" dirty="0" smtClean="0">
                <a:solidFill>
                  <a:srgbClr val="8BC34A"/>
                </a:solidFill>
                <a:latin typeface="Montserrat"/>
              </a:rPr>
              <a:t> - </a:t>
            </a:r>
            <a:r>
              <a:rPr lang="ru-RU" sz="2400" b="1" dirty="0" smtClean="0">
                <a:solidFill>
                  <a:srgbClr val="8BC34A"/>
                </a:solidFill>
                <a:latin typeface="Montserrat"/>
              </a:rPr>
              <a:t>ядро</a:t>
            </a:r>
            <a:endParaRPr lang="en-US" sz="900" dirty="0" smtClean="0"/>
          </a:p>
        </p:txBody>
      </p:sp>
      <p:sp>
        <p:nvSpPr>
          <p:cNvPr id="6" name="Овал 5"/>
          <p:cNvSpPr/>
          <p:nvPr/>
        </p:nvSpPr>
        <p:spPr>
          <a:xfrm>
            <a:off x="507880" y="4062432"/>
            <a:ext cx="921701" cy="864095"/>
          </a:xfrm>
          <a:prstGeom prst="ellipse">
            <a:avLst/>
          </a:prstGeom>
          <a:solidFill>
            <a:srgbClr val="8BC34A"/>
          </a:solid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NAS 1</a:t>
            </a:r>
          </a:p>
        </p:txBody>
      </p:sp>
      <p:cxnSp>
        <p:nvCxnSpPr>
          <p:cNvPr id="13" name="Прямая со стрелкой 12"/>
          <p:cNvCxnSpPr/>
          <p:nvPr/>
        </p:nvCxnSpPr>
        <p:spPr>
          <a:xfrm flipH="1">
            <a:off x="1317238" y="2311886"/>
            <a:ext cx="1216458" cy="141199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51" name="Группа 50"/>
          <p:cNvGrpSpPr/>
          <p:nvPr/>
        </p:nvGrpSpPr>
        <p:grpSpPr>
          <a:xfrm>
            <a:off x="2095772" y="485203"/>
            <a:ext cx="2997483" cy="1713294"/>
            <a:chOff x="2077086" y="1064759"/>
            <a:chExt cx="2997483" cy="1713294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2077086" y="2439499"/>
              <a:ext cx="2127505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600" dirty="0" smtClean="0">
                  <a:solidFill>
                    <a:srgbClr val="8BC34A"/>
                  </a:solidFill>
                </a:rPr>
                <a:t>2a02:</a:t>
              </a:r>
              <a:r>
                <a:rPr lang="en-US" sz="1600" dirty="0">
                  <a:solidFill>
                    <a:srgbClr val="8BC34A"/>
                  </a:solidFill>
                </a:rPr>
                <a:t>2a0b</a:t>
              </a:r>
              <a:r>
                <a:rPr lang="ru-RU" sz="1600" dirty="0" smtClean="0">
                  <a:solidFill>
                    <a:srgbClr val="8BC34A"/>
                  </a:solidFill>
                </a:rPr>
                <a:t>:0:1::</a:t>
              </a:r>
              <a:r>
                <a:rPr lang="en-US" sz="1600" dirty="0" smtClean="0">
                  <a:solidFill>
                    <a:srgbClr val="8BC34A"/>
                  </a:solidFill>
                </a:rPr>
                <a:t>ffff</a:t>
              </a:r>
              <a:r>
                <a:rPr lang="ru-RU" sz="1600" dirty="0" smtClean="0">
                  <a:solidFill>
                    <a:srgbClr val="8BC34A"/>
                  </a:solidFill>
                </a:rPr>
                <a:t>/64</a:t>
              </a:r>
              <a:endParaRPr lang="ru-RU" sz="1600" dirty="0">
                <a:solidFill>
                  <a:srgbClr val="8BC34A"/>
                </a:solidFill>
              </a:endParaRPr>
            </a:p>
          </p:txBody>
        </p:sp>
        <p:grpSp>
          <p:nvGrpSpPr>
            <p:cNvPr id="50" name="Группа 49"/>
            <p:cNvGrpSpPr/>
            <p:nvPr/>
          </p:nvGrpSpPr>
          <p:grpSpPr>
            <a:xfrm>
              <a:off x="2506266" y="1064759"/>
              <a:ext cx="2568303" cy="1293011"/>
              <a:chOff x="2506266" y="1064759"/>
              <a:chExt cx="2568303" cy="1293011"/>
            </a:xfrm>
          </p:grpSpPr>
          <p:sp>
            <p:nvSpPr>
              <p:cNvPr id="4" name="Правильный пятиугольник 3"/>
              <p:cNvSpPr/>
              <p:nvPr/>
            </p:nvSpPr>
            <p:spPr>
              <a:xfrm>
                <a:off x="2506266" y="1282611"/>
                <a:ext cx="1152128" cy="1075159"/>
              </a:xfrm>
              <a:prstGeom prst="pentagon">
                <a:avLst/>
              </a:prstGeom>
              <a:solidFill>
                <a:srgbClr val="FF9800"/>
              </a:solidFill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spc="100" dirty="0" smtClean="0"/>
                  <a:t>BGP</a:t>
                </a:r>
                <a:endParaRPr lang="ru-RU" b="1" spc="100" dirty="0"/>
              </a:p>
            </p:txBody>
          </p:sp>
          <p:grpSp>
            <p:nvGrpSpPr>
              <p:cNvPr id="16" name="Группа 15"/>
              <p:cNvGrpSpPr/>
              <p:nvPr/>
            </p:nvGrpSpPr>
            <p:grpSpPr>
              <a:xfrm>
                <a:off x="3274369" y="1064759"/>
                <a:ext cx="1800200" cy="648072"/>
                <a:chOff x="5002560" y="2078993"/>
                <a:chExt cx="1800200" cy="648072"/>
              </a:xfrm>
            </p:grpSpPr>
            <p:sp>
              <p:nvSpPr>
                <p:cNvPr id="15" name="Овальная выноска 14"/>
                <p:cNvSpPr/>
                <p:nvPr/>
              </p:nvSpPr>
              <p:spPr>
                <a:xfrm rot="1212181">
                  <a:off x="5002560" y="2078993"/>
                  <a:ext cx="1800200" cy="648072"/>
                </a:xfrm>
                <a:prstGeom prst="wedgeEllipseCallout">
                  <a:avLst/>
                </a:prstGeom>
                <a:ln>
                  <a:solidFill>
                    <a:srgbClr val="FF9800"/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" name="Прямоугольник 4"/>
                <p:cNvSpPr/>
                <p:nvPr/>
              </p:nvSpPr>
              <p:spPr>
                <a:xfrm rot="1167004">
                  <a:off x="5125845" y="2256802"/>
                  <a:ext cx="1553630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1600" dirty="0">
                      <a:solidFill>
                        <a:srgbClr val="FF9800"/>
                      </a:solidFill>
                    </a:rPr>
                    <a:t>2a02:2a0b::/</a:t>
                  </a:r>
                  <a:r>
                    <a:rPr lang="ru-RU" sz="1600" dirty="0">
                      <a:solidFill>
                        <a:srgbClr val="FF9800"/>
                      </a:solidFill>
                    </a:rPr>
                    <a:t>32</a:t>
                  </a:r>
                  <a:endParaRPr lang="ru-RU" sz="1600" dirty="0"/>
                </a:p>
              </p:txBody>
            </p:sp>
          </p:grpSp>
        </p:grpSp>
      </p:grpSp>
      <p:sp>
        <p:nvSpPr>
          <p:cNvPr id="26" name="Прямоугольник 25"/>
          <p:cNvSpPr/>
          <p:nvPr/>
        </p:nvSpPr>
        <p:spPr>
          <a:xfrm>
            <a:off x="81307" y="3793854"/>
            <a:ext cx="177484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8BC34A"/>
                </a:solidFill>
              </a:rPr>
              <a:t>2a02:</a:t>
            </a:r>
            <a:r>
              <a:rPr lang="en-US" dirty="0">
                <a:solidFill>
                  <a:srgbClr val="8BC34A"/>
                </a:solidFill>
              </a:rPr>
              <a:t>2a0b</a:t>
            </a:r>
            <a:r>
              <a:rPr lang="ru-RU" dirty="0" smtClean="0">
                <a:solidFill>
                  <a:srgbClr val="8BC34A"/>
                </a:solidFill>
              </a:rPr>
              <a:t>:0:1::</a:t>
            </a:r>
            <a:r>
              <a:rPr lang="en-US" dirty="0">
                <a:solidFill>
                  <a:srgbClr val="8BC34A"/>
                </a:solidFill>
              </a:rPr>
              <a:t>1</a:t>
            </a:r>
            <a:r>
              <a:rPr lang="ru-RU" dirty="0" smtClean="0">
                <a:solidFill>
                  <a:srgbClr val="8BC34A"/>
                </a:solidFill>
              </a:rPr>
              <a:t>/64</a:t>
            </a:r>
            <a:endParaRPr lang="ru-RU" dirty="0">
              <a:solidFill>
                <a:srgbClr val="8BC34A"/>
              </a:solidFill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2823547" y="4092503"/>
            <a:ext cx="921701" cy="864095"/>
          </a:xfrm>
          <a:prstGeom prst="ellipse">
            <a:avLst/>
          </a:prstGeom>
          <a:solidFill>
            <a:srgbClr val="8BC34A"/>
          </a:solid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NAS 2</a:t>
            </a:r>
          </a:p>
        </p:txBody>
      </p:sp>
      <p:sp>
        <p:nvSpPr>
          <p:cNvPr id="28" name="Овал 27"/>
          <p:cNvSpPr/>
          <p:nvPr/>
        </p:nvSpPr>
        <p:spPr>
          <a:xfrm>
            <a:off x="4823797" y="4102028"/>
            <a:ext cx="921701" cy="864095"/>
          </a:xfrm>
          <a:prstGeom prst="ellipse">
            <a:avLst/>
          </a:prstGeom>
          <a:solidFill>
            <a:srgbClr val="8BC34A"/>
          </a:solid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NAS 3</a:t>
            </a:r>
          </a:p>
        </p:txBody>
      </p:sp>
      <p:sp>
        <p:nvSpPr>
          <p:cNvPr id="29" name="Овал 28"/>
          <p:cNvSpPr/>
          <p:nvPr/>
        </p:nvSpPr>
        <p:spPr>
          <a:xfrm>
            <a:off x="6404947" y="3130478"/>
            <a:ext cx="921701" cy="864095"/>
          </a:xfrm>
          <a:prstGeom prst="ellipse">
            <a:avLst/>
          </a:prstGeom>
          <a:solidFill>
            <a:srgbClr val="8BC34A"/>
          </a:solid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NAS 4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2396974" y="3793853"/>
            <a:ext cx="177484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8BC34A"/>
                </a:solidFill>
              </a:rPr>
              <a:t>2a02:</a:t>
            </a:r>
            <a:r>
              <a:rPr lang="en-US" dirty="0">
                <a:solidFill>
                  <a:srgbClr val="8BC34A"/>
                </a:solidFill>
              </a:rPr>
              <a:t>2a0b</a:t>
            </a:r>
            <a:r>
              <a:rPr lang="ru-RU" dirty="0" smtClean="0">
                <a:solidFill>
                  <a:srgbClr val="8BC34A"/>
                </a:solidFill>
              </a:rPr>
              <a:t>:0:1::</a:t>
            </a:r>
            <a:r>
              <a:rPr lang="en-US" dirty="0" smtClean="0">
                <a:solidFill>
                  <a:srgbClr val="8BC34A"/>
                </a:solidFill>
              </a:rPr>
              <a:t>2</a:t>
            </a:r>
            <a:r>
              <a:rPr lang="ru-RU" dirty="0" smtClean="0">
                <a:solidFill>
                  <a:srgbClr val="8BC34A"/>
                </a:solidFill>
              </a:rPr>
              <a:t>/64</a:t>
            </a:r>
            <a:endParaRPr lang="ru-RU" dirty="0">
              <a:solidFill>
                <a:srgbClr val="8BC34A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978374" y="2822701"/>
            <a:ext cx="177484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8BC34A"/>
                </a:solidFill>
              </a:rPr>
              <a:t>2a02:</a:t>
            </a:r>
            <a:r>
              <a:rPr lang="en-US" dirty="0">
                <a:solidFill>
                  <a:srgbClr val="8BC34A"/>
                </a:solidFill>
              </a:rPr>
              <a:t>2a0b</a:t>
            </a:r>
            <a:r>
              <a:rPr lang="ru-RU" dirty="0" smtClean="0">
                <a:solidFill>
                  <a:srgbClr val="8BC34A"/>
                </a:solidFill>
              </a:rPr>
              <a:t>:0:1::</a:t>
            </a:r>
            <a:r>
              <a:rPr lang="en-US" dirty="0" smtClean="0">
                <a:solidFill>
                  <a:srgbClr val="8BC34A"/>
                </a:solidFill>
              </a:rPr>
              <a:t>4</a:t>
            </a:r>
            <a:r>
              <a:rPr lang="ru-RU" dirty="0" smtClean="0">
                <a:solidFill>
                  <a:srgbClr val="8BC34A"/>
                </a:solidFill>
              </a:rPr>
              <a:t>/64</a:t>
            </a:r>
            <a:endParaRPr lang="ru-RU" dirty="0">
              <a:solidFill>
                <a:srgbClr val="8BC34A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400960" y="3804890"/>
            <a:ext cx="177484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8BC34A"/>
                </a:solidFill>
              </a:rPr>
              <a:t>2a02:</a:t>
            </a:r>
            <a:r>
              <a:rPr lang="en-US" dirty="0">
                <a:solidFill>
                  <a:srgbClr val="8BC34A"/>
                </a:solidFill>
              </a:rPr>
              <a:t>2a0b</a:t>
            </a:r>
            <a:r>
              <a:rPr lang="ru-RU" dirty="0" smtClean="0">
                <a:solidFill>
                  <a:srgbClr val="8BC34A"/>
                </a:solidFill>
              </a:rPr>
              <a:t>:0:1::</a:t>
            </a:r>
            <a:r>
              <a:rPr lang="en-US" dirty="0" smtClean="0">
                <a:solidFill>
                  <a:srgbClr val="8BC34A"/>
                </a:solidFill>
              </a:rPr>
              <a:t>3</a:t>
            </a:r>
            <a:r>
              <a:rPr lang="ru-RU" dirty="0" smtClean="0">
                <a:solidFill>
                  <a:srgbClr val="8BC34A"/>
                </a:solidFill>
              </a:rPr>
              <a:t>/64</a:t>
            </a:r>
            <a:endParaRPr lang="ru-RU" dirty="0">
              <a:solidFill>
                <a:srgbClr val="8BC34A"/>
              </a:solidFill>
            </a:endParaRPr>
          </a:p>
        </p:txBody>
      </p:sp>
      <p:cxnSp>
        <p:nvCxnSpPr>
          <p:cNvPr id="33" name="Прямая со стрелкой 32"/>
          <p:cNvCxnSpPr>
            <a:endCxn id="30" idx="0"/>
          </p:cNvCxnSpPr>
          <p:nvPr/>
        </p:nvCxnSpPr>
        <p:spPr>
          <a:xfrm>
            <a:off x="2858261" y="2268472"/>
            <a:ext cx="426136" cy="152538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3924741" y="2296309"/>
            <a:ext cx="1183622" cy="144646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4102461" y="1547712"/>
            <a:ext cx="1875913" cy="123034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9" name="Прямоугольник 48"/>
          <p:cNvSpPr/>
          <p:nvPr/>
        </p:nvSpPr>
        <p:spPr>
          <a:xfrm rot="18694887">
            <a:off x="984340" y="2844535"/>
            <a:ext cx="15905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>
                <a:solidFill>
                  <a:srgbClr val="FF9800"/>
                </a:solidFill>
              </a:rPr>
              <a:t>2a02:</a:t>
            </a:r>
            <a:r>
              <a:rPr lang="en-US" sz="1200" dirty="0">
                <a:solidFill>
                  <a:srgbClr val="FF9800"/>
                </a:solidFill>
              </a:rPr>
              <a:t>2a0b</a:t>
            </a:r>
            <a:r>
              <a:rPr lang="ru-RU" sz="1200" dirty="0" smtClean="0">
                <a:solidFill>
                  <a:srgbClr val="FF9800"/>
                </a:solidFill>
              </a:rPr>
              <a:t>:01</a:t>
            </a:r>
            <a:r>
              <a:rPr lang="en-US" sz="1200" dirty="0" smtClean="0">
                <a:solidFill>
                  <a:srgbClr val="FF9800"/>
                </a:solidFill>
              </a:rPr>
              <a:t>00::/40</a:t>
            </a:r>
            <a:endParaRPr lang="ru-RU" sz="1200" dirty="0">
              <a:solidFill>
                <a:srgbClr val="FF9800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 rot="4454313">
            <a:off x="2396364" y="2779424"/>
            <a:ext cx="15905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>
                <a:solidFill>
                  <a:srgbClr val="FF9800"/>
                </a:solidFill>
              </a:rPr>
              <a:t>2a02:</a:t>
            </a:r>
            <a:r>
              <a:rPr lang="en-US" sz="1200" dirty="0">
                <a:solidFill>
                  <a:srgbClr val="FF9800"/>
                </a:solidFill>
              </a:rPr>
              <a:t>2a0b</a:t>
            </a:r>
            <a:r>
              <a:rPr lang="ru-RU" sz="1200" dirty="0" smtClean="0">
                <a:solidFill>
                  <a:srgbClr val="FF9800"/>
                </a:solidFill>
              </a:rPr>
              <a:t>:0</a:t>
            </a:r>
            <a:r>
              <a:rPr lang="en-US" sz="1200" dirty="0" smtClean="0">
                <a:solidFill>
                  <a:srgbClr val="FF9800"/>
                </a:solidFill>
              </a:rPr>
              <a:t>200::/40</a:t>
            </a:r>
            <a:endParaRPr lang="ru-RU" sz="1200" dirty="0">
              <a:solidFill>
                <a:srgbClr val="FF9800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 rot="3073125">
            <a:off x="3757004" y="2655028"/>
            <a:ext cx="15905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>
                <a:solidFill>
                  <a:srgbClr val="FF9800"/>
                </a:solidFill>
              </a:rPr>
              <a:t>2a02:</a:t>
            </a:r>
            <a:r>
              <a:rPr lang="en-US" sz="1200" dirty="0">
                <a:solidFill>
                  <a:srgbClr val="FF9800"/>
                </a:solidFill>
              </a:rPr>
              <a:t>2a0b</a:t>
            </a:r>
            <a:r>
              <a:rPr lang="ru-RU" sz="1200" dirty="0" smtClean="0">
                <a:solidFill>
                  <a:srgbClr val="FF9800"/>
                </a:solidFill>
              </a:rPr>
              <a:t>:0</a:t>
            </a:r>
            <a:r>
              <a:rPr lang="en-US" sz="1200" dirty="0" smtClean="0">
                <a:solidFill>
                  <a:srgbClr val="FF9800"/>
                </a:solidFill>
              </a:rPr>
              <a:t>300::/40</a:t>
            </a:r>
            <a:endParaRPr lang="ru-RU" sz="1200" dirty="0">
              <a:solidFill>
                <a:srgbClr val="FF9800"/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 rot="1969979">
            <a:off x="4327243" y="1901885"/>
            <a:ext cx="15905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>
                <a:solidFill>
                  <a:srgbClr val="FF9800"/>
                </a:solidFill>
              </a:rPr>
              <a:t>2a02:</a:t>
            </a:r>
            <a:r>
              <a:rPr lang="en-US" sz="1200" dirty="0">
                <a:solidFill>
                  <a:srgbClr val="FF9800"/>
                </a:solidFill>
              </a:rPr>
              <a:t>2a0b</a:t>
            </a:r>
            <a:r>
              <a:rPr lang="ru-RU" sz="1200" dirty="0" smtClean="0">
                <a:solidFill>
                  <a:srgbClr val="FF9800"/>
                </a:solidFill>
              </a:rPr>
              <a:t>:0</a:t>
            </a:r>
            <a:r>
              <a:rPr lang="en-US" sz="1200" dirty="0" smtClean="0">
                <a:solidFill>
                  <a:srgbClr val="FF9800"/>
                </a:solidFill>
              </a:rPr>
              <a:t>400::/40</a:t>
            </a:r>
            <a:endParaRPr lang="ru-RU" sz="1200" dirty="0">
              <a:solidFill>
                <a:srgbClr val="FF98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948264" y="0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RIPE NCC YEREVAN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15-16 September, 2015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34265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800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Овал 56"/>
          <p:cNvSpPr/>
          <p:nvPr/>
        </p:nvSpPr>
        <p:spPr>
          <a:xfrm>
            <a:off x="3413393" y="699542"/>
            <a:ext cx="4104455" cy="4376536"/>
          </a:xfrm>
          <a:prstGeom prst="ellipse">
            <a:avLst/>
          </a:prstGeom>
          <a:ln>
            <a:solidFill>
              <a:srgbClr val="8BC34A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Овал 24"/>
          <p:cNvSpPr/>
          <p:nvPr/>
        </p:nvSpPr>
        <p:spPr>
          <a:xfrm>
            <a:off x="-655106" y="699542"/>
            <a:ext cx="4104455" cy="4376536"/>
          </a:xfrm>
          <a:prstGeom prst="ellipse">
            <a:avLst/>
          </a:prstGeom>
          <a:ln>
            <a:solidFill>
              <a:srgbClr val="FF98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Текст 1"/>
          <p:cNvSpPr txBox="1">
            <a:spLocks/>
          </p:cNvSpPr>
          <p:nvPr/>
        </p:nvSpPr>
        <p:spPr>
          <a:xfrm>
            <a:off x="179512" y="-115408"/>
            <a:ext cx="7845899" cy="51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Char char="▸"/>
              <a:defRPr sz="1600" b="0" i="0" u="none" strike="noStrike" cap="none" baseline="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Char char="▹"/>
              <a:defRPr sz="1600" b="0" i="0" u="none" strike="noStrike" cap="none" baseline="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Char char="▹"/>
              <a:defRPr sz="1600" b="0" i="0" u="none" strike="noStrike" cap="none" baseline="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 baseline="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 baseline="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 baseline="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 baseline="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 baseline="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 baseline="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r>
              <a:rPr lang="ru-RU" sz="1800" b="1" dirty="0">
                <a:solidFill>
                  <a:srgbClr val="8BC34A"/>
                </a:solidFill>
                <a:latin typeface="Montserrat"/>
              </a:rPr>
              <a:t>Планирование </a:t>
            </a:r>
            <a:r>
              <a:rPr lang="en-US" sz="1800" b="1" dirty="0">
                <a:solidFill>
                  <a:srgbClr val="8BC34A"/>
                </a:solidFill>
                <a:latin typeface="Montserrat"/>
              </a:rPr>
              <a:t>IPv6-</a:t>
            </a:r>
            <a:r>
              <a:rPr lang="ru-RU" sz="1800" b="1" dirty="0" smtClean="0">
                <a:solidFill>
                  <a:srgbClr val="8BC34A"/>
                </a:solidFill>
                <a:latin typeface="Montserrat"/>
              </a:rPr>
              <a:t>пространства – сервер доступа</a:t>
            </a:r>
            <a:endParaRPr lang="en-US" sz="700" dirty="0" smtClean="0"/>
          </a:p>
        </p:txBody>
      </p:sp>
      <p:sp>
        <p:nvSpPr>
          <p:cNvPr id="6" name="Овал 5"/>
          <p:cNvSpPr/>
          <p:nvPr/>
        </p:nvSpPr>
        <p:spPr>
          <a:xfrm>
            <a:off x="2885562" y="1109340"/>
            <a:ext cx="921701" cy="864095"/>
          </a:xfrm>
          <a:prstGeom prst="ellipse">
            <a:avLst/>
          </a:prstGeom>
          <a:solidFill>
            <a:srgbClr val="8BC34A"/>
          </a:solid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NAS 1</a:t>
            </a:r>
          </a:p>
        </p:txBody>
      </p:sp>
      <p:grpSp>
        <p:nvGrpSpPr>
          <p:cNvPr id="3" name="Группа 2"/>
          <p:cNvGrpSpPr/>
          <p:nvPr/>
        </p:nvGrpSpPr>
        <p:grpSpPr>
          <a:xfrm>
            <a:off x="3203848" y="588130"/>
            <a:ext cx="2095103" cy="648072"/>
            <a:chOff x="3761145" y="1033636"/>
            <a:chExt cx="2095103" cy="648072"/>
          </a:xfrm>
        </p:grpSpPr>
        <p:sp>
          <p:nvSpPr>
            <p:cNvPr id="36" name="Овальная выноска 35"/>
            <p:cNvSpPr/>
            <p:nvPr/>
          </p:nvSpPr>
          <p:spPr>
            <a:xfrm rot="1212181">
              <a:off x="3761145" y="1033636"/>
              <a:ext cx="2095103" cy="648072"/>
            </a:xfrm>
            <a:prstGeom prst="wedgeEllipseCallout">
              <a:avLst/>
            </a:prstGeom>
            <a:ln>
              <a:solidFill>
                <a:srgbClr val="FF98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" name="Прямоугольник 1"/>
            <p:cNvSpPr/>
            <p:nvPr/>
          </p:nvSpPr>
          <p:spPr>
            <a:xfrm rot="1293710">
              <a:off x="3896426" y="1203783"/>
              <a:ext cx="182453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>
                  <a:solidFill>
                    <a:srgbClr val="FF9800"/>
                  </a:solidFill>
                </a:rPr>
                <a:t>2a02:</a:t>
              </a:r>
              <a:r>
                <a:rPr lang="en-US" dirty="0">
                  <a:solidFill>
                    <a:srgbClr val="FF9800"/>
                  </a:solidFill>
                </a:rPr>
                <a:t>2a0b</a:t>
              </a:r>
              <a:r>
                <a:rPr lang="ru-RU" dirty="0">
                  <a:solidFill>
                    <a:srgbClr val="FF9800"/>
                  </a:solidFill>
                </a:rPr>
                <a:t>:01</a:t>
              </a:r>
              <a:r>
                <a:rPr lang="en-US" dirty="0">
                  <a:solidFill>
                    <a:srgbClr val="FF9800"/>
                  </a:solidFill>
                </a:rPr>
                <a:t>00::/40</a:t>
              </a:r>
              <a:endParaRPr lang="ru-RU" dirty="0">
                <a:solidFill>
                  <a:srgbClr val="FF9800"/>
                </a:solidFill>
              </a:endParaRPr>
            </a:p>
          </p:txBody>
        </p:sp>
      </p:grpSp>
      <p:sp>
        <p:nvSpPr>
          <p:cNvPr id="17" name="Ромб 16"/>
          <p:cNvSpPr/>
          <p:nvPr/>
        </p:nvSpPr>
        <p:spPr>
          <a:xfrm>
            <a:off x="467543" y="3604551"/>
            <a:ext cx="841923" cy="864096"/>
          </a:xfrm>
          <a:prstGeom prst="diamond">
            <a:avLst/>
          </a:prstGeom>
          <a:solidFill>
            <a:srgbClr val="FF9800"/>
          </a:soli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 smtClean="0"/>
              <a:t>User router</a:t>
            </a:r>
          </a:p>
        </p:txBody>
      </p:sp>
      <p:cxnSp>
        <p:nvCxnSpPr>
          <p:cNvPr id="19" name="Прямая со стрелкой 18"/>
          <p:cNvCxnSpPr>
            <a:stCxn id="6" idx="3"/>
          </p:cNvCxnSpPr>
          <p:nvPr/>
        </p:nvCxnSpPr>
        <p:spPr>
          <a:xfrm flipH="1">
            <a:off x="1115616" y="1846891"/>
            <a:ext cx="1904926" cy="187698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6" idx="3"/>
          </p:cNvCxnSpPr>
          <p:nvPr/>
        </p:nvCxnSpPr>
        <p:spPr>
          <a:xfrm flipH="1">
            <a:off x="2195736" y="1846891"/>
            <a:ext cx="824806" cy="223702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Ромб 41"/>
          <p:cNvSpPr/>
          <p:nvPr/>
        </p:nvSpPr>
        <p:spPr>
          <a:xfrm>
            <a:off x="1510271" y="4083918"/>
            <a:ext cx="921844" cy="864096"/>
          </a:xfrm>
          <a:prstGeom prst="diamond">
            <a:avLst/>
          </a:prstGeom>
          <a:solidFill>
            <a:srgbClr val="FF9800"/>
          </a:soli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User </a:t>
            </a:r>
            <a:r>
              <a:rPr lang="en-US" sz="700" dirty="0" smtClean="0"/>
              <a:t>router</a:t>
            </a:r>
            <a:endParaRPr lang="en-US" sz="700" dirty="0"/>
          </a:p>
        </p:txBody>
      </p:sp>
      <p:sp>
        <p:nvSpPr>
          <p:cNvPr id="47" name="Текст 3"/>
          <p:cNvSpPr>
            <a:spLocks noGrp="1"/>
          </p:cNvSpPr>
          <p:nvPr>
            <p:ph type="body" idx="2"/>
          </p:nvPr>
        </p:nvSpPr>
        <p:spPr>
          <a:xfrm>
            <a:off x="0" y="1102122"/>
            <a:ext cx="3020542" cy="1469628"/>
          </a:xfrm>
        </p:spPr>
        <p:txBody>
          <a:bodyPr/>
          <a:lstStyle/>
          <a:p>
            <a:r>
              <a:rPr lang="en-US" sz="1400" dirty="0" err="1" smtClean="0"/>
              <a:t>Vlan</a:t>
            </a:r>
            <a:r>
              <a:rPr lang="en-US" sz="1400" dirty="0" smtClean="0"/>
              <a:t> 70</a:t>
            </a:r>
          </a:p>
          <a:p>
            <a:r>
              <a:rPr lang="en-US" sz="1400" dirty="0" smtClean="0"/>
              <a:t>2a02:2a0b:01</a:t>
            </a:r>
            <a:r>
              <a:rPr lang="en-US" sz="1400" dirty="0" smtClean="0">
                <a:solidFill>
                  <a:srgbClr val="FF0000"/>
                </a:solidFill>
              </a:rPr>
              <a:t>04:6</a:t>
            </a:r>
            <a:r>
              <a:rPr lang="en-US" sz="1400" dirty="0" smtClean="0"/>
              <a:t>000::1/64 - RA</a:t>
            </a:r>
          </a:p>
          <a:p>
            <a:r>
              <a:rPr lang="en-US" sz="1400" dirty="0" smtClean="0"/>
              <a:t>dhcpv6_pool</a:t>
            </a:r>
          </a:p>
          <a:p>
            <a:pPr>
              <a:buNone/>
            </a:pPr>
            <a:r>
              <a:rPr lang="en-US" sz="1400" dirty="0"/>
              <a:t> </a:t>
            </a:r>
            <a:r>
              <a:rPr lang="en-US" sz="1400" dirty="0" smtClean="0"/>
              <a:t>  2a02:2a0b:01</a:t>
            </a:r>
            <a:r>
              <a:rPr lang="en-US" sz="1400" dirty="0" smtClean="0">
                <a:solidFill>
                  <a:srgbClr val="FF0000"/>
                </a:solidFill>
              </a:rPr>
              <a:t>04:6</a:t>
            </a:r>
            <a:r>
              <a:rPr lang="en-US" sz="1400" dirty="0" smtClean="0"/>
              <a:t>000::/52</a:t>
            </a:r>
          </a:p>
          <a:p>
            <a:pPr>
              <a:buNone/>
            </a:pPr>
            <a:endParaRPr lang="en-US" sz="1400" dirty="0"/>
          </a:p>
          <a:p>
            <a:pPr>
              <a:buNone/>
            </a:pPr>
            <a:r>
              <a:rPr lang="en-US" sz="1400" dirty="0" smtClean="0"/>
              <a:t> </a:t>
            </a:r>
            <a:r>
              <a:rPr lang="en-US" sz="1400" dirty="0" err="1" smtClean="0"/>
              <a:t>dec</a:t>
            </a:r>
            <a:r>
              <a:rPr lang="en-US" sz="1400" dirty="0" smtClean="0"/>
              <a:t> 70 = hex 46</a:t>
            </a:r>
            <a:endParaRPr lang="en-US" sz="1400" dirty="0"/>
          </a:p>
          <a:p>
            <a:endParaRPr lang="ru-RU" sz="1400" dirty="0"/>
          </a:p>
        </p:txBody>
      </p:sp>
      <p:sp>
        <p:nvSpPr>
          <p:cNvPr id="39" name="Прямоугольник 38"/>
          <p:cNvSpPr/>
          <p:nvPr/>
        </p:nvSpPr>
        <p:spPr>
          <a:xfrm rot="19030761">
            <a:off x="522734" y="2587399"/>
            <a:ext cx="282291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/>
              <a:t>2a02:2a0b:01</a:t>
            </a:r>
            <a:r>
              <a:rPr lang="en-US" sz="1000" dirty="0" smtClean="0">
                <a:solidFill>
                  <a:srgbClr val="FF0000"/>
                </a:solidFill>
              </a:rPr>
              <a:t>04:6</a:t>
            </a:r>
            <a:r>
              <a:rPr lang="en-US" sz="1000" dirty="0" smtClean="0"/>
              <a:t>000:14d9:e4f1:4b27:d9d0/64</a:t>
            </a:r>
            <a:r>
              <a:rPr lang="en-US" sz="1100" dirty="0" smtClean="0"/>
              <a:t> </a:t>
            </a:r>
            <a:endParaRPr lang="ru-RU" sz="1100" dirty="0"/>
          </a:p>
        </p:txBody>
      </p:sp>
      <p:sp>
        <p:nvSpPr>
          <p:cNvPr id="54" name="Прямоугольник 53"/>
          <p:cNvSpPr/>
          <p:nvPr/>
        </p:nvSpPr>
        <p:spPr>
          <a:xfrm rot="18951413">
            <a:off x="847411" y="2664903"/>
            <a:ext cx="282291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/>
              <a:t>2a02:2a0b:01</a:t>
            </a:r>
            <a:r>
              <a:rPr lang="en-US" sz="1000" dirty="0" smtClean="0">
                <a:solidFill>
                  <a:srgbClr val="FF0000"/>
                </a:solidFill>
              </a:rPr>
              <a:t>04:6</a:t>
            </a:r>
            <a:r>
              <a:rPr lang="en-US" sz="1000" dirty="0" smtClean="0"/>
              <a:t>001::/64</a:t>
            </a:r>
            <a:r>
              <a:rPr lang="en-US" sz="1100" dirty="0" smtClean="0"/>
              <a:t> </a:t>
            </a:r>
            <a:endParaRPr lang="ru-RU" sz="1100" dirty="0"/>
          </a:p>
        </p:txBody>
      </p:sp>
      <p:sp>
        <p:nvSpPr>
          <p:cNvPr id="55" name="Прямоугольник 54"/>
          <p:cNvSpPr/>
          <p:nvPr/>
        </p:nvSpPr>
        <p:spPr>
          <a:xfrm rot="17432311">
            <a:off x="1344991" y="3024246"/>
            <a:ext cx="267049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/>
              <a:t>2a02:2a0b:01</a:t>
            </a:r>
            <a:r>
              <a:rPr lang="en-US" sz="900" dirty="0" smtClean="0">
                <a:solidFill>
                  <a:srgbClr val="FF0000"/>
                </a:solidFill>
              </a:rPr>
              <a:t>04:6</a:t>
            </a:r>
            <a:r>
              <a:rPr lang="en-US" sz="900" dirty="0" smtClean="0"/>
              <a:t>000:3de5:c2ce:2309:5537/64</a:t>
            </a:r>
            <a:r>
              <a:rPr lang="en-US" sz="1050" dirty="0" smtClean="0"/>
              <a:t> </a:t>
            </a:r>
            <a:endParaRPr lang="ru-RU" sz="1050" dirty="0"/>
          </a:p>
        </p:txBody>
      </p:sp>
      <p:sp>
        <p:nvSpPr>
          <p:cNvPr id="56" name="Прямоугольник 55"/>
          <p:cNvSpPr/>
          <p:nvPr/>
        </p:nvSpPr>
        <p:spPr>
          <a:xfrm rot="17470575">
            <a:off x="1215885" y="2548758"/>
            <a:ext cx="282291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/>
              <a:t>2a02:2a0b:01</a:t>
            </a:r>
            <a:r>
              <a:rPr lang="en-US" sz="1000" dirty="0" smtClean="0">
                <a:solidFill>
                  <a:srgbClr val="FF0000"/>
                </a:solidFill>
              </a:rPr>
              <a:t>04:6</a:t>
            </a:r>
            <a:r>
              <a:rPr lang="en-US" sz="1000" dirty="0" smtClean="0"/>
              <a:t>002::/64</a:t>
            </a:r>
            <a:r>
              <a:rPr lang="en-US" sz="1100" dirty="0" smtClean="0"/>
              <a:t> </a:t>
            </a:r>
            <a:endParaRPr lang="ru-RU" sz="1100" dirty="0"/>
          </a:p>
        </p:txBody>
      </p:sp>
      <p:sp>
        <p:nvSpPr>
          <p:cNvPr id="58" name="Текст 3"/>
          <p:cNvSpPr>
            <a:spLocks noGrp="1"/>
          </p:cNvSpPr>
          <p:nvPr>
            <p:ph type="body" idx="2"/>
          </p:nvPr>
        </p:nvSpPr>
        <p:spPr>
          <a:xfrm>
            <a:off x="4108965" y="2539117"/>
            <a:ext cx="3020542" cy="1469628"/>
          </a:xfrm>
        </p:spPr>
        <p:txBody>
          <a:bodyPr/>
          <a:lstStyle/>
          <a:p>
            <a:r>
              <a:rPr lang="en-US" sz="1400" dirty="0" err="1" smtClean="0"/>
              <a:t>Vlan</a:t>
            </a:r>
            <a:r>
              <a:rPr lang="en-US" sz="1400" dirty="0" smtClean="0"/>
              <a:t> 3070</a:t>
            </a:r>
          </a:p>
          <a:p>
            <a:r>
              <a:rPr lang="en-US" sz="1400" dirty="0" smtClean="0"/>
              <a:t>2a02:2a0b:01</a:t>
            </a:r>
            <a:r>
              <a:rPr lang="en-US" sz="1400" dirty="0" smtClean="0">
                <a:solidFill>
                  <a:srgbClr val="FF0000"/>
                </a:solidFill>
              </a:rPr>
              <a:t>bf:e</a:t>
            </a:r>
            <a:r>
              <a:rPr lang="en-US" sz="1400" dirty="0" smtClean="0"/>
              <a:t>000::1/64 - RA</a:t>
            </a:r>
          </a:p>
          <a:p>
            <a:r>
              <a:rPr lang="en-US" sz="1400" dirty="0" smtClean="0"/>
              <a:t>dhcpv6_pool</a:t>
            </a:r>
          </a:p>
          <a:p>
            <a:pPr>
              <a:buNone/>
            </a:pPr>
            <a:r>
              <a:rPr lang="en-US" sz="1400" dirty="0"/>
              <a:t> </a:t>
            </a:r>
            <a:r>
              <a:rPr lang="en-US" sz="1400" dirty="0" smtClean="0"/>
              <a:t>  2a02:2a0b:01</a:t>
            </a:r>
            <a:r>
              <a:rPr lang="en-US" sz="1400" dirty="0">
                <a:solidFill>
                  <a:srgbClr val="FF0000"/>
                </a:solidFill>
              </a:rPr>
              <a:t>b</a:t>
            </a:r>
            <a:r>
              <a:rPr lang="en-US" sz="1400" dirty="0" smtClean="0">
                <a:solidFill>
                  <a:srgbClr val="FF0000"/>
                </a:solidFill>
              </a:rPr>
              <a:t>f:e</a:t>
            </a:r>
            <a:r>
              <a:rPr lang="en-US" sz="1400" dirty="0" smtClean="0"/>
              <a:t>000::/52</a:t>
            </a:r>
          </a:p>
          <a:p>
            <a:pPr>
              <a:buNone/>
            </a:pPr>
            <a:endParaRPr lang="en-US" sz="1400" dirty="0"/>
          </a:p>
          <a:p>
            <a:pPr>
              <a:buNone/>
            </a:pPr>
            <a:r>
              <a:rPr lang="en-US" sz="1400" dirty="0" smtClean="0"/>
              <a:t> </a:t>
            </a:r>
            <a:r>
              <a:rPr lang="en-US" sz="1400" dirty="0" err="1" smtClean="0"/>
              <a:t>dec</a:t>
            </a:r>
            <a:r>
              <a:rPr lang="en-US" sz="1400" dirty="0" smtClean="0"/>
              <a:t> 3070 = </a:t>
            </a:r>
            <a:r>
              <a:rPr lang="en-US" sz="1400" dirty="0"/>
              <a:t>hex </a:t>
            </a:r>
            <a:r>
              <a:rPr lang="en-US" sz="1400" dirty="0" err="1" smtClean="0"/>
              <a:t>bfe</a:t>
            </a:r>
            <a:endParaRPr lang="en-US" sz="1400" dirty="0"/>
          </a:p>
          <a:p>
            <a:endParaRPr lang="ru-RU" sz="1400" dirty="0"/>
          </a:p>
        </p:txBody>
      </p:sp>
      <p:sp>
        <p:nvSpPr>
          <p:cNvPr id="62" name="Ромб 61"/>
          <p:cNvSpPr/>
          <p:nvPr/>
        </p:nvSpPr>
        <p:spPr>
          <a:xfrm>
            <a:off x="6413994" y="1660623"/>
            <a:ext cx="921844" cy="864096"/>
          </a:xfrm>
          <a:prstGeom prst="diamond">
            <a:avLst/>
          </a:prstGeom>
          <a:solidFill>
            <a:srgbClr val="8BC34A"/>
          </a:soli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User </a:t>
            </a:r>
            <a:r>
              <a:rPr lang="en-US" sz="700" dirty="0" smtClean="0"/>
              <a:t>router</a:t>
            </a:r>
            <a:endParaRPr lang="en-US" sz="700" dirty="0"/>
          </a:p>
        </p:txBody>
      </p:sp>
      <p:cxnSp>
        <p:nvCxnSpPr>
          <p:cNvPr id="41" name="Прямая со стрелкой 40"/>
          <p:cNvCxnSpPr>
            <a:stCxn id="6" idx="5"/>
          </p:cNvCxnSpPr>
          <p:nvPr/>
        </p:nvCxnSpPr>
        <p:spPr>
          <a:xfrm flipV="1">
            <a:off x="3672283" y="1787354"/>
            <a:ext cx="2905617" cy="5953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Прямоугольник 47"/>
          <p:cNvSpPr/>
          <p:nvPr/>
        </p:nvSpPr>
        <p:spPr>
          <a:xfrm>
            <a:off x="3744417" y="1584418"/>
            <a:ext cx="286488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/>
              <a:t>2a02:2a0b:01</a:t>
            </a:r>
            <a:r>
              <a:rPr lang="en-US" sz="1000" dirty="0" smtClean="0">
                <a:solidFill>
                  <a:srgbClr val="FF0000"/>
                </a:solidFill>
              </a:rPr>
              <a:t>bf:e</a:t>
            </a:r>
            <a:r>
              <a:rPr lang="en-US" sz="1000" dirty="0"/>
              <a:t>000:6dc7:ed67:25a5:7a81/64 </a:t>
            </a:r>
            <a:endParaRPr lang="ru-RU" sz="1000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3890135" y="1843796"/>
            <a:ext cx="23214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2a02:2a0b:01</a:t>
            </a:r>
            <a:r>
              <a:rPr lang="en-US" dirty="0">
                <a:solidFill>
                  <a:srgbClr val="FF0000"/>
                </a:solidFill>
              </a:rPr>
              <a:t>bf:e</a:t>
            </a:r>
            <a:r>
              <a:rPr lang="en-US" dirty="0" smtClean="0"/>
              <a:t>001</a:t>
            </a:r>
            <a:r>
              <a:rPr lang="en-US" dirty="0"/>
              <a:t>::/64 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7020272" y="128444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RIPE NCC YEREVAN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15-16 September, 2015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7204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800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1"/>
          <p:cNvSpPr txBox="1">
            <a:spLocks/>
          </p:cNvSpPr>
          <p:nvPr/>
        </p:nvSpPr>
        <p:spPr>
          <a:xfrm>
            <a:off x="179512" y="-115408"/>
            <a:ext cx="7845899" cy="51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Char char="▸"/>
              <a:defRPr sz="1600" b="0" i="0" u="none" strike="noStrike" cap="none" baseline="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Char char="▹"/>
              <a:defRPr sz="1600" b="0" i="0" u="none" strike="noStrike" cap="none" baseline="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Char char="▹"/>
              <a:defRPr sz="1600" b="0" i="0" u="none" strike="noStrike" cap="none" baseline="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 baseline="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 baseline="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 baseline="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 baseline="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 baseline="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 baseline="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r>
              <a:rPr lang="ru-RU" sz="2000" b="1" dirty="0">
                <a:solidFill>
                  <a:srgbClr val="8BC34A"/>
                </a:solidFill>
                <a:latin typeface="Montserrat"/>
              </a:rPr>
              <a:t>Планирование </a:t>
            </a:r>
            <a:r>
              <a:rPr lang="en-US" sz="2000" b="1" dirty="0">
                <a:solidFill>
                  <a:srgbClr val="8BC34A"/>
                </a:solidFill>
                <a:latin typeface="Montserrat"/>
              </a:rPr>
              <a:t>IPv6-</a:t>
            </a:r>
            <a:r>
              <a:rPr lang="ru-RU" sz="2000" b="1" dirty="0" smtClean="0">
                <a:solidFill>
                  <a:srgbClr val="8BC34A"/>
                </a:solidFill>
                <a:latin typeface="Montserrat"/>
              </a:rPr>
              <a:t>пространства - абонент</a:t>
            </a:r>
            <a:endParaRPr lang="en-US" sz="800" dirty="0" smtClean="0"/>
          </a:p>
        </p:txBody>
      </p:sp>
      <p:grpSp>
        <p:nvGrpSpPr>
          <p:cNvPr id="3" name="Группа 2"/>
          <p:cNvGrpSpPr/>
          <p:nvPr/>
        </p:nvGrpSpPr>
        <p:grpSpPr>
          <a:xfrm rot="411860">
            <a:off x="3763826" y="1708677"/>
            <a:ext cx="2603123" cy="648072"/>
            <a:chOff x="3761145" y="1033636"/>
            <a:chExt cx="2095103" cy="648072"/>
          </a:xfrm>
        </p:grpSpPr>
        <p:sp>
          <p:nvSpPr>
            <p:cNvPr id="36" name="Овальная выноска 35"/>
            <p:cNvSpPr/>
            <p:nvPr/>
          </p:nvSpPr>
          <p:spPr>
            <a:xfrm rot="1212181">
              <a:off x="3761145" y="1033636"/>
              <a:ext cx="2095103" cy="648072"/>
            </a:xfrm>
            <a:prstGeom prst="wedgeEllipseCallout">
              <a:avLst/>
            </a:prstGeom>
            <a:ln>
              <a:solidFill>
                <a:srgbClr val="FF98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" name="Прямоугольник 1"/>
            <p:cNvSpPr/>
            <p:nvPr/>
          </p:nvSpPr>
          <p:spPr>
            <a:xfrm rot="1293710">
              <a:off x="3912134" y="1165254"/>
              <a:ext cx="188002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2a02:2a0b:0</a:t>
              </a:r>
              <a:r>
                <a:rPr lang="en-US" dirty="0">
                  <a:solidFill>
                    <a:schemeClr val="tx1"/>
                  </a:solidFill>
                </a:rPr>
                <a:t>104:60</a:t>
              </a:r>
              <a:r>
                <a:rPr lang="en-US" dirty="0"/>
                <a:t>01::/64</a:t>
              </a:r>
              <a:r>
                <a:rPr lang="en-US" sz="1800" dirty="0"/>
                <a:t> </a:t>
              </a:r>
              <a:endParaRPr lang="ru-RU" sz="1800" dirty="0"/>
            </a:p>
          </p:txBody>
        </p:sp>
      </p:grpSp>
      <p:sp>
        <p:nvSpPr>
          <p:cNvPr id="17" name="Ромб 16"/>
          <p:cNvSpPr/>
          <p:nvPr/>
        </p:nvSpPr>
        <p:spPr>
          <a:xfrm>
            <a:off x="3376357" y="1909111"/>
            <a:ext cx="1385898" cy="1579408"/>
          </a:xfrm>
          <a:prstGeom prst="diamond">
            <a:avLst/>
          </a:prstGeom>
          <a:solidFill>
            <a:srgbClr val="FF9800"/>
          </a:soli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User router</a:t>
            </a:r>
          </a:p>
        </p:txBody>
      </p:sp>
      <p:cxnSp>
        <p:nvCxnSpPr>
          <p:cNvPr id="19" name="Прямая со стрелкой 18"/>
          <p:cNvCxnSpPr/>
          <p:nvPr/>
        </p:nvCxnSpPr>
        <p:spPr>
          <a:xfrm flipH="1">
            <a:off x="1043608" y="2893503"/>
            <a:ext cx="2450037" cy="106499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4338734" y="3219822"/>
            <a:ext cx="2466812" cy="126377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Ромб 41"/>
          <p:cNvSpPr/>
          <p:nvPr/>
        </p:nvSpPr>
        <p:spPr>
          <a:xfrm>
            <a:off x="9324528" y="3003119"/>
            <a:ext cx="921844" cy="864096"/>
          </a:xfrm>
          <a:prstGeom prst="diamond">
            <a:avLst/>
          </a:prstGeom>
          <a:solidFill>
            <a:srgbClr val="FF9800"/>
          </a:soli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User </a:t>
            </a:r>
            <a:r>
              <a:rPr lang="en-US" sz="700" dirty="0" smtClean="0"/>
              <a:t>router</a:t>
            </a:r>
            <a:endParaRPr lang="en-US" sz="700" dirty="0"/>
          </a:p>
        </p:txBody>
      </p:sp>
      <p:sp>
        <p:nvSpPr>
          <p:cNvPr id="47" name="Текст 3"/>
          <p:cNvSpPr>
            <a:spLocks noGrp="1"/>
          </p:cNvSpPr>
          <p:nvPr>
            <p:ph type="body" idx="2"/>
          </p:nvPr>
        </p:nvSpPr>
        <p:spPr>
          <a:xfrm>
            <a:off x="64455" y="914033"/>
            <a:ext cx="4932040" cy="1469628"/>
          </a:xfrm>
        </p:spPr>
        <p:txBody>
          <a:bodyPr/>
          <a:lstStyle/>
          <a:p>
            <a:r>
              <a:rPr lang="en-US" sz="1400" dirty="0" smtClean="0"/>
              <a:t>WAN - 2a02:2a0b</a:t>
            </a:r>
            <a:r>
              <a:rPr lang="en-US" sz="1400" dirty="0" smtClean="0">
                <a:solidFill>
                  <a:schemeClr val="tx1"/>
                </a:solidFill>
              </a:rPr>
              <a:t>:</a:t>
            </a:r>
            <a:r>
              <a:rPr lang="en-US" sz="1400" dirty="0"/>
              <a:t>0104:6000</a:t>
            </a:r>
            <a:r>
              <a:rPr lang="en-US" sz="1400" dirty="0" smtClean="0"/>
              <a:t>:14d9:e4f1:4b27:d9d0/64 </a:t>
            </a:r>
          </a:p>
          <a:p>
            <a:r>
              <a:rPr lang="en-US" sz="1400" dirty="0"/>
              <a:t>LAN - 2a02:2a0b:0104:6001::/</a:t>
            </a:r>
            <a:r>
              <a:rPr lang="en-US" sz="1400" dirty="0" smtClean="0"/>
              <a:t>64</a:t>
            </a:r>
            <a:r>
              <a:rPr lang="en-US" sz="1800" dirty="0" smtClean="0"/>
              <a:t> </a:t>
            </a:r>
            <a:endParaRPr lang="en-US" sz="1400" dirty="0" smtClean="0"/>
          </a:p>
          <a:p>
            <a:pPr>
              <a:buNone/>
            </a:pPr>
            <a:endParaRPr lang="en-US" sz="1400" dirty="0"/>
          </a:p>
        </p:txBody>
      </p:sp>
      <p:sp>
        <p:nvSpPr>
          <p:cNvPr id="39" name="Прямоугольник 38"/>
          <p:cNvSpPr/>
          <p:nvPr/>
        </p:nvSpPr>
        <p:spPr>
          <a:xfrm rot="20238018">
            <a:off x="874418" y="3177129"/>
            <a:ext cx="282291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/>
              <a:t>2a02:2a0b:01</a:t>
            </a:r>
            <a:r>
              <a:rPr lang="en-US" sz="1000" dirty="0" smtClean="0">
                <a:solidFill>
                  <a:schemeClr val="tx1"/>
                </a:solidFill>
              </a:rPr>
              <a:t>04:6</a:t>
            </a:r>
            <a:r>
              <a:rPr lang="en-US" sz="1000" dirty="0" smtClean="0"/>
              <a:t>001:754a:3c2f:b911:1800</a:t>
            </a:r>
            <a:endParaRPr lang="ru-RU" sz="1100" dirty="0"/>
          </a:p>
        </p:txBody>
      </p:sp>
      <p:sp>
        <p:nvSpPr>
          <p:cNvPr id="55" name="Прямоугольник 54"/>
          <p:cNvSpPr/>
          <p:nvPr/>
        </p:nvSpPr>
        <p:spPr>
          <a:xfrm rot="1647740">
            <a:off x="4320530" y="3631990"/>
            <a:ext cx="2670491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/>
              <a:t>2a02:2a0b:</a:t>
            </a:r>
            <a:r>
              <a:rPr lang="en-US" sz="900" dirty="0" smtClean="0">
                <a:solidFill>
                  <a:schemeClr val="tx1"/>
                </a:solidFill>
              </a:rPr>
              <a:t>0104:6001:</a:t>
            </a:r>
            <a:r>
              <a:rPr lang="en-US" sz="900" dirty="0" smtClean="0"/>
              <a:t>904c:5a7f:59a1:f201</a:t>
            </a:r>
            <a:endParaRPr lang="ru-RU" sz="1050" dirty="0"/>
          </a:p>
        </p:txBody>
      </p:sp>
      <p:sp>
        <p:nvSpPr>
          <p:cNvPr id="14" name="Блок-схема: процесс 13"/>
          <p:cNvSpPr/>
          <p:nvPr/>
        </p:nvSpPr>
        <p:spPr>
          <a:xfrm>
            <a:off x="83585" y="3747406"/>
            <a:ext cx="871785" cy="624544"/>
          </a:xfrm>
          <a:prstGeom prst="flowChartProcess">
            <a:avLst/>
          </a:prstGeom>
          <a:solidFill>
            <a:srgbClr val="8BC34A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User</a:t>
            </a:r>
          </a:p>
          <a:p>
            <a:pPr algn="ctr"/>
            <a:r>
              <a:rPr lang="en-US" dirty="0" smtClean="0"/>
              <a:t>PC</a:t>
            </a:r>
            <a:endParaRPr lang="ru-RU" dirty="0"/>
          </a:p>
        </p:txBody>
      </p:sp>
      <p:sp>
        <p:nvSpPr>
          <p:cNvPr id="32" name="Блок-схема: процесс 31"/>
          <p:cNvSpPr/>
          <p:nvPr/>
        </p:nvSpPr>
        <p:spPr>
          <a:xfrm>
            <a:off x="6821589" y="4153314"/>
            <a:ext cx="871785" cy="624544"/>
          </a:xfrm>
          <a:prstGeom prst="flowChartProcess">
            <a:avLst/>
          </a:prstGeom>
          <a:solidFill>
            <a:srgbClr val="8BC34A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User</a:t>
            </a:r>
          </a:p>
          <a:p>
            <a:pPr algn="ctr"/>
            <a:r>
              <a:rPr lang="en-US" dirty="0" smtClean="0"/>
              <a:t>Laptop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6948264" y="51470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RIPE NCC YEREVAN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15-16 September, 2015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64087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idx="2"/>
          </p:nvPr>
        </p:nvSpPr>
        <p:spPr>
          <a:xfrm>
            <a:off x="0" y="1635646"/>
            <a:ext cx="7920880" cy="3290079"/>
          </a:xfrm>
        </p:spPr>
        <p:txBody>
          <a:bodyPr/>
          <a:lstStyle/>
          <a:p>
            <a:r>
              <a:rPr lang="en-US" sz="1700" dirty="0" smtClean="0">
                <a:solidFill>
                  <a:srgbClr val="FF9800"/>
                </a:solidFill>
              </a:rPr>
              <a:t>256 - /40 networks   </a:t>
            </a:r>
            <a:r>
              <a:rPr lang="en-US" sz="1700" dirty="0" smtClean="0"/>
              <a:t>(2a02:2a0b:</a:t>
            </a:r>
            <a:r>
              <a:rPr lang="en-US" sz="1700" dirty="0" smtClean="0">
                <a:solidFill>
                  <a:srgbClr val="FF0000"/>
                </a:solidFill>
              </a:rPr>
              <a:t>00</a:t>
            </a:r>
            <a:r>
              <a:rPr lang="en-US" sz="1700" dirty="0" smtClean="0"/>
              <a:t>00::/</a:t>
            </a:r>
            <a:r>
              <a:rPr lang="en-US" sz="1700" dirty="0"/>
              <a:t>40 - 2a02:2a0b:</a:t>
            </a:r>
            <a:r>
              <a:rPr lang="en-US" sz="1700" dirty="0">
                <a:solidFill>
                  <a:srgbClr val="FF0000"/>
                </a:solidFill>
              </a:rPr>
              <a:t>ff</a:t>
            </a:r>
            <a:r>
              <a:rPr lang="en-US" sz="1700" dirty="0"/>
              <a:t>00::/40</a:t>
            </a:r>
            <a:r>
              <a:rPr lang="en-US" sz="1700" dirty="0" smtClean="0"/>
              <a:t>)</a:t>
            </a:r>
          </a:p>
          <a:p>
            <a:pPr>
              <a:buNone/>
            </a:pPr>
            <a:endParaRPr lang="en-US" sz="1700" dirty="0" smtClean="0"/>
          </a:p>
          <a:p>
            <a:r>
              <a:rPr lang="en-US" sz="1700" dirty="0" smtClean="0">
                <a:solidFill>
                  <a:srgbClr val="FF9800"/>
                </a:solidFill>
              </a:rPr>
              <a:t>4096 </a:t>
            </a:r>
            <a:r>
              <a:rPr lang="en-US" sz="1700" dirty="0">
                <a:solidFill>
                  <a:srgbClr val="FF9800"/>
                </a:solidFill>
              </a:rPr>
              <a:t>- </a:t>
            </a:r>
            <a:r>
              <a:rPr lang="en-US" sz="1700" dirty="0" smtClean="0">
                <a:solidFill>
                  <a:srgbClr val="FF9800"/>
                </a:solidFill>
              </a:rPr>
              <a:t>/52 networks </a:t>
            </a:r>
            <a:r>
              <a:rPr lang="en-US" sz="1700" dirty="0" smtClean="0"/>
              <a:t>(2a02:2a0b:01</a:t>
            </a:r>
            <a:r>
              <a:rPr lang="en-US" sz="1700" dirty="0" smtClean="0">
                <a:solidFill>
                  <a:srgbClr val="FF0000"/>
                </a:solidFill>
              </a:rPr>
              <a:t>00:0</a:t>
            </a:r>
            <a:r>
              <a:rPr lang="en-US" sz="1700" dirty="0" smtClean="0"/>
              <a:t>000::/</a:t>
            </a:r>
            <a:r>
              <a:rPr lang="en-US" sz="1700" dirty="0"/>
              <a:t>52 - </a:t>
            </a:r>
            <a:r>
              <a:rPr lang="en-US" sz="1700" dirty="0" smtClean="0"/>
              <a:t>2a02:2a0b:01</a:t>
            </a:r>
            <a:r>
              <a:rPr lang="en-US" sz="1700" dirty="0" smtClean="0">
                <a:solidFill>
                  <a:srgbClr val="FF0000"/>
                </a:solidFill>
              </a:rPr>
              <a:t>ff:f</a:t>
            </a:r>
            <a:r>
              <a:rPr lang="en-US" sz="1700" dirty="0" smtClean="0"/>
              <a:t>000</a:t>
            </a:r>
            <a:r>
              <a:rPr lang="en-US" sz="1700" dirty="0"/>
              <a:t>::/</a:t>
            </a:r>
            <a:r>
              <a:rPr lang="en-US" sz="1700" dirty="0" smtClean="0"/>
              <a:t>52)</a:t>
            </a:r>
          </a:p>
          <a:p>
            <a:endParaRPr lang="en-US" sz="1700" dirty="0">
              <a:solidFill>
                <a:srgbClr val="FF9800"/>
              </a:solidFill>
            </a:endParaRPr>
          </a:p>
          <a:p>
            <a:r>
              <a:rPr lang="en-US" sz="1700" dirty="0" smtClean="0">
                <a:solidFill>
                  <a:srgbClr val="FF9800"/>
                </a:solidFill>
              </a:rPr>
              <a:t>4096 </a:t>
            </a:r>
            <a:r>
              <a:rPr lang="en-US" sz="1700" dirty="0">
                <a:solidFill>
                  <a:srgbClr val="FF9800"/>
                </a:solidFill>
              </a:rPr>
              <a:t>- </a:t>
            </a:r>
            <a:r>
              <a:rPr lang="en-US" sz="1700" dirty="0" smtClean="0">
                <a:solidFill>
                  <a:srgbClr val="FF9800"/>
                </a:solidFill>
              </a:rPr>
              <a:t>/64 networks </a:t>
            </a:r>
            <a:r>
              <a:rPr lang="en-US" sz="1700" dirty="0" smtClean="0"/>
              <a:t>(2a02:2a0b:0100:1</a:t>
            </a:r>
            <a:r>
              <a:rPr lang="en-US" sz="1700" dirty="0" smtClean="0">
                <a:solidFill>
                  <a:srgbClr val="FF0000"/>
                </a:solidFill>
              </a:rPr>
              <a:t>000</a:t>
            </a:r>
            <a:r>
              <a:rPr lang="en-US" sz="1700" dirty="0" smtClean="0"/>
              <a:t>::/</a:t>
            </a:r>
            <a:r>
              <a:rPr lang="en-US" sz="1700" dirty="0"/>
              <a:t>64 - </a:t>
            </a:r>
            <a:r>
              <a:rPr lang="en-US" sz="1700" dirty="0" smtClean="0"/>
              <a:t>2a02:2a0b:0100:1</a:t>
            </a:r>
            <a:r>
              <a:rPr lang="en-US" sz="1700" dirty="0" smtClean="0">
                <a:solidFill>
                  <a:srgbClr val="FF0000"/>
                </a:solidFill>
              </a:rPr>
              <a:t>fff</a:t>
            </a:r>
            <a:r>
              <a:rPr lang="en-US" sz="1700" dirty="0"/>
              <a:t>::/</a:t>
            </a:r>
            <a:r>
              <a:rPr lang="en-US" sz="1700" dirty="0" smtClean="0"/>
              <a:t>64)</a:t>
            </a:r>
            <a:endParaRPr lang="ru-RU" sz="1700" dirty="0"/>
          </a:p>
        </p:txBody>
      </p:sp>
      <p:sp>
        <p:nvSpPr>
          <p:cNvPr id="9" name="Текст 1"/>
          <p:cNvSpPr txBox="1">
            <a:spLocks/>
          </p:cNvSpPr>
          <p:nvPr/>
        </p:nvSpPr>
        <p:spPr>
          <a:xfrm>
            <a:off x="0" y="267494"/>
            <a:ext cx="7845899" cy="51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Char char="▸"/>
              <a:defRPr sz="1600" b="0" i="0" u="none" strike="noStrike" cap="none" baseline="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Char char="▹"/>
              <a:defRPr sz="1600" b="0" i="0" u="none" strike="noStrike" cap="none" baseline="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Char char="▹"/>
              <a:defRPr sz="1600" b="0" i="0" u="none" strike="noStrike" cap="none" baseline="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 baseline="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 baseline="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 baseline="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 baseline="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 baseline="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 baseline="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r>
              <a:rPr lang="ru-RU" sz="2400" b="1" dirty="0" smtClean="0">
                <a:solidFill>
                  <a:srgbClr val="8BC34A"/>
                </a:solidFill>
                <a:latin typeface="Montserrat"/>
              </a:rPr>
              <a:t>ИТОГО</a:t>
            </a:r>
            <a:endParaRPr lang="en-US" sz="9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092280" y="195486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RIPE NCC YEREVAN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15-16 September, 2015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94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1"/>
          <p:cNvSpPr txBox="1">
            <a:spLocks/>
          </p:cNvSpPr>
          <p:nvPr/>
        </p:nvSpPr>
        <p:spPr>
          <a:xfrm>
            <a:off x="0" y="267494"/>
            <a:ext cx="7845899" cy="51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Char char="▸"/>
              <a:defRPr sz="1600" b="0" i="0" u="none" strike="noStrike" cap="none" baseline="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Char char="▹"/>
              <a:defRPr sz="1600" b="0" i="0" u="none" strike="noStrike" cap="none" baseline="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Char char="▹"/>
              <a:defRPr sz="1600" b="0" i="0" u="none" strike="noStrike" cap="none" baseline="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 baseline="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 baseline="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 baseline="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 baseline="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 baseline="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Karla"/>
              <a:buNone/>
              <a:defRPr sz="1600" b="0" i="0" u="none" strike="noStrike" cap="none" baseline="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r>
              <a:rPr lang="ru-RU" sz="2400" b="1" dirty="0" smtClean="0">
                <a:solidFill>
                  <a:srgbClr val="8BC34A"/>
                </a:solidFill>
                <a:latin typeface="Montserrat"/>
              </a:rPr>
              <a:t>Анализ</a:t>
            </a:r>
          </a:p>
        </p:txBody>
      </p:sp>
      <p:sp>
        <p:nvSpPr>
          <p:cNvPr id="7" name="Текст 19"/>
          <p:cNvSpPr>
            <a:spLocks noGrp="1"/>
          </p:cNvSpPr>
          <p:nvPr>
            <p:ph type="body" idx="2"/>
          </p:nvPr>
        </p:nvSpPr>
        <p:spPr>
          <a:xfrm>
            <a:off x="395536" y="1779662"/>
            <a:ext cx="6840760" cy="2664296"/>
          </a:xfrm>
        </p:spPr>
        <p:txBody>
          <a:bodyPr/>
          <a:lstStyle/>
          <a:p>
            <a:pPr lvl="1">
              <a:buNone/>
            </a:pPr>
            <a:r>
              <a:rPr lang="ru-RU" sz="2000" dirty="0" smtClean="0">
                <a:solidFill>
                  <a:srgbClr val="FF9800"/>
                </a:solidFill>
              </a:rPr>
              <a:t>При таком дизайне </a:t>
            </a:r>
            <a:r>
              <a:rPr lang="en-US" sz="2000" dirty="0" smtClean="0">
                <a:solidFill>
                  <a:srgbClr val="FF9800"/>
                </a:solidFill>
              </a:rPr>
              <a:t>IPv6 </a:t>
            </a:r>
            <a:r>
              <a:rPr lang="ru-RU" sz="2000" dirty="0" smtClean="0">
                <a:solidFill>
                  <a:srgbClr val="FF9800"/>
                </a:solidFill>
              </a:rPr>
              <a:t>сетей, просто смотря на </a:t>
            </a:r>
            <a:r>
              <a:rPr lang="en-US" sz="2000" dirty="0" err="1" smtClean="0">
                <a:solidFill>
                  <a:srgbClr val="FF9800"/>
                </a:solidFill>
              </a:rPr>
              <a:t>ip</a:t>
            </a:r>
            <a:r>
              <a:rPr lang="en-US" sz="2000" dirty="0" smtClean="0">
                <a:solidFill>
                  <a:srgbClr val="FF9800"/>
                </a:solidFill>
              </a:rPr>
              <a:t> </a:t>
            </a:r>
            <a:r>
              <a:rPr lang="ru-RU" sz="2000" dirty="0" smtClean="0">
                <a:solidFill>
                  <a:srgbClr val="FF9800"/>
                </a:solidFill>
              </a:rPr>
              <a:t>абонента, можно понять с какого он сервера доступа и </a:t>
            </a:r>
            <a:r>
              <a:rPr lang="en-US" sz="2000" dirty="0" err="1" smtClean="0">
                <a:solidFill>
                  <a:srgbClr val="FF9800"/>
                </a:solidFill>
              </a:rPr>
              <a:t>vlan</a:t>
            </a:r>
            <a:r>
              <a:rPr lang="en-US" sz="2000" dirty="0" smtClean="0">
                <a:solidFill>
                  <a:srgbClr val="FF9800"/>
                </a:solidFill>
              </a:rPr>
              <a:t>-a. </a:t>
            </a:r>
            <a:r>
              <a:rPr lang="ru-RU" sz="2000" dirty="0" smtClean="0">
                <a:solidFill>
                  <a:srgbClr val="FF9800"/>
                </a:solidFill>
              </a:rPr>
              <a:t>Например</a:t>
            </a:r>
            <a:r>
              <a:rPr lang="en-US" sz="2000" dirty="0" smtClean="0">
                <a:solidFill>
                  <a:srgbClr val="FF9800"/>
                </a:solidFill>
              </a:rPr>
              <a:t>:</a:t>
            </a:r>
          </a:p>
          <a:p>
            <a:pPr lvl="1">
              <a:buNone/>
            </a:pPr>
            <a:endParaRPr lang="en-US" sz="2000" dirty="0">
              <a:solidFill>
                <a:srgbClr val="FF9800"/>
              </a:solidFill>
            </a:endParaRPr>
          </a:p>
          <a:p>
            <a:pPr lvl="1">
              <a:buNone/>
            </a:pPr>
            <a:r>
              <a:rPr lang="en-US" sz="2000" dirty="0" smtClean="0">
                <a:solidFill>
                  <a:srgbClr val="8BC34A"/>
                </a:solidFill>
              </a:rPr>
              <a:t>2a02:2a0b:</a:t>
            </a:r>
            <a:r>
              <a:rPr lang="en-US" sz="2000" dirty="0" smtClean="0">
                <a:solidFill>
                  <a:srgbClr val="FF0000"/>
                </a:solidFill>
              </a:rPr>
              <a:t>01</a:t>
            </a:r>
            <a:r>
              <a:rPr lang="en-US" sz="2000" dirty="0" smtClean="0">
                <a:solidFill>
                  <a:srgbClr val="FFC000"/>
                </a:solidFill>
              </a:rPr>
              <a:t>04:6</a:t>
            </a:r>
            <a:r>
              <a:rPr lang="en-US" sz="2000" dirty="0" smtClean="0">
                <a:solidFill>
                  <a:srgbClr val="8BC34A"/>
                </a:solidFill>
              </a:rPr>
              <a:t>001:754a:3c2f:b911:1800</a:t>
            </a:r>
          </a:p>
          <a:p>
            <a:pPr lvl="1">
              <a:buNone/>
            </a:pPr>
            <a:endParaRPr lang="en-US" sz="2000" dirty="0" smtClean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01 - NAS 1</a:t>
            </a:r>
          </a:p>
          <a:p>
            <a:pPr lvl="1">
              <a:buNone/>
            </a:pPr>
            <a:r>
              <a:rPr lang="en-US" sz="2000" dirty="0" smtClean="0">
                <a:solidFill>
                  <a:srgbClr val="FFC000"/>
                </a:solidFill>
              </a:rPr>
              <a:t>04:6 – (hex 046 = </a:t>
            </a:r>
            <a:r>
              <a:rPr lang="en-US" sz="2000" dirty="0" err="1" smtClean="0">
                <a:solidFill>
                  <a:srgbClr val="FFC000"/>
                </a:solidFill>
              </a:rPr>
              <a:t>dec</a:t>
            </a:r>
            <a:r>
              <a:rPr lang="en-US" sz="2000" dirty="0" smtClean="0">
                <a:solidFill>
                  <a:srgbClr val="FFC000"/>
                </a:solidFill>
              </a:rPr>
              <a:t> 70) – </a:t>
            </a:r>
            <a:r>
              <a:rPr lang="en-US" sz="2000" dirty="0" err="1" smtClean="0">
                <a:solidFill>
                  <a:srgbClr val="FFC000"/>
                </a:solidFill>
              </a:rPr>
              <a:t>vlan</a:t>
            </a:r>
            <a:r>
              <a:rPr lang="en-US" sz="2000" dirty="0" smtClean="0">
                <a:solidFill>
                  <a:srgbClr val="FFC000"/>
                </a:solidFill>
              </a:rPr>
              <a:t> 70</a:t>
            </a:r>
            <a:endParaRPr lang="en-US" sz="2000" dirty="0" smtClean="0">
              <a:solidFill>
                <a:srgbClr val="8BC34A"/>
              </a:solidFill>
            </a:endParaRPr>
          </a:p>
          <a:p>
            <a:pPr lvl="1">
              <a:buNone/>
            </a:pPr>
            <a:endParaRPr lang="ru-RU" sz="2800" dirty="0">
              <a:solidFill>
                <a:srgbClr val="8BC34A"/>
              </a:solidFill>
            </a:endParaRPr>
          </a:p>
          <a:p>
            <a:pPr lvl="1">
              <a:buNone/>
            </a:pPr>
            <a:endParaRPr lang="en-US" sz="2000" dirty="0" smtClean="0">
              <a:solidFill>
                <a:srgbClr val="FF9800"/>
              </a:solidFill>
            </a:endParaRPr>
          </a:p>
          <a:p>
            <a:pPr lvl="1">
              <a:buNone/>
            </a:pPr>
            <a:endParaRPr lang="en-US" sz="2000" dirty="0">
              <a:solidFill>
                <a:srgbClr val="FF9800"/>
              </a:solidFill>
            </a:endParaRPr>
          </a:p>
          <a:p>
            <a:pPr lvl="1">
              <a:buNone/>
            </a:pPr>
            <a:endParaRPr lang="en-US" sz="2000" dirty="0">
              <a:solidFill>
                <a:srgbClr val="FF9800"/>
              </a:solidFill>
            </a:endParaRPr>
          </a:p>
          <a:p>
            <a:pPr lvl="1">
              <a:buNone/>
            </a:pPr>
            <a:endParaRPr lang="ru-RU" sz="1800" dirty="0">
              <a:solidFill>
                <a:srgbClr val="8BC34A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20272" y="123478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RIPE NCC YEREVAN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15-16 September, 2015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03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dwal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361</TotalTime>
  <Words>310</Words>
  <Application>Microsoft Office PowerPoint</Application>
  <PresentationFormat>On-screen Show (16:9)</PresentationFormat>
  <Paragraphs>85</Paragraphs>
  <Slides>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Cadwal template</vt:lpstr>
      <vt:lpstr> Дизайн IPv6 Проектируем с умом, или как облегчить жизнь сетевого администратора.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BAREV DZEZ JIGYARNER ES EM</dc:title>
  <dc:creator>user</dc:creator>
  <cp:lastModifiedBy>Vahan</cp:lastModifiedBy>
  <cp:revision>36</cp:revision>
  <dcterms:modified xsi:type="dcterms:W3CDTF">2015-07-16T07:30:53Z</dcterms:modified>
</cp:coreProperties>
</file>