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394" r:id="rId3"/>
    <p:sldId id="365" r:id="rId4"/>
    <p:sldId id="258" r:id="rId5"/>
    <p:sldId id="385" r:id="rId6"/>
    <p:sldId id="314" r:id="rId7"/>
    <p:sldId id="317" r:id="rId8"/>
    <p:sldId id="315" r:id="rId9"/>
    <p:sldId id="393" r:id="rId10"/>
    <p:sldId id="374" r:id="rId11"/>
    <p:sldId id="369" r:id="rId12"/>
    <p:sldId id="371" r:id="rId13"/>
    <p:sldId id="372" r:id="rId14"/>
    <p:sldId id="375" r:id="rId15"/>
    <p:sldId id="378" r:id="rId16"/>
    <p:sldId id="390" r:id="rId17"/>
    <p:sldId id="389" r:id="rId18"/>
    <p:sldId id="373" r:id="rId19"/>
    <p:sldId id="351" r:id="rId20"/>
    <p:sldId id="395" r:id="rId21"/>
    <p:sldId id="381" r:id="rId22"/>
    <p:sldId id="392" r:id="rId23"/>
    <p:sldId id="352"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100"/>
    <a:srgbClr val="CDDC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6" autoAdjust="0"/>
    <p:restoredTop sz="99794" autoAdjust="0"/>
  </p:normalViewPr>
  <p:slideViewPr>
    <p:cSldViewPr>
      <p:cViewPr>
        <p:scale>
          <a:sx n="94" d="100"/>
          <a:sy n="94" d="100"/>
        </p:scale>
        <p:origin x="-41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17132-A60B-1F4A-829E-096B25EC884F}" type="datetimeFigureOut">
              <a:rPr lang="en-US" smtClean="0"/>
              <a:t>25/04/16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E48B3-E2C1-8B49-973D-B34F94C15650}" type="slidenum">
              <a:rPr lang="en-US" smtClean="0"/>
              <a:t>‹#›</a:t>
            </a:fld>
            <a:endParaRPr lang="en-US" dirty="0"/>
          </a:p>
        </p:txBody>
      </p:sp>
    </p:spTree>
    <p:extLst>
      <p:ext uri="{BB962C8B-B14F-4D97-AF65-F5344CB8AC3E}">
        <p14:creationId xmlns:p14="http://schemas.microsoft.com/office/powerpoint/2010/main" val="3105839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google.jo/url?sa=t&amp;rct=j&amp;q=&amp;esrc=s&amp;source=web&amp;cd=1&amp;cad=rja&amp;uact=8&amp;ved=0ahUKEwjpuPCD5afMAhWlFZoKHYBtC1oQFgggMAA&amp;url=http://www.investopedia.com/terms/c/cagr.asp&amp;usg=AFQjCNGQVq7KzqLTLNiGMp4j3UVUApuSB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Introduction</a:t>
            </a:r>
            <a:r>
              <a:rPr lang="en-US" sz="1200" kern="1200" dirty="0" smtClean="0">
                <a:solidFill>
                  <a:schemeClr val="tx1"/>
                </a:solidFill>
                <a:effectLst/>
                <a:latin typeface="+mn-lt"/>
                <a:ea typeface="+mn-ea"/>
                <a:cs typeface="+mn-cs"/>
              </a:rPr>
              <a:t>  before I go through the slides in details i would like to thank you for this great chance to talk and meet with you  here , as It is a pleasure to join this extraordinary meeting.</a:t>
            </a:r>
          </a:p>
          <a:p>
            <a:r>
              <a:rPr lang="en-US" sz="1200" kern="1200" dirty="0" smtClean="0">
                <a:solidFill>
                  <a:schemeClr val="tx1"/>
                </a:solidFill>
                <a:effectLst/>
                <a:latin typeface="+mn-lt"/>
                <a:ea typeface="+mn-ea"/>
                <a:cs typeface="+mn-cs"/>
              </a:rPr>
              <a:t>i will try to address some concerns ,  experiences , challenges &amp; opportunities shared across the region,  for JORDAN in specific , and  about information  &amp; communications technology (ICT) and about Internet in specific .</a:t>
            </a:r>
          </a:p>
          <a:p>
            <a:r>
              <a:rPr lang="en-US" sz="1200" kern="1200" dirty="0" smtClean="0">
                <a:solidFill>
                  <a:schemeClr val="tx1"/>
                </a:solidFill>
                <a:effectLst/>
                <a:latin typeface="+mn-lt"/>
                <a:ea typeface="+mn-ea"/>
                <a:cs typeface="+mn-cs"/>
              </a:rPr>
              <a:t>my friends,</a:t>
            </a: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and Only ten years ago, pioneering companies were still putting down roots;           many others did not even exist.  Today, Jordan has more than 2.2 billion-dollar ICT industry, with expanding domestic, regional, and global positions. Yahoo's acquisition of </a:t>
            </a:r>
            <a:r>
              <a:rPr lang="en-US" sz="1200" kern="1200" dirty="0" err="1" smtClean="0">
                <a:solidFill>
                  <a:schemeClr val="tx1"/>
                </a:solidFill>
                <a:effectLst/>
                <a:latin typeface="+mn-lt"/>
                <a:ea typeface="+mn-ea"/>
                <a:cs typeface="+mn-cs"/>
              </a:rPr>
              <a:t>Maktoob</a:t>
            </a:r>
            <a:r>
              <a:rPr lang="en-US" sz="1200" kern="1200" dirty="0" smtClean="0">
                <a:solidFill>
                  <a:schemeClr val="tx1"/>
                </a:solidFill>
                <a:effectLst/>
                <a:latin typeface="+mn-lt"/>
                <a:ea typeface="+mn-ea"/>
                <a:cs typeface="+mn-cs"/>
              </a:rPr>
              <a:t> is only one sign of the high value placed on the capacity we have created.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Across the industry, success is supported by a flow of new talent from Jordan universities and new partnerships at home and abroad. Today, the one percent of our workforce involved in ICT contributes 14 percent of Jordan GDP. Just imagine the impact when our ICT workforce grows to five percent.</a:t>
            </a:r>
          </a:p>
          <a:p>
            <a:r>
              <a:rPr lang="en-US" sz="1200" kern="1200" dirty="0" smtClean="0">
                <a:solidFill>
                  <a:schemeClr val="tx1"/>
                </a:solidFill>
                <a:effectLst/>
                <a:latin typeface="+mn-lt"/>
                <a:ea typeface="+mn-ea"/>
                <a:cs typeface="+mn-cs"/>
              </a:rPr>
              <a:t>ICT sector stands as a model of enterprise, showing what people can achieve when they work with conviction, passion, focus and ambition. However ICT  sector has helped to alter the cultural perception of entrepreneurship throughout our country and our region.</a:t>
            </a:r>
          </a:p>
          <a:p>
            <a:r>
              <a:rPr lang="en-US" sz="1200" kern="1200" dirty="0" smtClean="0">
                <a:solidFill>
                  <a:schemeClr val="tx1"/>
                </a:solidFill>
                <a:effectLst/>
                <a:latin typeface="+mn-lt"/>
                <a:ea typeface="+mn-ea"/>
                <a:cs typeface="+mn-cs"/>
              </a:rPr>
              <a:t>My friends,</a:t>
            </a:r>
          </a:p>
          <a:p>
            <a:r>
              <a:rPr lang="en-US" sz="1200" kern="1200" dirty="0" smtClean="0">
                <a:solidFill>
                  <a:schemeClr val="tx1"/>
                </a:solidFill>
                <a:effectLst/>
                <a:latin typeface="+mn-lt"/>
                <a:ea typeface="+mn-ea"/>
                <a:cs typeface="+mn-cs"/>
              </a:rPr>
              <a:t>This industry has achieved what it has, against a backdrop of sharp economic and political challenges to our world. Regional conflict has been a major disrupter of development. </a:t>
            </a:r>
          </a:p>
          <a:p>
            <a:r>
              <a:rPr lang="en-US" sz="1200" kern="1200" dirty="0" smtClean="0">
                <a:solidFill>
                  <a:schemeClr val="tx1"/>
                </a:solidFill>
                <a:effectLst/>
                <a:latin typeface="+mn-lt"/>
                <a:ea typeface="+mn-ea"/>
                <a:cs typeface="+mn-cs"/>
              </a:rPr>
              <a:t>So We need to work together to keep pushing for the region's economic future. That requires a new level of engagement; pooling the resources and expertise of government, business, education, the media and more.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To build on strength, we need to keep asking the tough questions: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government doing enough to promote entrepreneurship?</a:t>
            </a:r>
          </a:p>
          <a:p>
            <a:r>
              <a:rPr lang="en-US" sz="1200" kern="1200" dirty="0" smtClean="0">
                <a:solidFill>
                  <a:schemeClr val="tx1"/>
                </a:solidFill>
                <a:effectLst/>
                <a:latin typeface="+mn-lt"/>
                <a:ea typeface="+mn-ea"/>
                <a:cs typeface="+mn-cs"/>
              </a:rPr>
              <a:t>What more can all our institutions do to support productive risk-taking and innovation?</a:t>
            </a:r>
          </a:p>
          <a:p>
            <a:r>
              <a:rPr lang="en-US" sz="1200" kern="1200" dirty="0" smtClean="0">
                <a:solidFill>
                  <a:schemeClr val="tx1"/>
                </a:solidFill>
                <a:effectLst/>
                <a:latin typeface="+mn-lt"/>
                <a:ea typeface="+mn-ea"/>
                <a:cs typeface="+mn-cs"/>
              </a:rPr>
              <a:t>What are the most effective ways to create, sustain, and keep industry talent?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also How can we expand access to the opportunities afforded by this sector?</a:t>
            </a:r>
          </a:p>
          <a:p>
            <a:r>
              <a:rPr lang="en-US" sz="1200" kern="1200" dirty="0" smtClean="0">
                <a:solidFill>
                  <a:schemeClr val="tx1"/>
                </a:solidFill>
                <a:effectLst/>
                <a:latin typeface="+mn-lt"/>
                <a:ea typeface="+mn-ea"/>
                <a:cs typeface="+mn-cs"/>
              </a:rPr>
              <a:t> However we will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to address some  of these opportunities on this presentation ----</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a:t>
            </a:fld>
            <a:endParaRPr lang="en-US" dirty="0"/>
          </a:p>
        </p:txBody>
      </p:sp>
    </p:spTree>
    <p:extLst>
      <p:ext uri="{BB962C8B-B14F-4D97-AF65-F5344CB8AC3E}">
        <p14:creationId xmlns:p14="http://schemas.microsoft.com/office/powerpoint/2010/main" val="415514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this table we can go through more details about Middle East countries and numbers for internet users and penetration rates for all countries on this region   ,, for Jordan total number of user in Jordan not exceed 4.6% of the total number users in middle east .   and this information counted by the end of  </a:t>
            </a:r>
            <a:r>
              <a:rPr lang="en-US" sz="1200" kern="1200" dirty="0" err="1" smtClean="0">
                <a:solidFill>
                  <a:schemeClr val="tx1"/>
                </a:solidFill>
                <a:effectLst/>
                <a:latin typeface="+mn-lt"/>
                <a:ea typeface="+mn-ea"/>
                <a:cs typeface="+mn-cs"/>
              </a:rPr>
              <a:t>nov</a:t>
            </a:r>
            <a:r>
              <a:rPr lang="en-US" sz="1200" kern="1200" dirty="0" smtClean="0">
                <a:solidFill>
                  <a:schemeClr val="tx1"/>
                </a:solidFill>
                <a:effectLst/>
                <a:latin typeface="+mn-lt"/>
                <a:ea typeface="+mn-ea"/>
                <a:cs typeface="+mn-cs"/>
              </a:rPr>
              <a:t> in 2015.</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10</a:t>
            </a:fld>
            <a:endParaRPr lang="en-US" dirty="0"/>
          </a:p>
        </p:txBody>
      </p:sp>
    </p:spTree>
    <p:extLst>
      <p:ext uri="{BB962C8B-B14F-4D97-AF65-F5344CB8AC3E}">
        <p14:creationId xmlns:p14="http://schemas.microsoft.com/office/powerpoint/2010/main" val="48709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here we can see in this 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total number of  internet users for all middle east countries  ,</a:t>
            </a:r>
          </a:p>
          <a:p>
            <a:r>
              <a:rPr lang="en-US" sz="1200" kern="1200" dirty="0" smtClean="0">
                <a:solidFill>
                  <a:schemeClr val="tx1"/>
                </a:solidFill>
                <a:effectLst/>
                <a:latin typeface="+mn-lt"/>
                <a:ea typeface="+mn-ea"/>
                <a:cs typeface="+mn-cs"/>
              </a:rPr>
              <a:t> Iran has the highest number  of internet users of  46.8 million users , while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is one  is KSA with 18 million users then </a:t>
            </a:r>
            <a:r>
              <a:rPr lang="en-US" sz="1200" kern="1200" dirty="0" err="1" smtClean="0">
                <a:solidFill>
                  <a:schemeClr val="tx1"/>
                </a:solidFill>
                <a:effectLst/>
                <a:latin typeface="+mn-lt"/>
                <a:ea typeface="+mn-ea"/>
                <a:cs typeface="+mn-cs"/>
              </a:rPr>
              <a:t>uae</a:t>
            </a:r>
            <a:r>
              <a:rPr lang="en-US" sz="1200" kern="1200" dirty="0" smtClean="0">
                <a:solidFill>
                  <a:schemeClr val="tx1"/>
                </a:solidFill>
                <a:effectLst/>
                <a:latin typeface="+mn-lt"/>
                <a:ea typeface="+mn-ea"/>
                <a:cs typeface="+mn-cs"/>
              </a:rPr>
              <a:t> , Syria, </a:t>
            </a:r>
            <a:r>
              <a:rPr lang="en-US" sz="1200" kern="1200" dirty="0" err="1" smtClean="0">
                <a:solidFill>
                  <a:schemeClr val="tx1"/>
                </a:solidFill>
                <a:effectLst/>
                <a:latin typeface="+mn-lt"/>
                <a:ea typeface="+mn-ea"/>
                <a:cs typeface="+mn-cs"/>
              </a:rPr>
              <a:t>yemen</a:t>
            </a:r>
            <a:r>
              <a:rPr lang="en-US" sz="1200" kern="1200" dirty="0" smtClean="0">
                <a:solidFill>
                  <a:schemeClr val="tx1"/>
                </a:solidFill>
                <a:effectLst/>
                <a:latin typeface="+mn-lt"/>
                <a:ea typeface="+mn-ea"/>
                <a:cs typeface="+mn-cs"/>
              </a:rPr>
              <a:t> and then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with more </a:t>
            </a:r>
            <a:r>
              <a:rPr lang="en-US" sz="1200" kern="1200" dirty="0" err="1" smtClean="0">
                <a:solidFill>
                  <a:schemeClr val="tx1"/>
                </a:solidFill>
                <a:effectLst/>
                <a:latin typeface="+mn-lt"/>
                <a:ea typeface="+mn-ea"/>
                <a:cs typeface="+mn-cs"/>
              </a:rPr>
              <a:t>thatn</a:t>
            </a:r>
            <a:r>
              <a:rPr lang="en-US" sz="1200" kern="1200" dirty="0" smtClean="0">
                <a:solidFill>
                  <a:schemeClr val="tx1"/>
                </a:solidFill>
                <a:effectLst/>
                <a:latin typeface="+mn-lt"/>
                <a:ea typeface="+mn-ea"/>
                <a:cs typeface="+mn-cs"/>
              </a:rPr>
              <a:t> 6 million users ,  and finishing with Bahrain with 1.8 million users ,,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it is clear that the numbers sometimes related to the population in each country, and this is  in general.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11</a:t>
            </a:fld>
            <a:endParaRPr lang="en-US" dirty="0"/>
          </a:p>
        </p:txBody>
      </p:sp>
    </p:spTree>
    <p:extLst>
      <p:ext uri="{BB962C8B-B14F-4D97-AF65-F5344CB8AC3E}">
        <p14:creationId xmlns:p14="http://schemas.microsoft.com/office/powerpoint/2010/main" val="255831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will go more details about internet penetration in </a:t>
            </a:r>
            <a:r>
              <a:rPr lang="en-US" sz="1200" b="1" kern="1200" dirty="0" err="1" smtClean="0">
                <a:solidFill>
                  <a:schemeClr val="tx1"/>
                </a:solidFill>
                <a:effectLst/>
                <a:latin typeface="+mn-lt"/>
                <a:ea typeface="+mn-ea"/>
                <a:cs typeface="+mn-cs"/>
              </a:rPr>
              <a:t>jordan</a:t>
            </a:r>
            <a:r>
              <a:rPr lang="en-US" sz="1200" b="1" kern="1200" dirty="0" smtClean="0">
                <a:solidFill>
                  <a:schemeClr val="tx1"/>
                </a:solidFill>
                <a:effectLst/>
                <a:latin typeface="+mn-lt"/>
                <a:ea typeface="+mn-ea"/>
                <a:cs typeface="+mn-cs"/>
              </a:rPr>
              <a:t>  starting with the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127k internet user in 2000 and   reaching more than 6.2 million user in 2015 which make it clear that The growth of Internet users outpaces the growth of the population! ,  as the internet penetration  exceeds 86% during 2015!</a:t>
            </a:r>
          </a:p>
          <a:p>
            <a:r>
              <a:rPr lang="en-US" sz="1200" kern="1200" dirty="0" smtClean="0">
                <a:solidFill>
                  <a:schemeClr val="tx1"/>
                </a:solidFill>
                <a:effectLst/>
                <a:latin typeface="+mn-lt"/>
                <a:ea typeface="+mn-ea"/>
                <a:cs typeface="+mn-cs"/>
              </a:rPr>
              <a:t>again The growth of Internet users outpaces the growth of the population!</a:t>
            </a:r>
          </a:p>
          <a:p>
            <a:r>
              <a:rPr lang="en-US" sz="1200" kern="1200" dirty="0" smtClean="0">
                <a:solidFill>
                  <a:schemeClr val="tx1"/>
                </a:solidFill>
                <a:effectLst/>
                <a:latin typeface="+mn-lt"/>
                <a:ea typeface="+mn-ea"/>
                <a:cs typeface="+mn-cs"/>
              </a:rPr>
              <a:t>However and going to the next slide </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12</a:t>
            </a:fld>
            <a:endParaRPr lang="en-US" dirty="0"/>
          </a:p>
        </p:txBody>
      </p:sp>
    </p:spTree>
    <p:extLst>
      <p:ext uri="{BB962C8B-B14F-4D97-AF65-F5344CB8AC3E}">
        <p14:creationId xmlns:p14="http://schemas.microsoft.com/office/powerpoint/2010/main" val="109795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see more statics about mobile and fixed subscription 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by the main three operators in Q4 in 2015 ,  </a:t>
            </a:r>
            <a:r>
              <a:rPr lang="en-US" sz="1200" kern="1200" dirty="0" err="1" smtClean="0">
                <a:solidFill>
                  <a:schemeClr val="tx1"/>
                </a:solidFill>
                <a:effectLst/>
                <a:latin typeface="+mn-lt"/>
                <a:ea typeface="+mn-ea"/>
                <a:cs typeface="+mn-cs"/>
              </a:rPr>
              <a:t>zain</a:t>
            </a:r>
            <a:r>
              <a:rPr lang="en-US" sz="1200" kern="1200" dirty="0" smtClean="0">
                <a:solidFill>
                  <a:schemeClr val="tx1"/>
                </a:solidFill>
                <a:effectLst/>
                <a:latin typeface="+mn-lt"/>
                <a:ea typeface="+mn-ea"/>
                <a:cs typeface="+mn-cs"/>
              </a:rPr>
              <a:t> has the highest  number  of  mobile users with  4.860 million users  then orange  comes with 4.534 million users  then </a:t>
            </a:r>
            <a:r>
              <a:rPr lang="en-US" sz="1200" kern="1200" dirty="0" err="1" smtClean="0">
                <a:solidFill>
                  <a:schemeClr val="tx1"/>
                </a:solidFill>
                <a:effectLst/>
                <a:latin typeface="+mn-lt"/>
                <a:ea typeface="+mn-ea"/>
                <a:cs typeface="+mn-cs"/>
              </a:rPr>
              <a:t>umniah</a:t>
            </a:r>
            <a:r>
              <a:rPr lang="en-US" sz="1200" kern="1200" dirty="0" smtClean="0">
                <a:solidFill>
                  <a:schemeClr val="tx1"/>
                </a:solidFill>
                <a:effectLst/>
                <a:latin typeface="+mn-lt"/>
                <a:ea typeface="+mn-ea"/>
                <a:cs typeface="+mn-cs"/>
              </a:rPr>
              <a:t> with 4.338 million user , this is for the mobile users in both pre-paid and post-paid users  where 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pre-paid subscriptions usually 12 times  of post-paid subscriptions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Regarding  ,  the fixed phone subscriptions and penetration rate also  it is clear  that we have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decrease of the numbers of the fixed  lines  while the mobile is increasing , , the penetration rate for fixed users decreases from  8.4 %  in 2009 to  5% in 2014!</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13</a:t>
            </a:fld>
            <a:endParaRPr lang="en-US" dirty="0"/>
          </a:p>
        </p:txBody>
      </p:sp>
    </p:spTree>
    <p:extLst>
      <p:ext uri="{BB962C8B-B14F-4D97-AF65-F5344CB8AC3E}">
        <p14:creationId xmlns:p14="http://schemas.microsoft.com/office/powerpoint/2010/main" val="300718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show the different type of internet services that provided from the different Jordan ISP operators such as (dial up , ADSL, </a:t>
            </a:r>
            <a:r>
              <a:rPr lang="en-US" sz="1200" kern="1200" dirty="0" err="1" smtClean="0">
                <a:solidFill>
                  <a:schemeClr val="tx1"/>
                </a:solidFill>
                <a:effectLst/>
                <a:latin typeface="+mn-lt"/>
                <a:ea typeface="+mn-ea"/>
                <a:cs typeface="+mn-cs"/>
              </a:rPr>
              <a:t>WiMax</a:t>
            </a:r>
            <a:r>
              <a:rPr lang="en-US" sz="1200" kern="1200" dirty="0" smtClean="0">
                <a:solidFill>
                  <a:schemeClr val="tx1"/>
                </a:solidFill>
                <a:effectLst/>
                <a:latin typeface="+mn-lt"/>
                <a:ea typeface="+mn-ea"/>
                <a:cs typeface="+mn-cs"/>
              </a:rPr>
              <a:t>, Mobile </a:t>
            </a:r>
            <a:r>
              <a:rPr lang="en-US" sz="1200" kern="1200" dirty="0" err="1" smtClean="0">
                <a:solidFill>
                  <a:schemeClr val="tx1"/>
                </a:solidFill>
                <a:effectLst/>
                <a:latin typeface="+mn-lt"/>
                <a:ea typeface="+mn-ea"/>
                <a:cs typeface="+mn-cs"/>
              </a:rPr>
              <a:t>Braodband</a:t>
            </a:r>
            <a:r>
              <a:rPr lang="en-US" sz="1200" kern="1200" dirty="0" smtClean="0">
                <a:solidFill>
                  <a:schemeClr val="tx1"/>
                </a:solidFill>
                <a:effectLst/>
                <a:latin typeface="+mn-lt"/>
                <a:ea typeface="+mn-ea"/>
                <a:cs typeface="+mn-cs"/>
              </a:rPr>
              <a:t> ,  and Leased Line ).</a:t>
            </a:r>
          </a:p>
          <a:p>
            <a:r>
              <a:rPr lang="en-US" sz="1200" kern="1200" dirty="0" smtClean="0">
                <a:solidFill>
                  <a:schemeClr val="tx1"/>
                </a:solidFill>
                <a:effectLst/>
                <a:latin typeface="+mn-lt"/>
                <a:ea typeface="+mn-ea"/>
                <a:cs typeface="+mn-cs"/>
              </a:rPr>
              <a:t>However the highest number of subscription com</a:t>
            </a:r>
            <a:r>
              <a:rPr lang="en-US" sz="1200" kern="1200" baseline="0" dirty="0" smtClean="0">
                <a:solidFill>
                  <a:schemeClr val="tx1"/>
                </a:solidFill>
                <a:effectLst/>
                <a:latin typeface="+mn-lt"/>
                <a:ea typeface="+mn-ea"/>
                <a:cs typeface="+mn-cs"/>
              </a:rPr>
              <a:t>e from </a:t>
            </a:r>
            <a:r>
              <a:rPr lang="en-US" sz="1200" kern="1200" dirty="0" smtClean="0">
                <a:solidFill>
                  <a:schemeClr val="tx1"/>
                </a:solidFill>
                <a:effectLst/>
                <a:latin typeface="+mn-lt"/>
                <a:ea typeface="+mn-ea"/>
                <a:cs typeface="+mn-cs"/>
              </a:rPr>
              <a:t>mobile broadband users most of them for 3G &amp; 4G subscriptions, with the total number of  143 million subscriptions then </a:t>
            </a:r>
            <a:r>
              <a:rPr lang="en-US" sz="1200" kern="1200" dirty="0" err="1" smtClean="0">
                <a:solidFill>
                  <a:schemeClr val="tx1"/>
                </a:solidFill>
                <a:effectLst/>
                <a:latin typeface="+mn-lt"/>
                <a:ea typeface="+mn-ea"/>
                <a:cs typeface="+mn-cs"/>
              </a:rPr>
              <a:t>adsl</a:t>
            </a:r>
            <a:r>
              <a:rPr lang="en-US" sz="1200" kern="1200" dirty="0" smtClean="0">
                <a:solidFill>
                  <a:schemeClr val="tx1"/>
                </a:solidFill>
                <a:effectLst/>
                <a:latin typeface="+mn-lt"/>
                <a:ea typeface="+mn-ea"/>
                <a:cs typeface="+mn-cs"/>
              </a:rPr>
              <a:t> users with 214 k subscriptions then </a:t>
            </a:r>
            <a:r>
              <a:rPr lang="en-US" sz="1200" kern="1200" dirty="0" err="1" smtClean="0">
                <a:solidFill>
                  <a:schemeClr val="tx1"/>
                </a:solidFill>
                <a:effectLst/>
                <a:latin typeface="+mn-lt"/>
                <a:ea typeface="+mn-ea"/>
                <a:cs typeface="+mn-cs"/>
              </a:rPr>
              <a:t>WiMax</a:t>
            </a:r>
            <a:r>
              <a:rPr lang="en-US" sz="1200" kern="1200" dirty="0" smtClean="0">
                <a:solidFill>
                  <a:schemeClr val="tx1"/>
                </a:solidFill>
                <a:effectLst/>
                <a:latin typeface="+mn-lt"/>
                <a:ea typeface="+mn-ea"/>
                <a:cs typeface="+mn-cs"/>
              </a:rPr>
              <a:t>  129K subscriptions . Then the other services.</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14</a:t>
            </a:fld>
            <a:endParaRPr lang="en-US" dirty="0"/>
          </a:p>
        </p:txBody>
      </p:sp>
    </p:spTree>
    <p:extLst>
      <p:ext uri="{BB962C8B-B14F-4D97-AF65-F5344CB8AC3E}">
        <p14:creationId xmlns:p14="http://schemas.microsoft.com/office/powerpoint/2010/main" val="195002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looking at another stats regarding the internet market 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and especially smart phones market as the highest number of subscriptions and internet connections comes from mobile service,  and as  Internet penetration further raise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with the development of smart mobile phones.  Jordan </a:t>
            </a:r>
            <a:r>
              <a:rPr lang="en-US" sz="1200" kern="1200" dirty="0" err="1" smtClean="0">
                <a:solidFill>
                  <a:schemeClr val="tx1"/>
                </a:solidFill>
                <a:effectLst/>
                <a:latin typeface="+mn-lt"/>
                <a:ea typeface="+mn-ea"/>
                <a:cs typeface="+mn-cs"/>
              </a:rPr>
              <a:t>consididred</a:t>
            </a:r>
            <a:r>
              <a:rPr lang="en-US" sz="1200" kern="1200" dirty="0" smtClean="0">
                <a:solidFill>
                  <a:schemeClr val="tx1"/>
                </a:solidFill>
                <a:effectLst/>
                <a:latin typeface="+mn-lt"/>
                <a:ea typeface="+mn-ea"/>
                <a:cs typeface="+mn-cs"/>
              </a:rPr>
              <a:t> among  the countries in the Middle East with high smartphone ownership with  38 %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egypt</a:t>
            </a:r>
            <a:r>
              <a:rPr lang="en-US" sz="1200" kern="1200" dirty="0" smtClean="0">
                <a:solidFill>
                  <a:schemeClr val="tx1"/>
                </a:solidFill>
                <a:effectLst/>
                <a:latin typeface="+mn-lt"/>
                <a:ea typeface="+mn-ea"/>
                <a:cs typeface="+mn-cs"/>
              </a:rPr>
              <a:t> comes with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place  with 23%  then </a:t>
            </a:r>
            <a:r>
              <a:rPr lang="en-US" sz="1200" kern="1200" dirty="0" err="1" smtClean="0">
                <a:solidFill>
                  <a:schemeClr val="tx1"/>
                </a:solidFill>
                <a:effectLst/>
                <a:latin typeface="+mn-lt"/>
                <a:ea typeface="+mn-ea"/>
                <a:cs typeface="+mn-cs"/>
              </a:rPr>
              <a:t>t</a:t>
            </a:r>
            <a:r>
              <a:rPr lang="en-US" sz="1200" kern="1200" baseline="0" dirty="0" err="1" smtClean="0">
                <a:solidFill>
                  <a:schemeClr val="tx1"/>
                </a:solidFill>
                <a:effectLst/>
                <a:latin typeface="+mn-lt"/>
                <a:ea typeface="+mn-ea"/>
                <a:cs typeface="+mn-cs"/>
              </a:rPr>
              <a:t>erkey</a:t>
            </a:r>
            <a:r>
              <a:rPr lang="en-US" sz="1200" kern="1200" baseline="0" dirty="0" smtClean="0">
                <a:solidFill>
                  <a:schemeClr val="tx1"/>
                </a:solidFill>
                <a:effectLst/>
                <a:latin typeface="+mn-lt"/>
                <a:ea typeface="+mn-ea"/>
                <a:cs typeface="+mn-cs"/>
              </a:rPr>
              <a:t> 17%  &amp; </a:t>
            </a:r>
            <a:r>
              <a:rPr lang="en-US" sz="1200" kern="1200" baseline="0" dirty="0" err="1" smtClean="0">
                <a:solidFill>
                  <a:schemeClr val="tx1"/>
                </a:solidFill>
                <a:effectLst/>
                <a:latin typeface="+mn-lt"/>
                <a:ea typeface="+mn-ea"/>
                <a:cs typeface="+mn-cs"/>
              </a:rPr>
              <a:t>tunsia</a:t>
            </a:r>
            <a:r>
              <a:rPr lang="en-US" sz="1200" kern="1200" baseline="0" dirty="0" smtClean="0">
                <a:solidFill>
                  <a:schemeClr val="tx1"/>
                </a:solidFill>
                <a:effectLst/>
                <a:latin typeface="+mn-lt"/>
                <a:ea typeface="+mn-ea"/>
                <a:cs typeface="+mn-cs"/>
              </a:rPr>
              <a:t> 12%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15</a:t>
            </a:fld>
            <a:endParaRPr lang="en-US" dirty="0"/>
          </a:p>
        </p:txBody>
      </p:sp>
    </p:spTree>
    <p:extLst>
      <p:ext uri="{BB962C8B-B14F-4D97-AF65-F5344CB8AC3E}">
        <p14:creationId xmlns:p14="http://schemas.microsoft.com/office/powerpoint/2010/main" val="300474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t>
            </a:r>
            <a:r>
              <a:rPr lang="en-US" sz="1200" kern="1200" dirty="0" smtClean="0">
                <a:solidFill>
                  <a:schemeClr val="tx1"/>
                </a:solidFill>
                <a:effectLst/>
                <a:latin typeface="+mn-lt"/>
                <a:ea typeface="+mn-ea"/>
                <a:cs typeface="+mn-cs"/>
              </a:rPr>
              <a:t>Looking the graph here we can notice that </a:t>
            </a:r>
          </a:p>
          <a:p>
            <a:r>
              <a:rPr lang="en-US" sz="1200" kern="1200" dirty="0" smtClean="0">
                <a:solidFill>
                  <a:schemeClr val="tx1"/>
                </a:solidFill>
                <a:effectLst/>
                <a:latin typeface="+mn-lt"/>
                <a:ea typeface="+mn-ea"/>
                <a:cs typeface="+mn-cs"/>
              </a:rPr>
              <a:t>94% of users in Middle East use the internet to reach social media services, while </a:t>
            </a:r>
          </a:p>
          <a:p>
            <a:r>
              <a:rPr lang="en-US" sz="1200" kern="1200" dirty="0" smtClean="0">
                <a:solidFill>
                  <a:schemeClr val="tx1"/>
                </a:solidFill>
                <a:effectLst/>
                <a:latin typeface="+mn-lt"/>
                <a:ea typeface="+mn-ea"/>
                <a:cs typeface="+mn-cs"/>
              </a:rPr>
              <a:t>39% for instant  massaging.</a:t>
            </a:r>
          </a:p>
          <a:p>
            <a:r>
              <a:rPr lang="en-US" sz="1200" kern="1200" dirty="0" smtClean="0">
                <a:solidFill>
                  <a:schemeClr val="tx1"/>
                </a:solidFill>
                <a:effectLst/>
                <a:latin typeface="+mn-lt"/>
                <a:ea typeface="+mn-ea"/>
                <a:cs typeface="+mn-cs"/>
              </a:rPr>
              <a:t>19%    used their mobile to check there emails.</a:t>
            </a:r>
          </a:p>
          <a:p>
            <a:r>
              <a:rPr lang="en-US" sz="1200" kern="1200" dirty="0" smtClean="0">
                <a:solidFill>
                  <a:schemeClr val="tx1"/>
                </a:solidFill>
                <a:effectLst/>
                <a:latin typeface="+mn-lt"/>
                <a:ea typeface="+mn-ea"/>
                <a:cs typeface="+mn-cs"/>
              </a:rPr>
              <a:t>14% for phone calls</a:t>
            </a:r>
          </a:p>
          <a:p>
            <a:r>
              <a:rPr lang="en-US" sz="1200" kern="1200" dirty="0" smtClean="0">
                <a:solidFill>
                  <a:schemeClr val="tx1"/>
                </a:solidFill>
                <a:effectLst/>
                <a:latin typeface="+mn-lt"/>
                <a:ea typeface="+mn-ea"/>
                <a:cs typeface="+mn-cs"/>
              </a:rPr>
              <a:t>20% for post photos daily</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16</a:t>
            </a:fld>
            <a:endParaRPr lang="en-US" dirty="0"/>
          </a:p>
        </p:txBody>
      </p:sp>
    </p:spTree>
    <p:extLst>
      <p:ext uri="{BB962C8B-B14F-4D97-AF65-F5344CB8AC3E}">
        <p14:creationId xmlns:p14="http://schemas.microsoft.com/office/powerpoint/2010/main" val="282263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looking briefly  in the types of internet services that Jordan people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internet for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see on the graphs  that  Jordan in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place  for using internet for social media  with 84% after Egypt . also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people usually used there mobiles mainly to  send text messages with 71%  then taking photos &amp; videos with 48% then accessing Social networks with 28% , and lowest rate for making payments online!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Seems people don’t trust any </a:t>
            </a:r>
            <a:r>
              <a:rPr lang="en-US" sz="1200" kern="1200" dirty="0" err="1" smtClean="0">
                <a:solidFill>
                  <a:schemeClr val="tx1"/>
                </a:solidFill>
                <a:effectLst/>
                <a:latin typeface="+mn-lt"/>
                <a:ea typeface="+mn-ea"/>
                <a:cs typeface="+mn-cs"/>
              </a:rPr>
              <a:t>finicial</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payment over the internet </a:t>
            </a:r>
            <a:r>
              <a:rPr lang="en-US" sz="1200" kern="1200" baseline="0" dirty="0" smtClean="0">
                <a:solidFill>
                  <a:schemeClr val="tx1"/>
                </a:solidFill>
                <a:effectLst/>
                <a:latin typeface="+mn-lt"/>
                <a:ea typeface="+mn-ea"/>
                <a:cs typeface="+mn-cs"/>
                <a:sym typeface="Wingdings" pitchFamily="2" charset="2"/>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17</a:t>
            </a:fld>
            <a:endParaRPr lang="en-US" dirty="0"/>
          </a:p>
        </p:txBody>
      </p:sp>
    </p:spTree>
    <p:extLst>
      <p:ext uri="{BB962C8B-B14F-4D97-AF65-F5344CB8AC3E}">
        <p14:creationId xmlns:p14="http://schemas.microsoft.com/office/powerpoint/2010/main" val="3388752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summary the total number of internet users increasing and the mobile subscribers also increasing while the fixed lines decreased every year </a:t>
            </a:r>
            <a:r>
              <a:rPr lang="en-US" sz="1200" kern="1200" baseline="0" dirty="0" smtClean="0">
                <a:solidFill>
                  <a:schemeClr val="tx1"/>
                </a:solidFill>
                <a:effectLst/>
                <a:latin typeface="+mn-lt"/>
                <a:ea typeface="+mn-ea"/>
                <a:cs typeface="+mn-cs"/>
              </a:rPr>
              <a:t> as we can see on the </a:t>
            </a:r>
            <a:r>
              <a:rPr lang="en-US" sz="1200" kern="1200" baseline="0" dirty="0" err="1" smtClean="0">
                <a:solidFill>
                  <a:schemeClr val="tx1"/>
                </a:solidFill>
                <a:effectLst/>
                <a:latin typeface="+mn-lt"/>
                <a:ea typeface="+mn-ea"/>
                <a:cs typeface="+mn-cs"/>
              </a:rPr>
              <a:t>summry</a:t>
            </a:r>
            <a:r>
              <a:rPr lang="en-US" sz="1200" kern="1200" baseline="0" dirty="0" smtClean="0">
                <a:solidFill>
                  <a:schemeClr val="tx1"/>
                </a:solidFill>
                <a:effectLst/>
                <a:latin typeface="+mn-lt"/>
                <a:ea typeface="+mn-ea"/>
                <a:cs typeface="+mn-cs"/>
              </a:rPr>
              <a:t> table here  during the last 3 year!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18</a:t>
            </a:fld>
            <a:endParaRPr lang="en-US" dirty="0"/>
          </a:p>
        </p:txBody>
      </p:sp>
    </p:spTree>
    <p:extLst>
      <p:ext uri="{BB962C8B-B14F-4D97-AF65-F5344CB8AC3E}">
        <p14:creationId xmlns:p14="http://schemas.microsoft.com/office/powerpoint/2010/main" val="2189234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mentioned 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TRC telecommunications regulatory commission report ; the total number of investments in  Jordan Telecommunication decreased  in all sector  except mobile networks due to the new implementations of new mobile generation networks.  Which increased from 120 million JD to more than 131.5 million JD   </a:t>
            </a:r>
          </a:p>
          <a:p>
            <a:r>
              <a:rPr lang="en-US" sz="1200" kern="1200" dirty="0" smtClean="0">
                <a:solidFill>
                  <a:schemeClr val="tx1"/>
                </a:solidFill>
                <a:effectLst/>
                <a:latin typeface="+mn-lt"/>
                <a:ea typeface="+mn-ea"/>
                <a:cs typeface="+mn-cs"/>
              </a:rPr>
              <a:t>However the overall investment in telecommunications sector decreased from  175.5 million </a:t>
            </a:r>
            <a:r>
              <a:rPr lang="en-US" sz="1200" kern="1200" dirty="0" err="1" smtClean="0">
                <a:solidFill>
                  <a:schemeClr val="tx1"/>
                </a:solidFill>
                <a:effectLst/>
                <a:latin typeface="+mn-lt"/>
                <a:ea typeface="+mn-ea"/>
                <a:cs typeface="+mn-cs"/>
              </a:rPr>
              <a:t>Jd</a:t>
            </a:r>
            <a:r>
              <a:rPr lang="en-US" sz="1200" kern="1200" dirty="0" smtClean="0">
                <a:solidFill>
                  <a:schemeClr val="tx1"/>
                </a:solidFill>
                <a:effectLst/>
                <a:latin typeface="+mn-lt"/>
                <a:ea typeface="+mn-ea"/>
                <a:cs typeface="+mn-cs"/>
              </a:rPr>
              <a:t> to 160 million JD.</a:t>
            </a:r>
          </a:p>
          <a:p>
            <a:r>
              <a:rPr lang="en-US" sz="1200" kern="1200" dirty="0" smtClean="0">
                <a:solidFill>
                  <a:schemeClr val="tx1"/>
                </a:solidFill>
                <a:effectLst/>
                <a:latin typeface="+mn-lt"/>
                <a:ea typeface="+mn-ea"/>
                <a:cs typeface="+mn-cs"/>
              </a:rPr>
              <a:t>other issue that need to be taken in consideration  which</a:t>
            </a:r>
            <a:r>
              <a:rPr lang="en-US" sz="1200" kern="1200" baseline="0" dirty="0" smtClean="0">
                <a:solidFill>
                  <a:schemeClr val="tx1"/>
                </a:solidFill>
                <a:effectLst/>
                <a:latin typeface="+mn-lt"/>
                <a:ea typeface="+mn-ea"/>
                <a:cs typeface="+mn-cs"/>
              </a:rPr>
              <a:t> may be considered a negative indicator </a:t>
            </a:r>
            <a:r>
              <a:rPr lang="en-US" sz="1200" kern="1200" dirty="0" smtClean="0">
                <a:solidFill>
                  <a:schemeClr val="tx1"/>
                </a:solidFill>
                <a:effectLst/>
                <a:latin typeface="+mn-lt"/>
                <a:ea typeface="+mn-ea"/>
                <a:cs typeface="+mn-cs"/>
              </a:rPr>
              <a:t>that the total number of employees in internet and telecommunication sector  decreased yearly ! and in all telecommunications sectors!</a:t>
            </a:r>
          </a:p>
          <a:p>
            <a:r>
              <a:rPr lang="en-US" sz="1200" kern="1200" dirty="0" smtClean="0">
                <a:solidFill>
                  <a:schemeClr val="tx1"/>
                </a:solidFill>
                <a:effectLst/>
                <a:latin typeface="+mn-lt"/>
                <a:ea typeface="+mn-ea"/>
                <a:cs typeface="+mn-cs"/>
              </a:rPr>
              <a:t>In 2009 the total number of employees was 5756 and started to be decreased yearly  to be 4304 in 2014!  Instead  of  increasing  it decreased and keep decreasing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t>
            </a:r>
            <a:r>
              <a:rPr lang="en-US" sz="1200" kern="1200" dirty="0" err="1" smtClean="0">
                <a:solidFill>
                  <a:schemeClr val="tx1"/>
                </a:solidFill>
                <a:effectLst/>
                <a:latin typeface="+mn-lt"/>
                <a:ea typeface="+mn-ea"/>
                <a:cs typeface="+mn-cs"/>
              </a:rPr>
              <a:t>realy</a:t>
            </a:r>
            <a:r>
              <a:rPr lang="en-US" sz="1200" kern="1200" dirty="0" smtClean="0">
                <a:solidFill>
                  <a:schemeClr val="tx1"/>
                </a:solidFill>
                <a:effectLst/>
                <a:latin typeface="+mn-lt"/>
                <a:ea typeface="+mn-ea"/>
                <a:cs typeface="+mn-cs"/>
              </a:rPr>
              <a:t> a</a:t>
            </a:r>
            <a:r>
              <a:rPr lang="en-US" sz="1200" kern="1200" baseline="0" dirty="0" smtClean="0">
                <a:solidFill>
                  <a:schemeClr val="tx1"/>
                </a:solidFill>
                <a:effectLst/>
                <a:latin typeface="+mn-lt"/>
                <a:ea typeface="+mn-ea"/>
                <a:cs typeface="+mn-cs"/>
              </a:rPr>
              <a:t> negative  indicator and </a:t>
            </a:r>
            <a:r>
              <a:rPr lang="en-US" sz="1200" kern="1200" baseline="0" dirty="0" err="1" smtClean="0">
                <a:solidFill>
                  <a:schemeClr val="tx1"/>
                </a:solidFill>
                <a:effectLst/>
                <a:latin typeface="+mn-lt"/>
                <a:ea typeface="+mn-ea"/>
                <a:cs typeface="+mn-cs"/>
              </a:rPr>
              <a:t>realy</a:t>
            </a:r>
            <a:r>
              <a:rPr lang="en-US" sz="1200" kern="1200" baseline="0" dirty="0" smtClean="0">
                <a:solidFill>
                  <a:schemeClr val="tx1"/>
                </a:solidFill>
                <a:effectLst/>
                <a:latin typeface="+mn-lt"/>
                <a:ea typeface="+mn-ea"/>
                <a:cs typeface="+mn-cs"/>
              </a:rPr>
              <a:t> need to be taken in consideration !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19</a:t>
            </a:fld>
            <a:endParaRPr lang="en-US" dirty="0"/>
          </a:p>
        </p:txBody>
      </p:sp>
    </p:spTree>
    <p:extLst>
      <p:ext uri="{BB962C8B-B14F-4D97-AF65-F5344CB8AC3E}">
        <p14:creationId xmlns:p14="http://schemas.microsoft.com/office/powerpoint/2010/main" val="195002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other countries on the region Jordan penetration has increased during the last years tremendously, we will go through the details on the coming slides,  </a:t>
            </a:r>
          </a:p>
          <a:p>
            <a:r>
              <a:rPr lang="en-US" sz="1200" kern="1200" dirty="0" smtClean="0">
                <a:solidFill>
                  <a:schemeClr val="tx1"/>
                </a:solidFill>
                <a:effectLst/>
                <a:latin typeface="+mn-lt"/>
                <a:ea typeface="+mn-ea"/>
                <a:cs typeface="+mn-cs"/>
              </a:rPr>
              <a:t>However , After understanding the great role of this sector, and how internet make our life easier , Jordan governments tried to actively open ICT sector by easing government restrictions &amp; limitations to network providers  and internet services providers in Jordan.</a:t>
            </a:r>
          </a:p>
          <a:p>
            <a:r>
              <a:rPr lang="en-US" sz="1200" kern="1200" dirty="0" smtClean="0">
                <a:solidFill>
                  <a:schemeClr val="tx1"/>
                </a:solidFill>
                <a:effectLst/>
                <a:latin typeface="+mn-lt"/>
                <a:ea typeface="+mn-ea"/>
                <a:cs typeface="+mn-cs"/>
              </a:rPr>
              <a:t>On the other hand and  despite the benefits of internet and this sector in our life; we know that  there are still a lot of challenges exist and we will try to cover some of them on this session.</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E48B3-E2C1-8B49-973D-B34F94C15650}" type="slidenum">
              <a:rPr lang="en-US" smtClean="0"/>
              <a:t>2</a:t>
            </a:fld>
            <a:endParaRPr lang="en-US" dirty="0"/>
          </a:p>
        </p:txBody>
      </p:sp>
    </p:spTree>
    <p:extLst>
      <p:ext uri="{BB962C8B-B14F-4D97-AF65-F5344CB8AC3E}">
        <p14:creationId xmlns:p14="http://schemas.microsoft.com/office/powerpoint/2010/main" val="324123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slides we will have a look at the internet in Jordan which related to the total number of IPv4 &amp; IPv6 assignment and the total number of Autonyms numbers reserved for Jordan</a:t>
            </a:r>
          </a:p>
          <a:p>
            <a:r>
              <a:rPr lang="en-US" sz="1200" kern="1200" dirty="0" smtClean="0">
                <a:solidFill>
                  <a:schemeClr val="tx1"/>
                </a:solidFill>
                <a:effectLst/>
                <a:latin typeface="+mn-lt"/>
                <a:ea typeface="+mn-ea"/>
                <a:cs typeface="+mn-cs"/>
              </a:rPr>
              <a:t>As we can see from the ripe database here .  we have total number of 33 ipv4 ASN reserved for JRDAN with 649 total number of IPv4 subnets</a:t>
            </a:r>
          </a:p>
          <a:p>
            <a:r>
              <a:rPr lang="en-US" sz="1200" kern="1200" dirty="0" smtClean="0">
                <a:solidFill>
                  <a:schemeClr val="tx1"/>
                </a:solidFill>
                <a:effectLst/>
                <a:latin typeface="+mn-lt"/>
                <a:ea typeface="+mn-ea"/>
                <a:cs typeface="+mn-cs"/>
              </a:rPr>
              <a:t>On the other hand we have just 7 ASN ipv6  with total number of 10 subnets.</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20</a:t>
            </a:fld>
            <a:endParaRPr lang="en-US" dirty="0"/>
          </a:p>
        </p:txBody>
      </p:sp>
    </p:spTree>
    <p:extLst>
      <p:ext uri="{BB962C8B-B14F-4D97-AF65-F5344CB8AC3E}">
        <p14:creationId xmlns:p14="http://schemas.microsoft.com/office/powerpoint/2010/main" val="195002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number of Internet end-users in Jordan has increased </a:t>
            </a:r>
            <a:r>
              <a:rPr lang="en-US" sz="1200" b="0" i="0" kern="1200" dirty="0" err="1" smtClean="0">
                <a:solidFill>
                  <a:schemeClr val="tx1"/>
                </a:solidFill>
                <a:effectLst/>
                <a:latin typeface="+mn-lt"/>
                <a:ea typeface="+mn-ea"/>
                <a:cs typeface="+mn-cs"/>
              </a:rPr>
              <a:t>sixfold</a:t>
            </a:r>
            <a:r>
              <a:rPr lang="en-US" sz="1200" b="0" i="0" kern="1200" dirty="0" smtClean="0">
                <a:solidFill>
                  <a:schemeClr val="tx1"/>
                </a:solidFill>
                <a:effectLst/>
                <a:latin typeface="+mn-lt"/>
                <a:ea typeface="+mn-ea"/>
                <a:cs typeface="+mn-cs"/>
              </a:rPr>
              <a:t> in the last seven years., According to the Telecommunications Regulatory Commission website, there are now 5.9 million users. </a:t>
            </a:r>
          </a:p>
          <a:p>
            <a:r>
              <a:rPr lang="en-US" sz="1200" b="0" i="0" kern="1200" dirty="0" smtClean="0">
                <a:solidFill>
                  <a:schemeClr val="tx1"/>
                </a:solidFill>
                <a:effectLst/>
                <a:latin typeface="+mn-lt"/>
                <a:ea typeface="+mn-ea"/>
                <a:cs typeface="+mn-cs"/>
              </a:rPr>
              <a:t>However, Jordan is still looking for better services and a larger increase in the number of Internet end-users….</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all information shown above  we have a lot of things that would help to build and increase internet sector in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some of them like: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latest mobile and backhaul networks with Avery highly capacities distributed all over the kingdom,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we have Avery experienced people expert in information and telecom sector  , for main mobile  &amp; ISP operators they have Avery disrupted MPLS  and transmission networks that used to carry the new mobile technologies and different type of other services ,  ,,,, this is from private sector ,, from public and government sector we have national broadband network NBN that also cover all  Jordan cities and centers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with high capacities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the government aimed to make sure to make any investment in this sector easy and to make internet available for all people by both private and public projects.  Also encouraging any related internet project even in small or enterprise sectors which may be also help  in development Jordan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21</a:t>
            </a:fld>
            <a:endParaRPr lang="en-US" dirty="0"/>
          </a:p>
        </p:txBody>
      </p:sp>
    </p:spTree>
    <p:extLst>
      <p:ext uri="{BB962C8B-B14F-4D97-AF65-F5344CB8AC3E}">
        <p14:creationId xmlns:p14="http://schemas.microsoft.com/office/powerpoint/2010/main" val="343571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One  of the main obstacles in Jordan  is :that  the  Regional and international connectivity to the Internet is both complex as no regional backbones  and costly in Jordan which lead </a:t>
            </a:r>
          </a:p>
          <a:p>
            <a:r>
              <a:rPr lang="en-US" sz="1200" kern="1200" dirty="0" smtClean="0">
                <a:solidFill>
                  <a:schemeClr val="tx1"/>
                </a:solidFill>
                <a:effectLst/>
                <a:latin typeface="+mn-lt"/>
                <a:ea typeface="+mn-ea"/>
                <a:cs typeface="+mn-cs"/>
              </a:rPr>
              <a:t>To High prices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also  low market maturity decelerate broadband penetration in Jordan .</a:t>
            </a:r>
          </a:p>
          <a:p>
            <a:r>
              <a:rPr lang="en-US" sz="1200" kern="1200" dirty="0" smtClean="0">
                <a:solidFill>
                  <a:schemeClr val="tx1"/>
                </a:solidFill>
                <a:effectLst/>
                <a:latin typeface="+mn-lt"/>
                <a:ea typeface="+mn-ea"/>
                <a:cs typeface="+mn-cs"/>
              </a:rPr>
              <a:t>Another issue need to be taken in considerations is the development of digital Arabic content on the Internet to become the main medium for the exchange of information between end-users in their native language.</a:t>
            </a:r>
          </a:p>
          <a:p>
            <a:r>
              <a:rPr lang="en-US" sz="1200" kern="1200" dirty="0" smtClean="0">
                <a:solidFill>
                  <a:schemeClr val="tx1"/>
                </a:solidFill>
                <a:effectLst/>
                <a:latin typeface="+mn-lt"/>
                <a:ea typeface="+mn-ea"/>
                <a:cs typeface="+mn-cs"/>
              </a:rPr>
              <a:t>Security awareness and internet misuse need to be also handled by both private and public sector in order to take the right benefit from implementing internet and technology in all other fields in Jordan.</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E48B3-E2C1-8B49-973D-B34F94C15650}" type="slidenum">
              <a:rPr lang="en-US" smtClean="0"/>
              <a:t>22</a:t>
            </a:fld>
            <a:endParaRPr lang="en-US" dirty="0"/>
          </a:p>
        </p:txBody>
      </p:sp>
    </p:spTree>
    <p:extLst>
      <p:ext uri="{BB962C8B-B14F-4D97-AF65-F5344CB8AC3E}">
        <p14:creationId xmlns:p14="http://schemas.microsoft.com/office/powerpoint/2010/main" val="343571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23</a:t>
            </a:fld>
            <a:endParaRPr lang="en-US" dirty="0"/>
          </a:p>
        </p:txBody>
      </p:sp>
    </p:spTree>
    <p:extLst>
      <p:ext uri="{BB962C8B-B14F-4D97-AF65-F5344CB8AC3E}">
        <p14:creationId xmlns:p14="http://schemas.microsoft.com/office/powerpoint/2010/main" val="12853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Jordan's Strategic location at the heart of the Middle East has made it a political and economic crossroads for thousands of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today, Jordan is home to a rich blend of different  ethnicities.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the number of population more than 7.73 million  ( and this is one of the  main challenges that we have nowadays )   also the gross domestic public is 35 billion dollar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mentioned on the this slide the service sector has 64.7%  also transport &amp; communication with 12.2%.</a:t>
            </a:r>
          </a:p>
          <a:p>
            <a:r>
              <a:rPr lang="en-US" sz="1200" kern="1200" dirty="0" err="1" smtClean="0">
                <a:solidFill>
                  <a:schemeClr val="tx1"/>
                </a:solidFill>
                <a:effectLst/>
                <a:latin typeface="+mn-lt"/>
                <a:ea typeface="+mn-ea"/>
                <a:cs typeface="+mn-cs"/>
              </a:rPr>
              <a:t>Unfortinattly</a:t>
            </a:r>
            <a:r>
              <a:rPr lang="en-US" sz="1200" kern="1200" dirty="0" smtClean="0">
                <a:solidFill>
                  <a:schemeClr val="tx1"/>
                </a:solidFill>
                <a:effectLst/>
                <a:latin typeface="+mn-lt"/>
                <a:ea typeface="+mn-ea"/>
                <a:cs typeface="+mn-cs"/>
              </a:rPr>
              <a:t> ,, Jordan still relies heavily on foreign aid !</a:t>
            </a:r>
          </a:p>
          <a:p>
            <a:r>
              <a:rPr lang="en-US" sz="1200" kern="1200" dirty="0" smtClean="0">
                <a:solidFill>
                  <a:schemeClr val="tx1"/>
                </a:solidFill>
                <a:effectLst/>
                <a:latin typeface="+mn-lt"/>
                <a:ea typeface="+mn-ea"/>
                <a:cs typeface="+mn-cs"/>
              </a:rPr>
              <a:t>And to   cover the gaps on the budget  focusing on telecom sector by increasing number of licenses for the operators , increased </a:t>
            </a:r>
            <a:r>
              <a:rPr lang="en-US" sz="1200" kern="1200" dirty="0" err="1" smtClean="0">
                <a:solidFill>
                  <a:schemeClr val="tx1"/>
                </a:solidFill>
                <a:effectLst/>
                <a:latin typeface="+mn-lt"/>
                <a:ea typeface="+mn-ea"/>
                <a:cs typeface="+mn-cs"/>
              </a:rPr>
              <a:t>competion</a:t>
            </a:r>
            <a:r>
              <a:rPr lang="en-US" sz="1200" kern="1200" dirty="0" smtClean="0">
                <a:solidFill>
                  <a:schemeClr val="tx1"/>
                </a:solidFill>
                <a:effectLst/>
                <a:latin typeface="+mn-lt"/>
                <a:ea typeface="+mn-ea"/>
                <a:cs typeface="+mn-cs"/>
              </a:rPr>
              <a:t>  and  also reducing the size of government  and follow a lot of other steps and plans  are some actions made by government of </a:t>
            </a:r>
            <a:r>
              <a:rPr lang="en-US" sz="1200" kern="1200" dirty="0" err="1" smtClean="0">
                <a:solidFill>
                  <a:schemeClr val="tx1"/>
                </a:solidFill>
                <a:effectLst/>
                <a:latin typeface="+mn-lt"/>
                <a:ea typeface="+mn-ea"/>
                <a:cs typeface="+mn-cs"/>
              </a:rPr>
              <a:t>jordan</a:t>
            </a:r>
            <a:r>
              <a:rPr lang="en-US" sz="1200" kern="1200" dirty="0" smtClean="0">
                <a:solidFill>
                  <a:schemeClr val="tx1"/>
                </a:solidFill>
                <a:effectLst/>
                <a:latin typeface="+mn-lt"/>
                <a:ea typeface="+mn-ea"/>
                <a:cs typeface="+mn-cs"/>
              </a:rPr>
              <a:t> during the last period</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E48B3-E2C1-8B49-973D-B34F94C15650}" type="slidenum">
              <a:rPr lang="en-US" smtClean="0"/>
              <a:t>3</a:t>
            </a:fld>
            <a:endParaRPr lang="en-US" dirty="0"/>
          </a:p>
        </p:txBody>
      </p:sp>
    </p:spTree>
    <p:extLst>
      <p:ext uri="{BB962C8B-B14F-4D97-AF65-F5344CB8AC3E}">
        <p14:creationId xmlns:p14="http://schemas.microsoft.com/office/powerpoint/2010/main" val="315098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Nowadays Mobile broadband network download and upload speeds in Jordan are slightly above the average in Middle East and Africa (MEA) countries, as Jordan </a:t>
            </a:r>
            <a:r>
              <a:rPr lang="en-US" sz="1200" b="0" kern="1200" dirty="0" err="1" smtClean="0">
                <a:solidFill>
                  <a:schemeClr val="tx1"/>
                </a:solidFill>
                <a:effectLst/>
                <a:latin typeface="+mn-lt"/>
                <a:ea typeface="+mn-ea"/>
                <a:cs typeface="+mn-cs"/>
              </a:rPr>
              <a:t>Jordan</a:t>
            </a:r>
            <a:r>
              <a:rPr lang="en-US" sz="1200" b="0" kern="1200" dirty="0" smtClean="0">
                <a:solidFill>
                  <a:schemeClr val="tx1"/>
                </a:solidFill>
                <a:effectLst/>
                <a:latin typeface="+mn-lt"/>
                <a:ea typeface="+mn-ea"/>
                <a:cs typeface="+mn-cs"/>
              </a:rPr>
              <a:t> has a highly developed communications infrastructure  on both  public and private sectors  and was one of the first Arab countries to introduce communication and information technology to the economy.</a:t>
            </a:r>
          </a:p>
          <a:p>
            <a:r>
              <a:rPr lang="en-US" sz="1200" b="0" kern="1200" dirty="0" smtClean="0">
                <a:solidFill>
                  <a:schemeClr val="tx1"/>
                </a:solidFill>
                <a:effectLst/>
                <a:latin typeface="+mn-lt"/>
                <a:ea typeface="+mn-ea"/>
                <a:cs typeface="+mn-cs"/>
              </a:rPr>
              <a:t>Also Jordan has traditionally been a regional leader in developing, adopting and utilizing information and communication technology</a:t>
            </a:r>
          </a:p>
          <a:p>
            <a:endParaRPr lang="en-US" b="0" dirty="0" smtClean="0"/>
          </a:p>
          <a:p>
            <a:r>
              <a:rPr lang="en-US" b="0" dirty="0" smtClean="0"/>
              <a:t>So</a:t>
            </a:r>
            <a:r>
              <a:rPr lang="en-US" b="0" baseline="0" dirty="0" smtClean="0"/>
              <a:t> lets see some stats about internet in Jordan </a:t>
            </a:r>
            <a:endParaRPr lang="en-US" b="0" dirty="0"/>
          </a:p>
        </p:txBody>
      </p:sp>
      <p:sp>
        <p:nvSpPr>
          <p:cNvPr id="4" name="Slide Number Placeholder 3"/>
          <p:cNvSpPr>
            <a:spLocks noGrp="1"/>
          </p:cNvSpPr>
          <p:nvPr>
            <p:ph type="sldNum" sz="quarter" idx="10"/>
          </p:nvPr>
        </p:nvSpPr>
        <p:spPr/>
        <p:txBody>
          <a:bodyPr/>
          <a:lstStyle/>
          <a:p>
            <a:fld id="{9DAE48B3-E2C1-8B49-973D-B34F94C15650}" type="slidenum">
              <a:rPr lang="en-US" smtClean="0"/>
              <a:t>4</a:t>
            </a:fld>
            <a:endParaRPr lang="en-US" dirty="0"/>
          </a:p>
        </p:txBody>
      </p:sp>
    </p:spTree>
    <p:extLst>
      <p:ext uri="{BB962C8B-B14F-4D97-AF65-F5344CB8AC3E}">
        <p14:creationId xmlns:p14="http://schemas.microsoft.com/office/powerpoint/2010/main" val="259116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Here we can see on the this table some stats &amp; numbers about Jordan internet penetration  </a:t>
            </a:r>
          </a:p>
          <a:p>
            <a:pPr lvl="0" rtl="0"/>
            <a:endParaRPr lang="en-US" sz="1200" kern="1200" dirty="0" smtClean="0">
              <a:solidFill>
                <a:schemeClr val="tx1"/>
              </a:solidFill>
              <a:effectLst/>
              <a:latin typeface="+mn-lt"/>
              <a:ea typeface="+mn-ea"/>
              <a:cs typeface="+mn-cs"/>
            </a:endParaRPr>
          </a:p>
          <a:p>
            <a:pPr lvl="0" rtl="0"/>
            <a:r>
              <a:rPr lang="en-US" sz="1200" kern="1200" dirty="0" smtClean="0">
                <a:solidFill>
                  <a:schemeClr val="tx1"/>
                </a:solidFill>
                <a:effectLst/>
                <a:latin typeface="+mn-lt"/>
                <a:ea typeface="+mn-ea"/>
                <a:cs typeface="+mn-cs"/>
              </a:rPr>
              <a:t>  between the year of 2000 and 2015, starting from 127k internet user in 2000 and   reaching more than 6.2 million user in 2015 which make it clear that The growth of Internet users outpaces the growth of the population! ,  as the internet penetration  exceeds 86% during the last period!</a:t>
            </a:r>
          </a:p>
          <a:p>
            <a:pPr lvl="0" rt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 another hand after the lunch of the new mobile and backhauling technologies more growth expected during the coming period.  and something to be mentioned here  that Jordan has 3  main telecom and internet providers  -- Orange , </a:t>
            </a:r>
            <a:r>
              <a:rPr lang="en-US" sz="1200" kern="1200" dirty="0" err="1" smtClean="0">
                <a:solidFill>
                  <a:schemeClr val="tx1"/>
                </a:solidFill>
                <a:effectLst/>
                <a:latin typeface="+mn-lt"/>
                <a:ea typeface="+mn-ea"/>
                <a:cs typeface="+mn-cs"/>
              </a:rPr>
              <a:t>Umniah</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zain</a:t>
            </a:r>
            <a:r>
              <a:rPr lang="en-US" sz="1200" kern="1200" dirty="0" smtClean="0">
                <a:solidFill>
                  <a:schemeClr val="tx1"/>
                </a:solidFill>
                <a:effectLst/>
                <a:latin typeface="+mn-lt"/>
                <a:ea typeface="+mn-ea"/>
                <a:cs typeface="+mn-cs"/>
              </a:rPr>
              <a:t>) and all of them already lunched 3G and 4G  mobile services , in addition to the other legacy and new corporate services such as : </a:t>
            </a:r>
          </a:p>
          <a:p>
            <a:pPr lvl="0"/>
            <a:r>
              <a:rPr lang="en-US" sz="1200" kern="1200" dirty="0" smtClean="0">
                <a:solidFill>
                  <a:schemeClr val="tx1"/>
                </a:solidFill>
                <a:effectLst/>
                <a:latin typeface="+mn-lt"/>
                <a:ea typeface="+mn-ea"/>
                <a:cs typeface="+mn-cs"/>
              </a:rPr>
              <a:t>fiber to the home</a:t>
            </a:r>
          </a:p>
          <a:p>
            <a:pPr lvl="0"/>
            <a:r>
              <a:rPr lang="en-US" sz="1200" kern="1200" dirty="0" smtClean="0">
                <a:solidFill>
                  <a:schemeClr val="tx1"/>
                </a:solidFill>
                <a:effectLst/>
                <a:latin typeface="+mn-lt"/>
                <a:ea typeface="+mn-ea"/>
                <a:cs typeface="+mn-cs"/>
              </a:rPr>
              <a:t> ADSL </a:t>
            </a:r>
          </a:p>
          <a:p>
            <a:pPr lvl="0"/>
            <a:r>
              <a:rPr lang="en-US" sz="1200" kern="1200" dirty="0" smtClean="0">
                <a:solidFill>
                  <a:schemeClr val="tx1"/>
                </a:solidFill>
                <a:effectLst/>
                <a:latin typeface="+mn-lt"/>
                <a:ea typeface="+mn-ea"/>
                <a:cs typeface="+mn-cs"/>
              </a:rPr>
              <a:t>Mw </a:t>
            </a:r>
          </a:p>
          <a:p>
            <a:pPr lvl="0"/>
            <a:r>
              <a:rPr lang="en-US" sz="1200" kern="1200" dirty="0" err="1" smtClean="0">
                <a:solidFill>
                  <a:schemeClr val="tx1"/>
                </a:solidFill>
                <a:effectLst/>
                <a:latin typeface="+mn-lt"/>
                <a:ea typeface="+mn-ea"/>
                <a:cs typeface="+mn-cs"/>
              </a:rPr>
              <a:t>Mpls</a:t>
            </a:r>
            <a:r>
              <a:rPr lang="en-US" sz="1200" kern="1200" dirty="0" smtClean="0">
                <a:solidFill>
                  <a:schemeClr val="tx1"/>
                </a:solidFill>
                <a:effectLst/>
                <a:latin typeface="+mn-lt"/>
                <a:ea typeface="+mn-ea"/>
                <a:cs typeface="+mn-cs"/>
              </a:rPr>
              <a:t> services  </a:t>
            </a:r>
          </a:p>
          <a:p>
            <a:pPr lvl="0"/>
            <a:r>
              <a:rPr lang="en-US" sz="1200" kern="1200" dirty="0" smtClean="0">
                <a:solidFill>
                  <a:schemeClr val="tx1"/>
                </a:solidFill>
                <a:effectLst/>
                <a:latin typeface="+mn-lt"/>
                <a:ea typeface="+mn-ea"/>
                <a:cs typeface="+mn-cs"/>
              </a:rPr>
              <a:t>And  a lot other services which serve the local market.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E48B3-E2C1-8B49-973D-B34F94C15650}" type="slidenum">
              <a:rPr lang="en-US" smtClean="0"/>
              <a:t>5</a:t>
            </a:fld>
            <a:endParaRPr lang="en-US" dirty="0"/>
          </a:p>
        </p:txBody>
      </p:sp>
    </p:spTree>
    <p:extLst>
      <p:ext uri="{BB962C8B-B14F-4D97-AF65-F5344CB8AC3E}">
        <p14:creationId xmlns:p14="http://schemas.microsoft.com/office/powerpoint/2010/main" val="225637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slides we have quick brief about the history of   telecommunications development in Jordan   , starting in  19-71 by establishing  telecommunications corporation  as government  controlled entity  ;;the main responsibility of this entity is to provision  the  different  telecom services at that time   . And this entity controlled this sector until </a:t>
            </a:r>
            <a:r>
              <a:rPr lang="en-US" sz="1200" b="1" kern="1200" dirty="0" smtClean="0">
                <a:solidFill>
                  <a:schemeClr val="tx1"/>
                </a:solidFill>
                <a:effectLst/>
                <a:latin typeface="+mn-lt"/>
                <a:ea typeface="+mn-ea"/>
                <a:cs typeface="+mn-cs"/>
              </a:rPr>
              <a:t>1993  when  the private sector was allowed to start and invest in  telecommunication  sector. </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Then after that in one year in 19-94 also the first mobile circular license in Jordan granted.</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19-95 telecommunications regulatory commission (TRC) was established with several tasks and missions related to the telecom sector and how to develop it in Jordan.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2000  Jordan became a full member in world Trade organization , which was Avery good thing and  lead to fully liberalization  of  telecom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sector by the end of 2004!</a:t>
            </a:r>
          </a:p>
          <a:p>
            <a:r>
              <a:rPr lang="en-US" sz="1200" b="1" kern="1200" dirty="0" smtClean="0">
                <a:solidFill>
                  <a:schemeClr val="tx1"/>
                </a:solidFill>
                <a:effectLst/>
                <a:latin typeface="+mn-lt"/>
                <a:ea typeface="+mn-ea"/>
                <a:cs typeface="+mn-cs"/>
              </a:rPr>
              <a:t>However in 2009 telecommunications regulatory commission granted a third generation 3G license to one of the mobile operators in Jordan.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Finally in 2014 first 4G license was granted to one of the telecom operators followed by two other licenses in 2015 ,  and now we have three operators running 3G &amp; 4G mobile services in different frequencies and capacities;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and this for sure will lead to increase the total number  of capacities and throughput and QOS that would be provided to the customers and end users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other hand the competition that has been created by granting the three main operators the licenses to implement new technologies. Will lead for better services that will be offered to the customers with best prices (from end users wise not from ISP wise).</a:t>
            </a: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6</a:t>
            </a:fld>
            <a:endParaRPr lang="en-US" dirty="0"/>
          </a:p>
        </p:txBody>
      </p:sp>
    </p:spTree>
    <p:extLst>
      <p:ext uri="{BB962C8B-B14F-4D97-AF65-F5344CB8AC3E}">
        <p14:creationId xmlns:p14="http://schemas.microsoft.com/office/powerpoint/2010/main" val="418116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at this slide  we have the graph about the penetration in middle east compared with the rest of the world  , as we can see the average  penetrations rate in the world is  </a:t>
            </a:r>
            <a:r>
              <a:rPr lang="en-US" sz="1200" b="1" kern="1200" dirty="0" smtClean="0">
                <a:solidFill>
                  <a:schemeClr val="tx1"/>
                </a:solidFill>
                <a:effectLst/>
                <a:latin typeface="+mn-lt"/>
                <a:ea typeface="+mn-ea"/>
                <a:cs typeface="+mn-cs"/>
              </a:rPr>
              <a:t>46,4%</a:t>
            </a:r>
            <a:r>
              <a:rPr lang="en-US" sz="1200" kern="1200" dirty="0" smtClean="0">
                <a:solidFill>
                  <a:schemeClr val="tx1"/>
                </a:solidFill>
                <a:effectLst/>
                <a:latin typeface="+mn-lt"/>
                <a:ea typeface="+mn-ea"/>
                <a:cs typeface="+mn-cs"/>
              </a:rPr>
              <a:t>  why in middle east country is about </a:t>
            </a:r>
            <a:r>
              <a:rPr lang="en-US" sz="1200" b="1" kern="1200" dirty="0" smtClean="0">
                <a:solidFill>
                  <a:schemeClr val="tx1"/>
                </a:solidFill>
                <a:effectLst/>
                <a:latin typeface="+mn-lt"/>
                <a:ea typeface="+mn-ea"/>
                <a:cs typeface="+mn-cs"/>
              </a:rPr>
              <a:t>52.2%  which mean that middle east countries have a higher  penetration rate that  the  other regions.!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numbers are available in the next slide as we can see on the next table :-</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7</a:t>
            </a:fld>
            <a:endParaRPr lang="en-US" dirty="0"/>
          </a:p>
        </p:txBody>
      </p:sp>
    </p:spTree>
    <p:extLst>
      <p:ext uri="{BB962C8B-B14F-4D97-AF65-F5344CB8AC3E}">
        <p14:creationId xmlns:p14="http://schemas.microsoft.com/office/powerpoint/2010/main" val="20066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have here number of internet users in Middle East is around</a:t>
            </a:r>
            <a:r>
              <a:rPr lang="en-US" sz="1200" b="1" kern="1200" dirty="0" smtClean="0">
                <a:solidFill>
                  <a:schemeClr val="tx1"/>
                </a:solidFill>
                <a:effectLst/>
                <a:latin typeface="+mn-lt"/>
                <a:ea typeface="+mn-ea"/>
                <a:cs typeface="+mn-cs"/>
              </a:rPr>
              <a:t> 124 million users  while the total number of population in middle east around  237 million ,  also Middle east has a  3.7 % of the total world internet users ,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Again  as mentioned  on the previous  slides around 52.2% penetration rate  in ME  . which gives again  an indicator that middle east has higher penetration rate that the rest of the world ,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But .. what about the QOS and the BW that provided for middle east users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E48B3-E2C1-8B49-973D-B34F94C15650}" type="slidenum">
              <a:rPr lang="en-US" smtClean="0"/>
              <a:t>8</a:t>
            </a:fld>
            <a:endParaRPr lang="en-US" dirty="0"/>
          </a:p>
        </p:txBody>
      </p:sp>
    </p:spTree>
    <p:extLst>
      <p:ext uri="{BB962C8B-B14F-4D97-AF65-F5344CB8AC3E}">
        <p14:creationId xmlns:p14="http://schemas.microsoft.com/office/powerpoint/2010/main" val="349565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Compound Annual Growth Rate</a:t>
            </a:r>
            <a:endParaRPr lang="en-US" sz="1200" b="0" i="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As we can see here even middle east has higher penetration rate but Middle East Growth will only slightly outperform global growth from internet traffic wise  ! </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And there are a lot of reasons for that,  one of the mean reasons  is  that Regional and international connectivity to the Internet is both complex as  we no regional backbones  which make it costly in middle east and also for Jordan as Jordan part of this region .</a:t>
            </a:r>
          </a:p>
          <a:p>
            <a:r>
              <a:rPr lang="en-US" sz="1200" b="0" kern="1200" dirty="0" smtClean="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9DAE48B3-E2C1-8B49-973D-B34F94C15650}" type="slidenum">
              <a:rPr lang="en-US" smtClean="0"/>
              <a:t>9</a:t>
            </a:fld>
            <a:endParaRPr lang="en-US" dirty="0"/>
          </a:p>
        </p:txBody>
      </p:sp>
    </p:spTree>
    <p:extLst>
      <p:ext uri="{BB962C8B-B14F-4D97-AF65-F5344CB8AC3E}">
        <p14:creationId xmlns:p14="http://schemas.microsoft.com/office/powerpoint/2010/main" val="410067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emplate-title-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330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1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22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32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83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6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44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46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9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769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31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0668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1675" y="6248400"/>
            <a:ext cx="1828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userDrawn="1"/>
        </p:nvSpPr>
        <p:spPr bwMode="auto">
          <a:xfrm>
            <a:off x="685800" y="6172200"/>
            <a:ext cx="7772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35" name="Text Box 11"/>
          <p:cNvSpPr txBox="1">
            <a:spLocks noChangeArrowheads="1"/>
          </p:cNvSpPr>
          <p:nvPr userDrawn="1"/>
        </p:nvSpPr>
        <p:spPr bwMode="auto">
          <a:xfrm>
            <a:off x="2438400" y="6324600"/>
            <a:ext cx="5759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dirty="0">
                <a:solidFill>
                  <a:schemeClr val="bg2"/>
                </a:solidFill>
                <a:latin typeface="Helvetica" charset="0"/>
                <a:cs typeface="+mn-cs"/>
              </a:rPr>
              <a:t>Carlsbad, CA | Washington, DC | Exeter, UK | Singapore | www.telegeography.com | </a:t>
            </a:r>
            <a:r>
              <a:rPr lang="en-US" sz="900" dirty="0" err="1">
                <a:solidFill>
                  <a:schemeClr val="bg2"/>
                </a:solidFill>
                <a:latin typeface="Helvetica" charset="0"/>
                <a:cs typeface="+mn-cs"/>
              </a:rPr>
              <a:t>info@telegeography.com</a:t>
            </a:r>
            <a:endParaRPr lang="en-US" sz="900" dirty="0">
              <a:solidFill>
                <a:schemeClr val="bg2"/>
              </a:solidFill>
              <a:latin typeface="Helvetica" charset="0"/>
              <a:cs typeface="+mn-cs"/>
            </a:endParaRP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a:solidFill>
            <a:srgbClr val="9A0100"/>
          </a:solidFill>
          <a:latin typeface="+mj-lt"/>
          <a:ea typeface="+mj-ea"/>
          <a:cs typeface="ＭＳ Ｐゴシック" charset="0"/>
        </a:defRPr>
      </a:lvl1pPr>
      <a:lvl2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5pPr>
      <a:lvl6pPr marL="457200" algn="l" rtl="0" fontAlgn="base">
        <a:spcBef>
          <a:spcPct val="0"/>
        </a:spcBef>
        <a:spcAft>
          <a:spcPct val="0"/>
        </a:spcAft>
        <a:defRPr sz="4000">
          <a:solidFill>
            <a:srgbClr val="9A0100"/>
          </a:solidFill>
          <a:latin typeface="Georgia" charset="0"/>
          <a:ea typeface="ＭＳ Ｐゴシック" charset="0"/>
        </a:defRPr>
      </a:lvl6pPr>
      <a:lvl7pPr marL="914400" algn="l" rtl="0" fontAlgn="base">
        <a:spcBef>
          <a:spcPct val="0"/>
        </a:spcBef>
        <a:spcAft>
          <a:spcPct val="0"/>
        </a:spcAft>
        <a:defRPr sz="4000">
          <a:solidFill>
            <a:srgbClr val="9A0100"/>
          </a:solidFill>
          <a:latin typeface="Georgia" charset="0"/>
          <a:ea typeface="ＭＳ Ｐゴシック" charset="0"/>
        </a:defRPr>
      </a:lvl7pPr>
      <a:lvl8pPr marL="1371600" algn="l" rtl="0" fontAlgn="base">
        <a:spcBef>
          <a:spcPct val="0"/>
        </a:spcBef>
        <a:spcAft>
          <a:spcPct val="0"/>
        </a:spcAft>
        <a:defRPr sz="4000">
          <a:solidFill>
            <a:srgbClr val="9A0100"/>
          </a:solidFill>
          <a:latin typeface="Georgia" charset="0"/>
          <a:ea typeface="ＭＳ Ｐゴシック" charset="0"/>
        </a:defRPr>
      </a:lvl8pPr>
      <a:lvl9pPr marL="1828800" algn="l" rtl="0" fontAlgn="base">
        <a:spcBef>
          <a:spcPct val="0"/>
        </a:spcBef>
        <a:spcAft>
          <a:spcPct val="0"/>
        </a:spcAft>
        <a:defRPr sz="4000">
          <a:solidFill>
            <a:srgbClr val="9A0100"/>
          </a:solidFill>
          <a:latin typeface="Georgia"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0" y="1295400"/>
            <a:ext cx="6096000" cy="1981200"/>
          </a:xfrm>
          <a:prstGeom prst="rect">
            <a:avLst/>
          </a:prstGeom>
          <a:solidFill>
            <a:schemeClr val="accent1">
              <a:alpha val="6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 name="Rectangle 1"/>
          <p:cNvSpPr/>
          <p:nvPr/>
        </p:nvSpPr>
        <p:spPr bwMode="auto">
          <a:xfrm>
            <a:off x="1524000" y="1295400"/>
            <a:ext cx="6096000" cy="1981200"/>
          </a:xfrm>
          <a:prstGeom prst="rect">
            <a:avLst/>
          </a:prstGeom>
          <a:solidFill>
            <a:schemeClr val="accent1">
              <a:alpha val="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050" name="Rectangle 2"/>
          <p:cNvSpPr>
            <a:spLocks noGrp="1" noChangeArrowheads="1"/>
          </p:cNvSpPr>
          <p:nvPr>
            <p:ph type="ctrTitle"/>
          </p:nvPr>
        </p:nvSpPr>
        <p:spPr>
          <a:xfrm>
            <a:off x="685800" y="838200"/>
            <a:ext cx="7772400" cy="2209800"/>
          </a:xfrm>
        </p:spPr>
        <p:txBody>
          <a:bodyPr/>
          <a:lstStyle/>
          <a:p>
            <a:pPr eaLnBrk="1" hangingPunct="1">
              <a:defRPr/>
            </a:pPr>
            <a:r>
              <a:rPr lang="en-US" sz="4800" b="1" dirty="0" smtClean="0">
                <a:solidFill>
                  <a:schemeClr val="accent2">
                    <a:lumMod val="75000"/>
                  </a:schemeClr>
                </a:solidFill>
                <a:latin typeface="Calibri" pitchFamily="34" charset="0"/>
                <a:cs typeface="Calibri" pitchFamily="34" charset="0"/>
              </a:rPr>
              <a:t>The Internet In Jordan</a:t>
            </a:r>
            <a:br>
              <a:rPr lang="en-US" sz="4800" b="1" dirty="0" smtClean="0">
                <a:solidFill>
                  <a:schemeClr val="accent2">
                    <a:lumMod val="75000"/>
                  </a:schemeClr>
                </a:solidFill>
                <a:latin typeface="Calibri" pitchFamily="34" charset="0"/>
                <a:cs typeface="Calibri" pitchFamily="34" charset="0"/>
              </a:rPr>
            </a:br>
            <a:r>
              <a:rPr lang="en-US" b="1" dirty="0" smtClean="0">
                <a:solidFill>
                  <a:schemeClr val="accent2">
                    <a:lumMod val="75000"/>
                  </a:schemeClr>
                </a:solidFill>
                <a:latin typeface="Calibri" pitchFamily="34" charset="0"/>
                <a:cs typeface="Calibri" pitchFamily="34" charset="0"/>
              </a:rPr>
              <a:t>Opportunities &amp; Challenges </a:t>
            </a:r>
            <a:endParaRPr lang="en-US" b="1" dirty="0">
              <a:solidFill>
                <a:schemeClr val="accent2">
                  <a:lumMod val="75000"/>
                </a:schemeClr>
              </a:solidFill>
              <a:latin typeface="Calibri" pitchFamily="34" charset="0"/>
              <a:cs typeface="Calibri" pitchFamily="34" charset="0"/>
            </a:endParaRPr>
          </a:p>
        </p:txBody>
      </p:sp>
      <p:sp>
        <p:nvSpPr>
          <p:cNvPr id="2051" name="Rectangle 3"/>
          <p:cNvSpPr>
            <a:spLocks noGrp="1" noChangeArrowheads="1"/>
          </p:cNvSpPr>
          <p:nvPr>
            <p:ph type="subTitle" idx="1"/>
          </p:nvPr>
        </p:nvSpPr>
        <p:spPr/>
        <p:txBody>
          <a:bodyPr/>
          <a:lstStyle/>
          <a:p>
            <a:pPr marL="342900" indent="-342900" algn="l" eaLnBrk="1" hangingPunct="1">
              <a:buFont typeface="Arial" panose="020B0604020202020204" pitchFamily="34" charset="0"/>
              <a:buChar char="•"/>
              <a:defRPr/>
            </a:pPr>
            <a:r>
              <a:rPr lang="en-US" sz="2400" dirty="0">
                <a:solidFill>
                  <a:schemeClr val="accent2">
                    <a:lumMod val="75000"/>
                  </a:schemeClr>
                </a:solidFill>
                <a:latin typeface="Calibri" pitchFamily="34" charset="0"/>
                <a:ea typeface="+mj-ea"/>
                <a:cs typeface="Calibri" pitchFamily="34" charset="0"/>
              </a:rPr>
              <a:t>Khalid </a:t>
            </a:r>
            <a:r>
              <a:rPr lang="en-US" sz="2400" dirty="0" smtClean="0">
                <a:solidFill>
                  <a:schemeClr val="accent2">
                    <a:lumMod val="75000"/>
                  </a:schemeClr>
                </a:solidFill>
                <a:latin typeface="Calibri" pitchFamily="34" charset="0"/>
                <a:ea typeface="+mj-ea"/>
                <a:cs typeface="Calibri" pitchFamily="34" charset="0"/>
              </a:rPr>
              <a:t>Samara</a:t>
            </a:r>
          </a:p>
          <a:p>
            <a:pPr algn="l" eaLnBrk="1" hangingPunct="1">
              <a:defRPr/>
            </a:pPr>
            <a:endParaRPr lang="en-US" sz="2400" dirty="0">
              <a:solidFill>
                <a:schemeClr val="accent2">
                  <a:lumMod val="75000"/>
                </a:schemeClr>
              </a:solidFill>
              <a:latin typeface="Calibri" pitchFamily="34" charset="0"/>
              <a:ea typeface="+mj-ea"/>
              <a:cs typeface="Calibri" pitchFamily="34" charset="0"/>
            </a:endParaRPr>
          </a:p>
          <a:p>
            <a:pPr marL="342900" indent="-342900" algn="l">
              <a:buFont typeface="Arial" panose="020B0604020202020204" pitchFamily="34" charset="0"/>
              <a:buChar char="•"/>
            </a:pPr>
            <a:r>
              <a:rPr lang="en-US" sz="2400" dirty="0">
                <a:solidFill>
                  <a:schemeClr val="accent2">
                    <a:lumMod val="75000"/>
                  </a:schemeClr>
                </a:solidFill>
                <a:latin typeface="Calibri" pitchFamily="34" charset="0"/>
                <a:ea typeface="+mj-ea"/>
                <a:cs typeface="Calibri" pitchFamily="34" charset="0"/>
              </a:rPr>
              <a:t>RIPE NCC Levant Regional Meeting</a:t>
            </a:r>
          </a:p>
          <a:p>
            <a:pPr marL="342900" indent="-342900" algn="l" eaLnBrk="1" hangingPunct="1">
              <a:buFont typeface="Arial" panose="020B0604020202020204" pitchFamily="34" charset="0"/>
              <a:buChar char="•"/>
              <a:defRPr/>
            </a:pPr>
            <a:r>
              <a:rPr lang="en-US" sz="2400" dirty="0">
                <a:solidFill>
                  <a:schemeClr val="accent2">
                    <a:lumMod val="75000"/>
                  </a:schemeClr>
                </a:solidFill>
                <a:latin typeface="Calibri" pitchFamily="34" charset="0"/>
                <a:ea typeface="+mj-ea"/>
                <a:cs typeface="Calibri" pitchFamily="34" charset="0"/>
              </a:rPr>
              <a:t>April 25, </a:t>
            </a:r>
            <a:r>
              <a:rPr lang="en-US" sz="2400" dirty="0" smtClean="0">
                <a:solidFill>
                  <a:schemeClr val="accent2">
                    <a:lumMod val="75000"/>
                  </a:schemeClr>
                </a:solidFill>
                <a:latin typeface="Calibri" pitchFamily="34" charset="0"/>
                <a:ea typeface="+mj-ea"/>
                <a:cs typeface="Calibri" pitchFamily="34" charset="0"/>
              </a:rPr>
              <a:t>2016</a:t>
            </a:r>
          </a:p>
          <a:p>
            <a:pPr marL="342900" indent="-342900" algn="l" eaLnBrk="1" hangingPunct="1">
              <a:buFont typeface="Arial" panose="020B0604020202020204" pitchFamily="34" charset="0"/>
              <a:buChar char="•"/>
              <a:defRPr/>
            </a:pPr>
            <a:r>
              <a:rPr lang="en-US" sz="2400" dirty="0" smtClean="0">
                <a:solidFill>
                  <a:schemeClr val="accent2">
                    <a:lumMod val="75000"/>
                  </a:schemeClr>
                </a:solidFill>
                <a:latin typeface="Calibri" pitchFamily="34" charset="0"/>
                <a:ea typeface="+mj-ea"/>
                <a:cs typeface="Calibri" pitchFamily="34" charset="0"/>
              </a:rPr>
              <a:t>Beirut</a:t>
            </a:r>
            <a:endParaRPr lang="en-US" sz="2400" dirty="0">
              <a:solidFill>
                <a:schemeClr val="accent2">
                  <a:lumMod val="75000"/>
                </a:schemeClr>
              </a:solidFill>
              <a:latin typeface="Calibri" pitchFamily="34" charset="0"/>
              <a:ea typeface="+mj-ea"/>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0789668"/>
              </p:ext>
            </p:extLst>
          </p:nvPr>
        </p:nvGraphicFramePr>
        <p:xfrm>
          <a:off x="228600" y="499611"/>
          <a:ext cx="8534400" cy="6131817"/>
        </p:xfrm>
        <a:graphic>
          <a:graphicData uri="http://schemas.openxmlformats.org/drawingml/2006/table">
            <a:tbl>
              <a:tblPr/>
              <a:tblGrid>
                <a:gridCol w="1644243"/>
                <a:gridCol w="1426239"/>
                <a:gridCol w="1213630"/>
                <a:gridCol w="1334992"/>
                <a:gridCol w="1152946"/>
                <a:gridCol w="1031585"/>
                <a:gridCol w="730765"/>
              </a:tblGrid>
              <a:tr h="643389">
                <a:tc>
                  <a:txBody>
                    <a:bodyPr/>
                    <a:lstStyle/>
                    <a:p>
                      <a:pPr algn="ctr"/>
                      <a:r>
                        <a:rPr lang="en-US" sz="1200" b="1" dirty="0" smtClean="0">
                          <a:solidFill>
                            <a:schemeClr val="bg1"/>
                          </a:solidFill>
                          <a:latin typeface="Calibri" pitchFamily="34" charset="0"/>
                          <a:cs typeface="Calibri" pitchFamily="34" charset="0"/>
                        </a:rPr>
                        <a:t>Middle  East </a:t>
                      </a:r>
                      <a:endParaRPr lang="en-US" sz="1200" b="1" dirty="0">
                        <a:solidFill>
                          <a:schemeClr val="bg1"/>
                        </a:solidFill>
                      </a:endParaRP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Population</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( 2015 Est. )</a:t>
                      </a: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Users, in</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Dec/2000</a:t>
                      </a: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Internet Usage</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30-Nov-2015</a:t>
                      </a: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 Population</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(Penetration)</a:t>
                      </a: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Internet</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 users</a:t>
                      </a:r>
                    </a:p>
                  </a:txBody>
                  <a:tcPr marL="11349" marR="11349" marT="11349" marB="11349" anchor="ctr">
                    <a:lnL>
                      <a:noFill/>
                    </a:lnL>
                    <a:lnR>
                      <a:noFill/>
                    </a:lnR>
                    <a:lnT>
                      <a:noFill/>
                    </a:lnT>
                    <a:lnB>
                      <a:noFill/>
                    </a:lnB>
                    <a:solidFill>
                      <a:srgbClr val="002060">
                        <a:alpha val="74000"/>
                      </a:srgbClr>
                    </a:solidFill>
                  </a:tcPr>
                </a:tc>
                <a:tc>
                  <a:txBody>
                    <a:bodyPr/>
                    <a:lstStyle/>
                    <a:p>
                      <a:pPr marL="0" algn="ctr" defTabSz="457200" rtl="0" eaLnBrk="1" latinLnBrk="0" hangingPunct="1"/>
                      <a:r>
                        <a:rPr lang="en-US" sz="1200" b="1" kern="1200" dirty="0">
                          <a:solidFill>
                            <a:schemeClr val="bg1"/>
                          </a:solidFill>
                          <a:latin typeface="Calibri" pitchFamily="34" charset="0"/>
                          <a:ea typeface="+mn-ea"/>
                          <a:cs typeface="Calibri" pitchFamily="34" charset="0"/>
                        </a:rPr>
                        <a:t>Facebook</a:t>
                      </a:r>
                      <a:br>
                        <a:rPr lang="en-US" sz="1200" b="1" kern="1200" dirty="0">
                          <a:solidFill>
                            <a:schemeClr val="bg1"/>
                          </a:solidFill>
                          <a:latin typeface="Calibri" pitchFamily="34" charset="0"/>
                          <a:ea typeface="+mn-ea"/>
                          <a:cs typeface="Calibri" pitchFamily="34" charset="0"/>
                        </a:rPr>
                      </a:br>
                      <a:r>
                        <a:rPr lang="en-US" sz="1200" b="1" kern="1200" dirty="0">
                          <a:solidFill>
                            <a:schemeClr val="bg1"/>
                          </a:solidFill>
                          <a:latin typeface="Calibri" pitchFamily="34" charset="0"/>
                          <a:ea typeface="+mn-ea"/>
                          <a:cs typeface="Calibri" pitchFamily="34" charset="0"/>
                        </a:rPr>
                        <a:t>15-Nov-2015</a:t>
                      </a:r>
                    </a:p>
                  </a:txBody>
                  <a:tcPr marL="11349" marR="11349" marT="11349" marB="11349" anchor="ctr">
                    <a:lnL>
                      <a:noFill/>
                    </a:lnL>
                    <a:lnR>
                      <a:noFill/>
                    </a:lnR>
                    <a:lnT>
                      <a:noFill/>
                    </a:lnT>
                    <a:lnB>
                      <a:noFill/>
                    </a:lnB>
                    <a:solidFill>
                      <a:srgbClr val="002060">
                        <a:alpha val="74000"/>
                      </a:srgbClr>
                    </a:solidFill>
                  </a:tcPr>
                </a:tc>
              </a:tr>
              <a:tr h="337647">
                <a:tc>
                  <a:txBody>
                    <a:bodyPr/>
                    <a:lstStyle/>
                    <a:p>
                      <a:pPr algn="ctr"/>
                      <a:r>
                        <a:rPr lang="en-US" sz="1400" b="1" dirty="0">
                          <a:solidFill>
                            <a:srgbClr val="002060"/>
                          </a:solidFill>
                          <a:latin typeface="Calibri" panose="020F0502020204030204" pitchFamily="34" charset="0"/>
                        </a:rPr>
                        <a:t>Bahrain</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1,346,613</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40,000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1,297,500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96.4 %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1.1 %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700,000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337647">
                <a:tc>
                  <a:txBody>
                    <a:bodyPr/>
                    <a:lstStyle/>
                    <a:p>
                      <a:pPr algn="ctr"/>
                      <a:r>
                        <a:rPr lang="en-US" sz="1400" b="1" dirty="0">
                          <a:solidFill>
                            <a:srgbClr val="002060"/>
                          </a:solidFill>
                          <a:latin typeface="Calibri" panose="020F0502020204030204" pitchFamily="34" charset="0"/>
                        </a:rPr>
                        <a:t>Iran</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81,824,270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250,000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46,800,000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57.2 %</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38.0 %</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n/a</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r>
              <a:tr h="337647">
                <a:tc>
                  <a:txBody>
                    <a:bodyPr/>
                    <a:lstStyle/>
                    <a:p>
                      <a:pPr algn="ctr"/>
                      <a:r>
                        <a:rPr lang="en-US" sz="1400" b="1" dirty="0">
                          <a:solidFill>
                            <a:srgbClr val="002060"/>
                          </a:solidFill>
                          <a:latin typeface="Calibri" panose="020F0502020204030204" pitchFamily="34" charset="0"/>
                        </a:rPr>
                        <a:t>Iraq</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33,309,836</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12,500</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11,000,000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33.0 %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8.9 %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11,000,000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551224">
                <a:tc>
                  <a:txBody>
                    <a:bodyPr/>
                    <a:lstStyle/>
                    <a:p>
                      <a:pPr marL="0" algn="ctr" defTabSz="457200" rtl="0" eaLnBrk="1" latinLnBrk="0" hangingPunct="1"/>
                      <a:r>
                        <a:rPr lang="en-US" sz="1800" b="1" kern="1200" dirty="0">
                          <a:solidFill>
                            <a:srgbClr val="C00000"/>
                          </a:solidFill>
                          <a:latin typeface="Calibri" pitchFamily="34" charset="0"/>
                          <a:ea typeface="+mn-ea"/>
                          <a:cs typeface="Calibri" pitchFamily="34" charset="0"/>
                        </a:rPr>
                        <a:t>Jordan</a:t>
                      </a: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6,623,279</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127,300</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5,700,000</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86.1 %</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4.6 %</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c>
                  <a:txBody>
                    <a:bodyPr/>
                    <a:lstStyle/>
                    <a:p>
                      <a:pPr algn="ctr"/>
                      <a:r>
                        <a:rPr lang="en-US" sz="1800" b="1" dirty="0">
                          <a:solidFill>
                            <a:srgbClr val="C00000"/>
                          </a:solidFill>
                          <a:latin typeface="Arial"/>
                        </a:rPr>
                        <a:t>4,100,000</a:t>
                      </a:r>
                      <a:endParaRPr lang="en-US" sz="1800" b="1" dirty="0">
                        <a:solidFill>
                          <a:srgbClr val="C00000"/>
                        </a:solidFill>
                      </a:endParaRPr>
                    </a:p>
                  </a:txBody>
                  <a:tcPr marL="11349" marR="11349" marT="11349" marB="11349" anchor="ctr">
                    <a:lnL>
                      <a:noFill/>
                    </a:lnL>
                    <a:lnR>
                      <a:noFill/>
                    </a:lnR>
                    <a:lnT>
                      <a:noFill/>
                    </a:lnT>
                    <a:lnB>
                      <a:noFill/>
                    </a:lnB>
                    <a:solidFill>
                      <a:schemeClr val="accent5">
                        <a:lumMod val="75000"/>
                        <a:alpha val="26000"/>
                      </a:schemeClr>
                    </a:solidFill>
                  </a:tcPr>
                </a:tc>
              </a:tr>
              <a:tr h="337647">
                <a:tc>
                  <a:txBody>
                    <a:bodyPr/>
                    <a:lstStyle/>
                    <a:p>
                      <a:pPr algn="ctr"/>
                      <a:r>
                        <a:rPr lang="en-US" sz="1400" b="1" dirty="0">
                          <a:solidFill>
                            <a:srgbClr val="002060"/>
                          </a:solidFill>
                          <a:latin typeface="Calibri" panose="020F0502020204030204" pitchFamily="34" charset="0"/>
                        </a:rPr>
                        <a:t>Kuwait</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3,996,899</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150,000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3,145,559</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78.7 %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2.6 %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1,900,000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r>
              <a:tr h="337647">
                <a:tc>
                  <a:txBody>
                    <a:bodyPr/>
                    <a:lstStyle/>
                    <a:p>
                      <a:pPr algn="ctr"/>
                      <a:r>
                        <a:rPr lang="en-US" sz="1400" b="1" dirty="0">
                          <a:solidFill>
                            <a:srgbClr val="002060"/>
                          </a:solidFill>
                          <a:latin typeface="Calibri" panose="020F0502020204030204" pitchFamily="34" charset="0"/>
                        </a:rPr>
                        <a:t>Lebanon</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4,151,234</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300,000</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3,336,517</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80.4 %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2.7 %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2,600,000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337647">
                <a:tc>
                  <a:txBody>
                    <a:bodyPr/>
                    <a:lstStyle/>
                    <a:p>
                      <a:pPr algn="ctr"/>
                      <a:r>
                        <a:rPr lang="en-US" sz="1400" b="1" dirty="0">
                          <a:solidFill>
                            <a:srgbClr val="002060"/>
                          </a:solidFill>
                          <a:latin typeface="Calibri" panose="020F0502020204030204" pitchFamily="34" charset="0"/>
                        </a:rPr>
                        <a:t>Oman</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3,286,936</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90,000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2,584,316</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78.6 %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2.1 %</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1,200,000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r>
              <a:tr h="337647">
                <a:tc>
                  <a:txBody>
                    <a:bodyPr/>
                    <a:lstStyle/>
                    <a:p>
                      <a:pPr algn="ctr"/>
                      <a:r>
                        <a:rPr lang="en-US" sz="1400" b="1" dirty="0">
                          <a:solidFill>
                            <a:srgbClr val="002060"/>
                          </a:solidFill>
                          <a:latin typeface="Calibri" panose="020F0502020204030204" pitchFamily="34" charset="0"/>
                        </a:rPr>
                        <a:t>Palestine (West Bk.)</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2,785,366</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35,000</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1,800,000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64.6 %</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1.5 %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1,800,000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337647">
                <a:tc>
                  <a:txBody>
                    <a:bodyPr/>
                    <a:lstStyle/>
                    <a:p>
                      <a:pPr algn="ctr"/>
                      <a:r>
                        <a:rPr lang="en-US" sz="1400" b="1" dirty="0">
                          <a:solidFill>
                            <a:srgbClr val="002060"/>
                          </a:solidFill>
                          <a:latin typeface="Calibri" panose="020F0502020204030204" pitchFamily="34" charset="0"/>
                        </a:rPr>
                        <a:t>Qatar</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2,194,817</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30,000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2,016,400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91.9 %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1.6 %</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1,700,000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r>
              <a:tr h="337647">
                <a:tc>
                  <a:txBody>
                    <a:bodyPr/>
                    <a:lstStyle/>
                    <a:p>
                      <a:pPr algn="ctr"/>
                      <a:r>
                        <a:rPr lang="en-US" sz="1400" b="1" dirty="0">
                          <a:solidFill>
                            <a:srgbClr val="002060"/>
                          </a:solidFill>
                          <a:latin typeface="Calibri" panose="020F0502020204030204" pitchFamily="34" charset="0"/>
                        </a:rPr>
                        <a:t>Saudi Arabia</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27,752,316</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200,000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18,300,000</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65.9 %</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14.9 %</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12,000,000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337647">
                <a:tc>
                  <a:txBody>
                    <a:bodyPr/>
                    <a:lstStyle/>
                    <a:p>
                      <a:pPr algn="ctr"/>
                      <a:r>
                        <a:rPr lang="en-US" sz="1400" b="1" dirty="0">
                          <a:solidFill>
                            <a:srgbClr val="002060"/>
                          </a:solidFill>
                          <a:latin typeface="Calibri" panose="020F0502020204030204" pitchFamily="34" charset="0"/>
                        </a:rPr>
                        <a:t>Syria</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22,878,524</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30,000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6,426,577</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28.1 %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5.2 %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n/a</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r>
              <a:tr h="337647">
                <a:tc>
                  <a:txBody>
                    <a:bodyPr/>
                    <a:lstStyle/>
                    <a:p>
                      <a:pPr algn="ctr"/>
                      <a:r>
                        <a:rPr lang="en-US" sz="1400" b="1" dirty="0">
                          <a:solidFill>
                            <a:srgbClr val="002060"/>
                          </a:solidFill>
                          <a:latin typeface="Calibri" panose="020F0502020204030204" pitchFamily="34" charset="0"/>
                        </a:rPr>
                        <a:t>United Arab Emirates</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9,445,624</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735,000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8,807,226</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93.2 %</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7.2 %</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6,300,000</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r>
              <a:tr h="337647">
                <a:tc>
                  <a:txBody>
                    <a:bodyPr/>
                    <a:lstStyle/>
                    <a:p>
                      <a:pPr algn="ctr"/>
                      <a:r>
                        <a:rPr lang="en-US" sz="1400" b="1" dirty="0">
                          <a:solidFill>
                            <a:srgbClr val="002060"/>
                          </a:solidFill>
                          <a:latin typeface="Calibri" panose="020F0502020204030204" pitchFamily="34" charset="0"/>
                        </a:rPr>
                        <a:t>Yemen</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26,737,317</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15,000</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a:solidFill>
                            <a:srgbClr val="002060"/>
                          </a:solidFill>
                          <a:latin typeface="Arial"/>
                        </a:rPr>
                        <a:t>6,029,265</a:t>
                      </a:r>
                      <a:endParaRPr lang="en-US" sz="900" b="1">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22.6 %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4.9 %</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c>
                  <a:txBody>
                    <a:bodyPr/>
                    <a:lstStyle/>
                    <a:p>
                      <a:pPr algn="ctr"/>
                      <a:r>
                        <a:rPr lang="en-US" sz="900" b="1" dirty="0">
                          <a:solidFill>
                            <a:srgbClr val="002060"/>
                          </a:solidFill>
                          <a:latin typeface="Arial"/>
                        </a:rPr>
                        <a:t>1,700,000</a:t>
                      </a:r>
                      <a:endParaRPr lang="en-US" sz="900" b="1" dirty="0">
                        <a:solidFill>
                          <a:srgbClr val="002060"/>
                        </a:solidFill>
                      </a:endParaRPr>
                    </a:p>
                  </a:txBody>
                  <a:tcPr marL="11349" marR="11349" marT="11349" marB="11349" anchor="ctr">
                    <a:lnL>
                      <a:noFill/>
                    </a:lnL>
                    <a:lnR>
                      <a:noFill/>
                    </a:lnR>
                    <a:lnT>
                      <a:noFill/>
                    </a:lnT>
                    <a:lnB>
                      <a:noFill/>
                    </a:lnB>
                    <a:solidFill>
                      <a:srgbClr val="EEEEEE"/>
                    </a:solidFill>
                  </a:tcPr>
                </a:tc>
              </a:tr>
              <a:tr h="490544">
                <a:tc>
                  <a:txBody>
                    <a:bodyPr/>
                    <a:lstStyle/>
                    <a:p>
                      <a:pPr algn="ctr"/>
                      <a:r>
                        <a:rPr lang="en-US" sz="1400" b="1" dirty="0">
                          <a:solidFill>
                            <a:srgbClr val="002060"/>
                          </a:solidFill>
                          <a:latin typeface="Calibri" panose="020F0502020204030204" pitchFamily="34" charset="0"/>
                        </a:rPr>
                        <a:t>Gaza Strip</a:t>
                      </a:r>
                      <a:endParaRPr lang="en-US" sz="1400" dirty="0">
                        <a:solidFill>
                          <a:srgbClr val="002060"/>
                        </a:solidFill>
                        <a:latin typeface="Calibri" panose="020F0502020204030204" pitchFamily="34" charset="0"/>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1,869,055</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n/a</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a:solidFill>
                            <a:srgbClr val="002060"/>
                          </a:solidFill>
                          <a:latin typeface="Arial"/>
                        </a:rPr>
                        <a:t>see Palestina</a:t>
                      </a:r>
                      <a:endParaRPr lang="en-US" sz="900" b="1">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n/a</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n/a</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c>
                  <a:txBody>
                    <a:bodyPr/>
                    <a:lstStyle/>
                    <a:p>
                      <a:pPr algn="ctr"/>
                      <a:r>
                        <a:rPr lang="en-US" sz="900" b="1" dirty="0">
                          <a:solidFill>
                            <a:srgbClr val="002060"/>
                          </a:solidFill>
                          <a:latin typeface="Arial"/>
                        </a:rPr>
                        <a:t>see </a:t>
                      </a:r>
                      <a:r>
                        <a:rPr lang="en-US" sz="900" b="1" dirty="0" err="1">
                          <a:solidFill>
                            <a:srgbClr val="002060"/>
                          </a:solidFill>
                          <a:latin typeface="Arial"/>
                        </a:rPr>
                        <a:t>Palestina</a:t>
                      </a:r>
                      <a:endParaRPr lang="en-US" sz="900" b="1" dirty="0">
                        <a:solidFill>
                          <a:srgbClr val="002060"/>
                        </a:solidFill>
                      </a:endParaRPr>
                    </a:p>
                  </a:txBody>
                  <a:tcPr marL="11349" marR="11349" marT="11349" marB="11349" anchor="ctr">
                    <a:lnL>
                      <a:noFill/>
                    </a:lnL>
                    <a:lnR>
                      <a:noFill/>
                    </a:lnR>
                    <a:lnT>
                      <a:noFill/>
                    </a:lnT>
                    <a:lnB>
                      <a:noFill/>
                    </a:lnB>
                    <a:solidFill>
                      <a:srgbClr val="FFFFFF"/>
                    </a:solidFill>
                  </a:tcPr>
                </a:tc>
              </a:tr>
              <a:tr h="374782">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TOTAL Middle East</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236,137,235</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3,284,800</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123,172,132</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52.2 %</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100.0 %</a:t>
                      </a:r>
                    </a:p>
                  </a:txBody>
                  <a:tcPr marL="11349" marR="11349" marT="11349" marB="11349" anchor="ctr">
                    <a:lnL>
                      <a:noFill/>
                    </a:lnL>
                    <a:lnR>
                      <a:noFill/>
                    </a:lnR>
                    <a:lnT>
                      <a:noFill/>
                    </a:lnT>
                    <a:lnB>
                      <a:noFill/>
                    </a:lnB>
                    <a:solidFill>
                      <a:srgbClr val="CCCCCC"/>
                    </a:solidFill>
                  </a:tcPr>
                </a:tc>
                <a:tc>
                  <a:txBody>
                    <a:bodyPr/>
                    <a:lstStyle/>
                    <a:p>
                      <a:pPr marL="0" algn="ctr" defTabSz="457200" rtl="0" eaLnBrk="1" latinLnBrk="0" hangingPunct="1"/>
                      <a:r>
                        <a:rPr lang="en-US" sz="1200" b="1" kern="1200" dirty="0">
                          <a:solidFill>
                            <a:schemeClr val="accent2">
                              <a:lumMod val="75000"/>
                            </a:schemeClr>
                          </a:solidFill>
                          <a:latin typeface="Calibri" pitchFamily="34" charset="0"/>
                          <a:ea typeface="+mn-ea"/>
                          <a:cs typeface="Calibri" pitchFamily="34" charset="0"/>
                        </a:rPr>
                        <a:t>49,400,000</a:t>
                      </a:r>
                    </a:p>
                  </a:txBody>
                  <a:tcPr marL="11349" marR="11349" marT="11349" marB="11349" anchor="ctr">
                    <a:lnL>
                      <a:noFill/>
                    </a:lnL>
                    <a:lnR>
                      <a:noFill/>
                    </a:lnR>
                    <a:lnT>
                      <a:noFill/>
                    </a:lnT>
                    <a:lnB>
                      <a:noFill/>
                    </a:lnB>
                    <a:solidFill>
                      <a:srgbClr val="CCCCCC"/>
                    </a:solidFill>
                  </a:tcPr>
                </a:tc>
              </a:tr>
            </a:tbl>
          </a:graphicData>
        </a:graphic>
      </p:graphicFrame>
      <p:sp>
        <p:nvSpPr>
          <p:cNvPr id="6" name="Rectangle 5"/>
          <p:cNvSpPr/>
          <p:nvPr/>
        </p:nvSpPr>
        <p:spPr>
          <a:xfrm>
            <a:off x="289560" y="30540"/>
            <a:ext cx="8305800" cy="1569660"/>
          </a:xfrm>
          <a:prstGeom prst="rect">
            <a:avLst/>
          </a:prstGeom>
        </p:spPr>
        <p:txBody>
          <a:bodyPr wrap="square">
            <a:spAutoFit/>
          </a:bodyPr>
          <a:lstStyle/>
          <a:p>
            <a:r>
              <a:rPr lang="en-US" b="1" dirty="0">
                <a:solidFill>
                  <a:schemeClr val="accent2">
                    <a:lumMod val="75000"/>
                  </a:schemeClr>
                </a:solidFill>
                <a:latin typeface="Calibri" pitchFamily="34" charset="0"/>
                <a:cs typeface="Calibri" pitchFamily="34" charset="0"/>
              </a:rPr>
              <a:t>INTERNET USERS -</a:t>
            </a:r>
            <a:r>
              <a:rPr lang="en-US" b="1" dirty="0" smtClean="0">
                <a:solidFill>
                  <a:schemeClr val="accent2">
                    <a:lumMod val="75000"/>
                  </a:schemeClr>
                </a:solidFill>
                <a:latin typeface="Calibri" pitchFamily="34" charset="0"/>
                <a:cs typeface="Calibri" pitchFamily="34" charset="0"/>
              </a:rPr>
              <a:t>2015     </a:t>
            </a:r>
            <a:r>
              <a:rPr lang="en-US" dirty="0" smtClean="0">
                <a:solidFill>
                  <a:schemeClr val="accent2">
                    <a:lumMod val="75000"/>
                  </a:schemeClr>
                </a:solidFill>
                <a:latin typeface="Calibri" pitchFamily="34" charset="0"/>
                <a:cs typeface="Calibri" pitchFamily="34" charset="0"/>
              </a:rPr>
              <a:t>JORDAN vs Middle East </a:t>
            </a:r>
            <a:endParaRPr lang="en-US" dirty="0"/>
          </a:p>
          <a:p>
            <a:r>
              <a:rPr lang="en-US" b="1" dirty="0">
                <a:solidFill>
                  <a:schemeClr val="accent2">
                    <a:lumMod val="75000"/>
                  </a:schemeClr>
                </a:solidFill>
                <a:latin typeface="Calibri" pitchFamily="34" charset="0"/>
                <a:cs typeface="Calibri" pitchFamily="34" charset="0"/>
              </a:rPr>
              <a:t/>
            </a:r>
            <a:br>
              <a:rPr lang="en-US" b="1" dirty="0">
                <a:solidFill>
                  <a:schemeClr val="accent2">
                    <a:lumMod val="75000"/>
                  </a:schemeClr>
                </a:solidFill>
                <a:latin typeface="Calibri" pitchFamily="34" charset="0"/>
                <a:cs typeface="Calibri" pitchFamily="34" charset="0"/>
              </a:rPr>
            </a:br>
            <a:r>
              <a:rPr lang="en-US" b="1" dirty="0">
                <a:solidFill>
                  <a:schemeClr val="accent2">
                    <a:lumMod val="75000"/>
                  </a:schemeClr>
                </a:solidFill>
                <a:latin typeface="Calibri" pitchFamily="34" charset="0"/>
                <a:cs typeface="Calibri" pitchFamily="34" charset="0"/>
              </a:rPr>
              <a:t/>
            </a:r>
            <a:br>
              <a:rPr lang="en-US" b="1" dirty="0">
                <a:solidFill>
                  <a:schemeClr val="accent2">
                    <a:lumMod val="75000"/>
                  </a:schemeClr>
                </a:solidFill>
                <a:latin typeface="Calibri" pitchFamily="34" charset="0"/>
                <a:cs typeface="Calibri" pitchFamily="34" charset="0"/>
              </a:rPr>
            </a:br>
            <a:endParaRPr lang="en-US" dirty="0"/>
          </a:p>
        </p:txBody>
      </p:sp>
    </p:spTree>
    <p:extLst>
      <p:ext uri="{BB962C8B-B14F-4D97-AF65-F5344CB8AC3E}">
        <p14:creationId xmlns:p14="http://schemas.microsoft.com/office/powerpoint/2010/main" val="2281596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066800"/>
          </a:xfrm>
        </p:spPr>
        <p:txBody>
          <a:bodyPr/>
          <a:lstStyle/>
          <a:p>
            <a:pPr algn="ctr">
              <a:defRPr/>
            </a:pPr>
            <a:r>
              <a:rPr lang="en-US" dirty="0" smtClean="0">
                <a:solidFill>
                  <a:schemeClr val="accent2">
                    <a:lumMod val="75000"/>
                  </a:schemeClr>
                </a:solidFill>
                <a:latin typeface="Calibri" pitchFamily="34" charset="0"/>
                <a:cs typeface="Calibri" pitchFamily="34" charset="0"/>
              </a:rPr>
              <a:t>Middle East  Users East per </a:t>
            </a:r>
            <a:r>
              <a:rPr lang="en-US" dirty="0">
                <a:solidFill>
                  <a:schemeClr val="accent2">
                    <a:lumMod val="75000"/>
                  </a:schemeClr>
                </a:solidFill>
                <a:latin typeface="Calibri" pitchFamily="34" charset="0"/>
                <a:cs typeface="Calibri" pitchFamily="34" charset="0"/>
              </a:rPr>
              <a:t>country </a:t>
            </a:r>
            <a:r>
              <a:rPr lang="en-US" dirty="0" smtClean="0">
                <a:solidFill>
                  <a:schemeClr val="accent2">
                    <a:lumMod val="75000"/>
                  </a:schemeClr>
                </a:solidFill>
                <a:latin typeface="Calibri" pitchFamily="34" charset="0"/>
                <a:cs typeface="Calibri" pitchFamily="34" charset="0"/>
              </a:rPr>
              <a:t> 2015</a:t>
            </a:r>
            <a:br>
              <a:rPr lang="en-US" dirty="0" smtClean="0">
                <a:solidFill>
                  <a:schemeClr val="accent2">
                    <a:lumMod val="75000"/>
                  </a:schemeClr>
                </a:solidFill>
                <a:latin typeface="Calibri" pitchFamily="34" charset="0"/>
                <a:cs typeface="Calibri" pitchFamily="34" charset="0"/>
              </a:rPr>
            </a:br>
            <a:endParaRPr lang="en-US" dirty="0">
              <a:solidFill>
                <a:schemeClr val="accent2">
                  <a:lumMod val="75000"/>
                </a:schemeClr>
              </a:solidFill>
              <a:latin typeface="Calibri" pitchFamily="34" charset="0"/>
              <a:cs typeface="Calibri"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60" y="1447800"/>
            <a:ext cx="7412037"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81400" y="6019800"/>
            <a:ext cx="3505200" cy="369332"/>
          </a:xfrm>
          <a:prstGeom prst="rect">
            <a:avLst/>
          </a:prstGeom>
        </p:spPr>
        <p:txBody>
          <a:bodyPr wrap="square">
            <a:spAutoFit/>
          </a:bodyPr>
          <a:lstStyle/>
          <a:p>
            <a:pPr marL="285750" indent="-285750">
              <a:buFont typeface="Wingdings" panose="05000000000000000000" pitchFamily="2" charset="2"/>
              <a:buChar char="§"/>
            </a:pPr>
            <a:r>
              <a:rPr lang="en-US" sz="1800" b="1" dirty="0" smtClean="0">
                <a:solidFill>
                  <a:schemeClr val="accent2">
                    <a:lumMod val="75000"/>
                  </a:schemeClr>
                </a:solidFill>
                <a:latin typeface="Arabic Typesetting" panose="03020402040406030203" pitchFamily="66" charset="-78"/>
                <a:cs typeface="Arabic Typesetting" panose="03020402040406030203" pitchFamily="66" charset="-78"/>
              </a:rPr>
              <a:t>Million </a:t>
            </a:r>
            <a:r>
              <a:rPr lang="en-US" sz="1800" b="1" dirty="0">
                <a:solidFill>
                  <a:schemeClr val="accent2">
                    <a:lumMod val="75000"/>
                  </a:schemeClr>
                </a:solidFill>
                <a:latin typeface="Arabic Typesetting" panose="03020402040406030203" pitchFamily="66" charset="-78"/>
                <a:cs typeface="Arabic Typesetting" panose="03020402040406030203" pitchFamily="66" charset="-78"/>
              </a:rPr>
              <a:t>of internet </a:t>
            </a:r>
            <a:r>
              <a:rPr lang="en-US" sz="1800" b="1" dirty="0" smtClean="0">
                <a:solidFill>
                  <a:schemeClr val="accent2">
                    <a:lumMod val="75000"/>
                  </a:schemeClr>
                </a:solidFill>
                <a:latin typeface="Arabic Typesetting" panose="03020402040406030203" pitchFamily="66" charset="-78"/>
                <a:cs typeface="Arabic Typesetting" panose="03020402040406030203" pitchFamily="66" charset="-78"/>
              </a:rPr>
              <a:t>users </a:t>
            </a:r>
            <a:endParaRPr lang="en-US" sz="1800" b="1" dirty="0">
              <a:latin typeface="Arabic Typesetting" panose="03020402040406030203" pitchFamily="66" charset="-78"/>
              <a:cs typeface="Arabic Typesetting" panose="03020402040406030203" pitchFamily="66"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060" y="1171257"/>
            <a:ext cx="7546340" cy="497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5460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1295400"/>
          </a:xfrm>
        </p:spPr>
        <p:txBody>
          <a:bodyPr/>
          <a:lstStyle/>
          <a:p>
            <a:pPr algn="ctr">
              <a:defRPr/>
            </a:pPr>
            <a:r>
              <a:rPr lang="en-US" dirty="0">
                <a:solidFill>
                  <a:schemeClr val="accent2">
                    <a:lumMod val="75000"/>
                  </a:schemeClr>
                </a:solidFill>
                <a:latin typeface="Calibri" pitchFamily="34" charset="0"/>
                <a:cs typeface="Calibri" pitchFamily="34" charset="0"/>
              </a:rPr>
              <a:t>Internet Penetration in </a:t>
            </a:r>
            <a:r>
              <a:rPr lang="en-US" dirty="0" smtClean="0">
                <a:solidFill>
                  <a:schemeClr val="accent2">
                    <a:lumMod val="75000"/>
                  </a:schemeClr>
                </a:solidFill>
                <a:latin typeface="Calibri" pitchFamily="34" charset="0"/>
                <a:cs typeface="Calibri" pitchFamily="34" charset="0"/>
              </a:rPr>
              <a:t>JORDAN</a:t>
            </a:r>
            <a:br>
              <a:rPr lang="en-US" dirty="0" smtClean="0">
                <a:solidFill>
                  <a:schemeClr val="accent2">
                    <a:lumMod val="75000"/>
                  </a:schemeClr>
                </a:solidFill>
                <a:latin typeface="Calibri" pitchFamily="34" charset="0"/>
                <a:cs typeface="Calibri" pitchFamily="34" charset="0"/>
              </a:rPr>
            </a:br>
            <a:r>
              <a:rPr lang="en-US" sz="2800" dirty="0">
                <a:solidFill>
                  <a:srgbClr val="00B0F0"/>
                </a:solidFill>
                <a:latin typeface="Calibri" pitchFamily="34" charset="0"/>
                <a:cs typeface="Calibri" pitchFamily="34" charset="0"/>
              </a:rPr>
              <a:t>I</a:t>
            </a:r>
            <a:r>
              <a:rPr lang="en-US" sz="2800" dirty="0" smtClean="0">
                <a:solidFill>
                  <a:srgbClr val="00B0F0"/>
                </a:solidFill>
                <a:latin typeface="Calibri" pitchFamily="34" charset="0"/>
                <a:cs typeface="Calibri" pitchFamily="34" charset="0"/>
              </a:rPr>
              <a:t>nternet users </a:t>
            </a:r>
            <a:r>
              <a:rPr lang="en-US" dirty="0" smtClean="0">
                <a:solidFill>
                  <a:schemeClr val="accent2">
                    <a:lumMod val="75000"/>
                  </a:schemeClr>
                </a:solidFill>
                <a:latin typeface="Calibri" pitchFamily="34" charset="0"/>
                <a:cs typeface="Calibri" pitchFamily="34" charset="0"/>
              </a:rPr>
              <a:t/>
            </a:r>
            <a:br>
              <a:rPr lang="en-US" dirty="0" smtClean="0">
                <a:solidFill>
                  <a:schemeClr val="accent2">
                    <a:lumMod val="75000"/>
                  </a:schemeClr>
                </a:solidFill>
                <a:latin typeface="Calibri" pitchFamily="34" charset="0"/>
                <a:cs typeface="Calibri" pitchFamily="34" charset="0"/>
              </a:rPr>
            </a:br>
            <a:r>
              <a:rPr lang="en-US" dirty="0" smtClean="0">
                <a:solidFill>
                  <a:schemeClr val="accent2">
                    <a:lumMod val="75000"/>
                  </a:schemeClr>
                </a:solidFill>
                <a:latin typeface="Calibri" pitchFamily="34" charset="0"/>
                <a:cs typeface="Calibri" pitchFamily="34" charset="0"/>
              </a:rPr>
              <a:t>         </a:t>
            </a:r>
            <a:r>
              <a:rPr lang="en-US" sz="1600" b="1" dirty="0" smtClean="0">
                <a:solidFill>
                  <a:srgbClr val="00B0F0"/>
                </a:solidFill>
                <a:latin typeface="Calibri" pitchFamily="34" charset="0"/>
                <a:cs typeface="Calibri" pitchFamily="34" charset="0"/>
              </a:rPr>
              <a:t>Internet </a:t>
            </a:r>
            <a:r>
              <a:rPr lang="en-US" sz="1600" b="1" dirty="0">
                <a:solidFill>
                  <a:srgbClr val="00B0F0"/>
                </a:solidFill>
                <a:latin typeface="Calibri" pitchFamily="34" charset="0"/>
                <a:cs typeface="Calibri" pitchFamily="34" charset="0"/>
              </a:rPr>
              <a:t>related to users of the internet service during the period ( 2009-2014</a:t>
            </a:r>
            <a:r>
              <a:rPr lang="en-US" sz="1600" b="1" dirty="0" smtClean="0">
                <a:solidFill>
                  <a:srgbClr val="00B0F0"/>
                </a:solidFill>
                <a:latin typeface="Calibri" pitchFamily="34" charset="0"/>
                <a:cs typeface="Calibri" pitchFamily="34" charset="0"/>
              </a:rPr>
              <a:t>)</a:t>
            </a:r>
            <a:endParaRPr lang="en-US" dirty="0">
              <a:solidFill>
                <a:srgbClr val="00B0F0"/>
              </a:solidFill>
              <a:latin typeface="Calibri" pitchFamily="34" charset="0"/>
              <a:cs typeface="Calibri"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248" y="1524000"/>
            <a:ext cx="59150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2895600"/>
            <a:ext cx="58483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546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90600"/>
          </a:xfrm>
        </p:spPr>
        <p:txBody>
          <a:bodyPr/>
          <a:lstStyle/>
          <a:p>
            <a:pPr algn="ctr">
              <a:defRPr/>
            </a:pPr>
            <a:r>
              <a:rPr lang="en-US" dirty="0">
                <a:solidFill>
                  <a:schemeClr val="accent2">
                    <a:lumMod val="75000"/>
                  </a:schemeClr>
                </a:solidFill>
                <a:latin typeface="Calibri" pitchFamily="34" charset="0"/>
                <a:cs typeface="Calibri" pitchFamily="34" charset="0"/>
              </a:rPr>
              <a:t>Internet </a:t>
            </a:r>
            <a:r>
              <a:rPr lang="en-US" dirty="0" smtClean="0">
                <a:solidFill>
                  <a:schemeClr val="accent2">
                    <a:lumMod val="75000"/>
                  </a:schemeClr>
                </a:solidFill>
                <a:latin typeface="Calibri" pitchFamily="34" charset="0"/>
                <a:cs typeface="Calibri" pitchFamily="34" charset="0"/>
              </a:rPr>
              <a:t>Penetration in Jordan  </a:t>
            </a:r>
            <a:br>
              <a:rPr lang="en-US" dirty="0" smtClean="0">
                <a:solidFill>
                  <a:schemeClr val="accent2">
                    <a:lumMod val="75000"/>
                  </a:schemeClr>
                </a:solidFill>
                <a:latin typeface="Calibri" pitchFamily="34" charset="0"/>
                <a:cs typeface="Calibri" pitchFamily="34" charset="0"/>
              </a:rPr>
            </a:br>
            <a:r>
              <a:rPr lang="en-US" sz="2000" dirty="0" smtClean="0">
                <a:solidFill>
                  <a:srgbClr val="00B0F0"/>
                </a:solidFill>
                <a:latin typeface="Calibri" pitchFamily="34" charset="0"/>
                <a:cs typeface="Calibri" pitchFamily="34" charset="0"/>
              </a:rPr>
              <a:t>Mobile &amp; Fixed subscription </a:t>
            </a:r>
            <a:endParaRPr lang="en-US" sz="2000" dirty="0">
              <a:solidFill>
                <a:srgbClr val="00B0F0"/>
              </a:solidFill>
              <a:latin typeface="Calibri" pitchFamily="34" charset="0"/>
              <a:cs typeface="Calibri"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4200"/>
            <a:ext cx="5486400" cy="337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7537" y="1524000"/>
            <a:ext cx="54959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90800" y="1143000"/>
            <a:ext cx="6477000" cy="369332"/>
          </a:xfrm>
          <a:prstGeom prst="rect">
            <a:avLst/>
          </a:prstGeom>
        </p:spPr>
        <p:txBody>
          <a:bodyPr wrap="square">
            <a:spAutoFit/>
          </a:bodyPr>
          <a:lstStyle/>
          <a:p>
            <a:r>
              <a:rPr lang="en-US" sz="1800" dirty="0">
                <a:solidFill>
                  <a:srgbClr val="00B0F0"/>
                </a:solidFill>
                <a:latin typeface="Calibri" pitchFamily="34" charset="0"/>
                <a:cs typeface="Calibri" pitchFamily="34" charset="0"/>
              </a:rPr>
              <a:t>Active Mobile Subscriptions (Q4-2015)</a:t>
            </a:r>
            <a:endParaRPr lang="en-US" sz="1800" dirty="0">
              <a:solidFill>
                <a:srgbClr val="00B0F0"/>
              </a:solidFill>
            </a:endParaRPr>
          </a:p>
        </p:txBody>
      </p:sp>
    </p:spTree>
    <p:extLst>
      <p:ext uri="{BB962C8B-B14F-4D97-AF65-F5344CB8AC3E}">
        <p14:creationId xmlns:p14="http://schemas.microsoft.com/office/powerpoint/2010/main" val="2992546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12192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1" y="76200"/>
            <a:ext cx="7620000" cy="954107"/>
          </a:xfrm>
          <a:prstGeom prst="rect">
            <a:avLst/>
          </a:prstGeom>
        </p:spPr>
        <p:txBody>
          <a:bodyPr wrap="square">
            <a:spAutoFit/>
          </a:bodyPr>
          <a:lstStyle/>
          <a:p>
            <a:pPr algn="ctr"/>
            <a:r>
              <a:rPr lang="en-US" sz="3600" dirty="0">
                <a:solidFill>
                  <a:schemeClr val="accent2">
                    <a:lumMod val="75000"/>
                  </a:schemeClr>
                </a:solidFill>
                <a:latin typeface="Calibri" pitchFamily="34" charset="0"/>
                <a:cs typeface="Calibri" pitchFamily="34" charset="0"/>
              </a:rPr>
              <a:t>Internet Penetration in Jordan  </a:t>
            </a:r>
            <a:br>
              <a:rPr lang="en-US" sz="3600" dirty="0">
                <a:solidFill>
                  <a:schemeClr val="accent2">
                    <a:lumMod val="75000"/>
                  </a:schemeClr>
                </a:solidFill>
                <a:latin typeface="Calibri" pitchFamily="34" charset="0"/>
                <a:cs typeface="Calibri" pitchFamily="34" charset="0"/>
              </a:rPr>
            </a:br>
            <a:r>
              <a:rPr lang="en-US" sz="2000" dirty="0" smtClean="0">
                <a:solidFill>
                  <a:srgbClr val="00B0F0"/>
                </a:solidFill>
                <a:latin typeface="Calibri" pitchFamily="34" charset="0"/>
                <a:cs typeface="Calibri" pitchFamily="34" charset="0"/>
              </a:rPr>
              <a:t>Per service - Quarterly</a:t>
            </a:r>
            <a:endParaRPr lang="en-US" sz="20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19200"/>
            <a:ext cx="75819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5427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76800" y="2286000"/>
            <a:ext cx="4343400" cy="1015663"/>
          </a:xfrm>
          <a:prstGeom prst="rect">
            <a:avLst/>
          </a:prstGeom>
        </p:spPr>
        <p:txBody>
          <a:bodyPr wrap="square">
            <a:spAutoFit/>
          </a:bodyPr>
          <a:lstStyle/>
          <a:p>
            <a:pPr algn="ctr"/>
            <a:r>
              <a:rPr lang="en-US" sz="2000" dirty="0">
                <a:solidFill>
                  <a:srgbClr val="002060"/>
                </a:solidFill>
                <a:latin typeface="Calibri" pitchFamily="34" charset="0"/>
                <a:cs typeface="Calibri" pitchFamily="34" charset="0"/>
              </a:rPr>
              <a:t>Internet penetration further heightened with the development of smart mobile phones. </a:t>
            </a:r>
          </a:p>
        </p:txBody>
      </p:sp>
      <p:sp>
        <p:nvSpPr>
          <p:cNvPr id="8" name="Rectangle 7"/>
          <p:cNvSpPr/>
          <p:nvPr/>
        </p:nvSpPr>
        <p:spPr>
          <a:xfrm>
            <a:off x="4724400" y="4927937"/>
            <a:ext cx="4572000" cy="1015663"/>
          </a:xfrm>
          <a:prstGeom prst="rect">
            <a:avLst/>
          </a:prstGeom>
        </p:spPr>
        <p:txBody>
          <a:bodyPr wrap="square">
            <a:spAutoFit/>
          </a:bodyPr>
          <a:lstStyle/>
          <a:p>
            <a:pPr algn="ctr"/>
            <a:r>
              <a:rPr lang="en-US" sz="2000" dirty="0">
                <a:solidFill>
                  <a:srgbClr val="002060"/>
                </a:solidFill>
                <a:latin typeface="Calibri" pitchFamily="34" charset="0"/>
                <a:cs typeface="Calibri" pitchFamily="34" charset="0"/>
              </a:rPr>
              <a:t>Jordan is among the countries in the Middle East with high smartphone ownership.</a:t>
            </a:r>
          </a:p>
        </p:txBody>
      </p:sp>
      <p:sp>
        <p:nvSpPr>
          <p:cNvPr id="9" name="Rectangle 8"/>
          <p:cNvSpPr/>
          <p:nvPr/>
        </p:nvSpPr>
        <p:spPr>
          <a:xfrm>
            <a:off x="457200" y="304800"/>
            <a:ext cx="6553200" cy="1200329"/>
          </a:xfrm>
          <a:prstGeom prst="rect">
            <a:avLst/>
          </a:prstGeom>
        </p:spPr>
        <p:txBody>
          <a:bodyPr wrap="square">
            <a:spAutoFit/>
          </a:bodyPr>
          <a:lstStyle/>
          <a:p>
            <a:pPr algn="ctr"/>
            <a:r>
              <a:rPr lang="en-US" sz="3600" dirty="0" smtClean="0">
                <a:solidFill>
                  <a:srgbClr val="002060"/>
                </a:solidFill>
                <a:latin typeface="Calibri" pitchFamily="34" charset="0"/>
                <a:cs typeface="Calibri" pitchFamily="34" charset="0"/>
              </a:rPr>
              <a:t>Internet Penetration In JORDAN    Smart Phones</a:t>
            </a:r>
            <a:endParaRPr lang="en-US" sz="36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0368608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533400"/>
            <a:ext cx="7391400" cy="646331"/>
          </a:xfrm>
          <a:prstGeom prst="rect">
            <a:avLst/>
          </a:prstGeom>
        </p:spPr>
        <p:txBody>
          <a:bodyPr wrap="square">
            <a:spAutoFit/>
          </a:bodyPr>
          <a:lstStyle/>
          <a:p>
            <a:pPr algn="ctr"/>
            <a:r>
              <a:rPr lang="en-US" sz="3600" dirty="0" smtClean="0">
                <a:solidFill>
                  <a:srgbClr val="002060"/>
                </a:solidFill>
                <a:latin typeface="Calibri" pitchFamily="34" charset="0"/>
                <a:cs typeface="Calibri" pitchFamily="34" charset="0"/>
              </a:rPr>
              <a:t>Use of Internet In Middle East </a:t>
            </a:r>
            <a:endParaRPr lang="en-US" sz="3600" dirty="0">
              <a:solidFill>
                <a:srgbClr val="002060"/>
              </a:solidFill>
              <a:latin typeface="Calibri" pitchFamily="34" charset="0"/>
              <a:cs typeface="Calibri"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483" y="1518920"/>
            <a:ext cx="569611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5188803"/>
            <a:ext cx="4572000" cy="307777"/>
          </a:xfrm>
          <a:prstGeom prst="rect">
            <a:avLst/>
          </a:prstGeom>
        </p:spPr>
        <p:txBody>
          <a:bodyPr>
            <a:spAutoFit/>
          </a:bodyPr>
          <a:lstStyle/>
          <a:p>
            <a:r>
              <a:rPr lang="en-US" sz="1400" dirty="0"/>
              <a:t>Source: Media Use in the Middle East (2013) </a:t>
            </a:r>
          </a:p>
        </p:txBody>
      </p:sp>
    </p:spTree>
    <p:extLst>
      <p:ext uri="{BB962C8B-B14F-4D97-AF65-F5344CB8AC3E}">
        <p14:creationId xmlns:p14="http://schemas.microsoft.com/office/powerpoint/2010/main" val="39111997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228600"/>
            <a:ext cx="6553200" cy="646331"/>
          </a:xfrm>
          <a:prstGeom prst="rect">
            <a:avLst/>
          </a:prstGeom>
        </p:spPr>
        <p:txBody>
          <a:bodyPr wrap="square">
            <a:spAutoFit/>
          </a:bodyPr>
          <a:lstStyle/>
          <a:p>
            <a:pPr algn="ctr"/>
            <a:r>
              <a:rPr lang="en-US" sz="3600" dirty="0" smtClean="0">
                <a:solidFill>
                  <a:srgbClr val="002060"/>
                </a:solidFill>
                <a:latin typeface="Calibri" pitchFamily="34" charset="0"/>
                <a:cs typeface="Calibri" pitchFamily="34" charset="0"/>
              </a:rPr>
              <a:t>Smartphones Usage in Jordan</a:t>
            </a:r>
            <a:endParaRPr lang="en-US" sz="3600" dirty="0">
              <a:solidFill>
                <a:srgbClr val="002060"/>
              </a:solidFill>
              <a:latin typeface="Calibri" pitchFamily="34" charset="0"/>
              <a:cs typeface="Calibri"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4114800" cy="29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038600"/>
            <a:ext cx="4114800" cy="279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3304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69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3"/>
          <p:cNvGraphicFramePr>
            <a:graphicFrameLocks noGrp="1"/>
          </p:cNvGraphicFramePr>
          <p:nvPr>
            <p:ph idx="1"/>
            <p:extLst>
              <p:ext uri="{D42A27DB-BD31-4B8C-83A1-F6EECF244321}">
                <p14:modId xmlns:p14="http://schemas.microsoft.com/office/powerpoint/2010/main" val="752626792"/>
              </p:ext>
            </p:extLst>
          </p:nvPr>
        </p:nvGraphicFramePr>
        <p:xfrm>
          <a:off x="457200" y="1976756"/>
          <a:ext cx="8229600" cy="3585844"/>
        </p:xfrm>
        <a:graphic>
          <a:graphicData uri="http://schemas.openxmlformats.org/drawingml/2006/table">
            <a:tbl>
              <a:tblPr/>
              <a:tblGrid>
                <a:gridCol w="2743200"/>
                <a:gridCol w="2743200"/>
                <a:gridCol w="2743200"/>
              </a:tblGrid>
              <a:tr h="896461">
                <a:tc>
                  <a:txBody>
                    <a:bodyPr/>
                    <a:lstStyle/>
                    <a:p>
                      <a:pPr algn="ctr"/>
                      <a:r>
                        <a:rPr lang="en-US" b="1" dirty="0">
                          <a:solidFill>
                            <a:schemeClr val="bg1"/>
                          </a:solidFill>
                          <a:effectLst/>
                          <a:latin typeface="Calibri" pitchFamily="34" charset="0"/>
                          <a:cs typeface="Calibri" pitchFamily="34" charset="0"/>
                        </a:rPr>
                        <a:t>Sector</a:t>
                      </a:r>
                      <a:br>
                        <a:rPr lang="en-US" b="1" dirty="0">
                          <a:solidFill>
                            <a:schemeClr val="bg1"/>
                          </a:solidFill>
                          <a:effectLst/>
                          <a:latin typeface="Calibri" pitchFamily="34" charset="0"/>
                          <a:cs typeface="Calibri" pitchFamily="34" charset="0"/>
                        </a:rPr>
                      </a:br>
                      <a:endParaRPr lang="en-US" b="1" dirty="0">
                        <a:solidFill>
                          <a:schemeClr val="bg1"/>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alpha val="85000"/>
                      </a:srgbClr>
                    </a:solidFill>
                  </a:tcPr>
                </a:tc>
                <a:tc>
                  <a:txBody>
                    <a:bodyPr/>
                    <a:lstStyle/>
                    <a:p>
                      <a:pPr algn="ctr"/>
                      <a:r>
                        <a:rPr lang="en-US" b="1" dirty="0">
                          <a:solidFill>
                            <a:srgbClr val="002060"/>
                          </a:solidFill>
                          <a:effectLst/>
                          <a:latin typeface="Calibri" pitchFamily="34" charset="0"/>
                          <a:cs typeface="Calibri" pitchFamily="34" charset="0"/>
                        </a:rPr>
                        <a:t>2013</a:t>
                      </a:r>
                      <a:br>
                        <a:rPr lang="en-US" b="1" dirty="0">
                          <a:solidFill>
                            <a:srgbClr val="002060"/>
                          </a:solidFill>
                          <a:effectLst/>
                          <a:latin typeface="Calibri" pitchFamily="34" charset="0"/>
                          <a:cs typeface="Calibri" pitchFamily="34" charset="0"/>
                        </a:rPr>
                      </a:br>
                      <a:endParaRPr lang="en-US" b="1"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75000"/>
                        <a:alpha val="19000"/>
                      </a:schemeClr>
                    </a:solidFill>
                  </a:tcPr>
                </a:tc>
                <a:tc>
                  <a:txBody>
                    <a:bodyPr/>
                    <a:lstStyle/>
                    <a:p>
                      <a:pPr algn="ctr"/>
                      <a:r>
                        <a:rPr lang="en-US" b="1" dirty="0">
                          <a:solidFill>
                            <a:srgbClr val="002060"/>
                          </a:solidFill>
                          <a:effectLst/>
                          <a:latin typeface="Calibri" pitchFamily="34" charset="0"/>
                          <a:cs typeface="Calibri" pitchFamily="34" charset="0"/>
                        </a:rPr>
                        <a:t>2016</a:t>
                      </a:r>
                      <a:br>
                        <a:rPr lang="en-US" b="1" dirty="0">
                          <a:solidFill>
                            <a:srgbClr val="002060"/>
                          </a:solidFill>
                          <a:effectLst/>
                          <a:latin typeface="Calibri" pitchFamily="34" charset="0"/>
                          <a:cs typeface="Calibri" pitchFamily="34" charset="0"/>
                        </a:rPr>
                      </a:br>
                      <a:endParaRPr lang="en-US" b="1"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75000"/>
                        <a:alpha val="19000"/>
                      </a:schemeClr>
                    </a:solidFill>
                  </a:tcPr>
                </a:tc>
              </a:tr>
              <a:tr h="896461">
                <a:tc>
                  <a:txBody>
                    <a:bodyPr/>
                    <a:lstStyle/>
                    <a:p>
                      <a:pPr algn="ctr"/>
                      <a:r>
                        <a:rPr lang="en-US" b="1" dirty="0">
                          <a:solidFill>
                            <a:schemeClr val="bg1"/>
                          </a:solidFill>
                          <a:effectLst/>
                          <a:latin typeface="Calibri" pitchFamily="34" charset="0"/>
                          <a:cs typeface="Calibri" pitchFamily="34" charset="0"/>
                        </a:rPr>
                        <a:t>Internet users</a:t>
                      </a:r>
                      <a:br>
                        <a:rPr lang="en-US" b="1" dirty="0">
                          <a:solidFill>
                            <a:schemeClr val="bg1"/>
                          </a:solidFill>
                          <a:effectLst/>
                          <a:latin typeface="Calibri" pitchFamily="34" charset="0"/>
                          <a:cs typeface="Calibri" pitchFamily="34" charset="0"/>
                        </a:rPr>
                      </a:br>
                      <a:endParaRPr lang="en-US" b="1" dirty="0">
                        <a:solidFill>
                          <a:schemeClr val="bg1"/>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alpha val="85000"/>
                      </a:srgbClr>
                    </a:solidFill>
                  </a:tcPr>
                </a:tc>
                <a:tc>
                  <a:txBody>
                    <a:bodyPr/>
                    <a:lstStyle/>
                    <a:p>
                      <a:pPr algn="ctr"/>
                      <a:r>
                        <a:rPr lang="en-US" b="1" dirty="0">
                          <a:solidFill>
                            <a:srgbClr val="C00000"/>
                          </a:solidFill>
                          <a:effectLst/>
                          <a:latin typeface="Calibri" pitchFamily="34" charset="0"/>
                          <a:cs typeface="Calibri" pitchFamily="34" charset="0"/>
                        </a:rPr>
                        <a:t>5.30</a:t>
                      </a:r>
                      <a:br>
                        <a:rPr lang="en-US" b="1" dirty="0">
                          <a:solidFill>
                            <a:srgbClr val="C00000"/>
                          </a:solidFill>
                          <a:effectLst/>
                          <a:latin typeface="Calibri" pitchFamily="34" charset="0"/>
                          <a:cs typeface="Calibri" pitchFamily="34" charset="0"/>
                        </a:rPr>
                      </a:br>
                      <a:endParaRPr lang="en-US" b="1" dirty="0">
                        <a:solidFill>
                          <a:srgbClr val="C0000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c>
                  <a:txBody>
                    <a:bodyPr/>
                    <a:lstStyle/>
                    <a:p>
                      <a:pPr algn="ctr"/>
                      <a:r>
                        <a:rPr lang="en-US" b="1" dirty="0" smtClean="0">
                          <a:solidFill>
                            <a:srgbClr val="C00000"/>
                          </a:solidFill>
                          <a:effectLst/>
                          <a:latin typeface="Calibri" pitchFamily="34" charset="0"/>
                          <a:cs typeface="Calibri" pitchFamily="34" charset="0"/>
                        </a:rPr>
                        <a:t>6.5</a:t>
                      </a:r>
                      <a:r>
                        <a:rPr lang="en-US" b="1" dirty="0">
                          <a:solidFill>
                            <a:srgbClr val="C00000"/>
                          </a:solidFill>
                          <a:effectLst/>
                          <a:latin typeface="Calibri" pitchFamily="34" charset="0"/>
                          <a:cs typeface="Calibri" pitchFamily="34" charset="0"/>
                        </a:rPr>
                        <a:t/>
                      </a:r>
                      <a:br>
                        <a:rPr lang="en-US" b="1" dirty="0">
                          <a:solidFill>
                            <a:srgbClr val="C00000"/>
                          </a:solidFill>
                          <a:effectLst/>
                          <a:latin typeface="Calibri" pitchFamily="34" charset="0"/>
                          <a:cs typeface="Calibri" pitchFamily="34" charset="0"/>
                        </a:rPr>
                      </a:br>
                      <a:endParaRPr lang="en-US" b="1" dirty="0">
                        <a:solidFill>
                          <a:srgbClr val="C0000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r>
              <a:tr h="896461">
                <a:tc>
                  <a:txBody>
                    <a:bodyPr/>
                    <a:lstStyle/>
                    <a:p>
                      <a:pPr algn="ctr"/>
                      <a:r>
                        <a:rPr lang="en-US" b="1" dirty="0">
                          <a:solidFill>
                            <a:schemeClr val="bg1"/>
                          </a:solidFill>
                          <a:effectLst/>
                          <a:latin typeface="Calibri" pitchFamily="34" charset="0"/>
                          <a:cs typeface="Calibri" pitchFamily="34" charset="0"/>
                        </a:rPr>
                        <a:t>Fixed-line telephony</a:t>
                      </a:r>
                      <a:br>
                        <a:rPr lang="en-US" b="1" dirty="0">
                          <a:solidFill>
                            <a:schemeClr val="bg1"/>
                          </a:solidFill>
                          <a:effectLst/>
                          <a:latin typeface="Calibri" pitchFamily="34" charset="0"/>
                          <a:cs typeface="Calibri" pitchFamily="34" charset="0"/>
                        </a:rPr>
                      </a:br>
                      <a:endParaRPr lang="en-US" b="1" dirty="0">
                        <a:solidFill>
                          <a:schemeClr val="bg1"/>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alpha val="85000"/>
                      </a:srgbClr>
                    </a:solidFill>
                  </a:tcPr>
                </a:tc>
                <a:tc>
                  <a:txBody>
                    <a:bodyPr/>
                    <a:lstStyle/>
                    <a:p>
                      <a:pPr algn="ctr"/>
                      <a:r>
                        <a:rPr lang="en-US" dirty="0">
                          <a:solidFill>
                            <a:srgbClr val="002060"/>
                          </a:solidFill>
                          <a:effectLst/>
                          <a:latin typeface="Calibri" pitchFamily="34" charset="0"/>
                          <a:cs typeface="Calibri" pitchFamily="34" charset="0"/>
                        </a:rPr>
                        <a:t>0.38</a:t>
                      </a:r>
                      <a:br>
                        <a:rPr lang="en-US" dirty="0">
                          <a:solidFill>
                            <a:srgbClr val="002060"/>
                          </a:solidFill>
                          <a:effectLst/>
                          <a:latin typeface="Calibri" pitchFamily="34" charset="0"/>
                          <a:cs typeface="Calibri" pitchFamily="34" charset="0"/>
                        </a:rPr>
                      </a:br>
                      <a:endParaRPr lang="en-US"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c>
                  <a:txBody>
                    <a:bodyPr/>
                    <a:lstStyle/>
                    <a:p>
                      <a:pPr algn="ctr"/>
                      <a:r>
                        <a:rPr lang="en-US" dirty="0">
                          <a:solidFill>
                            <a:srgbClr val="002060"/>
                          </a:solidFill>
                          <a:effectLst/>
                          <a:latin typeface="Calibri" pitchFamily="34" charset="0"/>
                          <a:cs typeface="Calibri" pitchFamily="34" charset="0"/>
                        </a:rPr>
                        <a:t>0.35</a:t>
                      </a:r>
                      <a:br>
                        <a:rPr lang="en-US" dirty="0">
                          <a:solidFill>
                            <a:srgbClr val="002060"/>
                          </a:solidFill>
                          <a:effectLst/>
                          <a:latin typeface="Calibri" pitchFamily="34" charset="0"/>
                          <a:cs typeface="Calibri" pitchFamily="34" charset="0"/>
                        </a:rPr>
                      </a:br>
                      <a:endParaRPr lang="en-US"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r>
              <a:tr h="896461">
                <a:tc>
                  <a:txBody>
                    <a:bodyPr/>
                    <a:lstStyle/>
                    <a:p>
                      <a:pPr algn="ctr"/>
                      <a:r>
                        <a:rPr lang="en-US" b="1" dirty="0">
                          <a:solidFill>
                            <a:schemeClr val="bg1"/>
                          </a:solidFill>
                          <a:effectLst/>
                          <a:latin typeface="Calibri" pitchFamily="34" charset="0"/>
                          <a:cs typeface="Calibri" pitchFamily="34" charset="0"/>
                        </a:rPr>
                        <a:t>Mobile phone</a:t>
                      </a:r>
                      <a:br>
                        <a:rPr lang="en-US" b="1" dirty="0">
                          <a:solidFill>
                            <a:schemeClr val="bg1"/>
                          </a:solidFill>
                          <a:effectLst/>
                          <a:latin typeface="Calibri" pitchFamily="34" charset="0"/>
                          <a:cs typeface="Calibri" pitchFamily="34" charset="0"/>
                        </a:rPr>
                      </a:br>
                      <a:endParaRPr lang="en-US" b="1" dirty="0">
                        <a:solidFill>
                          <a:schemeClr val="bg1"/>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2060">
                        <a:alpha val="85000"/>
                      </a:srgbClr>
                    </a:solidFill>
                  </a:tcPr>
                </a:tc>
                <a:tc>
                  <a:txBody>
                    <a:bodyPr/>
                    <a:lstStyle/>
                    <a:p>
                      <a:pPr algn="ctr"/>
                      <a:r>
                        <a:rPr lang="en-US" dirty="0">
                          <a:solidFill>
                            <a:srgbClr val="002060"/>
                          </a:solidFill>
                          <a:effectLst/>
                          <a:latin typeface="Calibri" pitchFamily="34" charset="0"/>
                          <a:cs typeface="Calibri" pitchFamily="34" charset="0"/>
                        </a:rPr>
                        <a:t>10.31</a:t>
                      </a:r>
                      <a:br>
                        <a:rPr lang="en-US" dirty="0">
                          <a:solidFill>
                            <a:srgbClr val="002060"/>
                          </a:solidFill>
                          <a:effectLst/>
                          <a:latin typeface="Calibri" pitchFamily="34" charset="0"/>
                          <a:cs typeface="Calibri" pitchFamily="34" charset="0"/>
                        </a:rPr>
                      </a:br>
                      <a:endParaRPr lang="en-US"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c>
                  <a:txBody>
                    <a:bodyPr/>
                    <a:lstStyle/>
                    <a:p>
                      <a:pPr algn="ctr"/>
                      <a:r>
                        <a:rPr lang="en-US" dirty="0">
                          <a:solidFill>
                            <a:srgbClr val="002060"/>
                          </a:solidFill>
                          <a:effectLst/>
                          <a:latin typeface="Calibri" pitchFamily="34" charset="0"/>
                          <a:cs typeface="Calibri" pitchFamily="34" charset="0"/>
                        </a:rPr>
                        <a:t>14.20</a:t>
                      </a:r>
                      <a:br>
                        <a:rPr lang="en-US" dirty="0">
                          <a:solidFill>
                            <a:srgbClr val="002060"/>
                          </a:solidFill>
                          <a:effectLst/>
                          <a:latin typeface="Calibri" pitchFamily="34" charset="0"/>
                          <a:cs typeface="Calibri" pitchFamily="34" charset="0"/>
                        </a:rPr>
                      </a:br>
                      <a:endParaRPr lang="en-US" dirty="0">
                        <a:solidFill>
                          <a:srgbClr val="002060"/>
                        </a:solidFill>
                        <a:effectLst/>
                        <a:latin typeface="Calibri" pitchFamily="34" charset="0"/>
                        <a:cs typeface="Calibri" pitchFamily="34" charset="0"/>
                      </a:endParaRPr>
                    </a:p>
                  </a:txBody>
                  <a:tcPr marL="47625" marR="47625" marT="47625" marB="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2">
                        <a:lumMod val="60000"/>
                        <a:lumOff val="40000"/>
                        <a:alpha val="19000"/>
                      </a:schemeClr>
                    </a:solidFill>
                  </a:tcPr>
                </a:tc>
              </a:tr>
            </a:tbl>
          </a:graphicData>
        </a:graphic>
      </p:graphicFrame>
      <p:sp>
        <p:nvSpPr>
          <p:cNvPr id="4" name="Rectangle 3"/>
          <p:cNvSpPr/>
          <p:nvPr/>
        </p:nvSpPr>
        <p:spPr>
          <a:xfrm>
            <a:off x="1295400" y="5739825"/>
            <a:ext cx="6781800" cy="584775"/>
          </a:xfrm>
          <a:prstGeom prst="rect">
            <a:avLst/>
          </a:prstGeom>
        </p:spPr>
        <p:txBody>
          <a:bodyPr wrap="square">
            <a:spAutoFit/>
          </a:bodyPr>
          <a:lstStyle/>
          <a:p>
            <a:pPr marL="285750" indent="-285750">
              <a:buFont typeface="Wingdings" panose="05000000000000000000" pitchFamily="2" charset="2"/>
              <a:buChar char="§"/>
            </a:pPr>
            <a:r>
              <a:rPr lang="en-US" sz="1600" b="1" dirty="0">
                <a:solidFill>
                  <a:schemeClr val="accent2">
                    <a:lumMod val="75000"/>
                  </a:schemeClr>
                </a:solidFill>
                <a:latin typeface="Arial Narrow" panose="020B0606020202030204" pitchFamily="34" charset="0"/>
                <a:cs typeface="Arabic Typesetting" panose="03020402040406030203" pitchFamily="66" charset="-78"/>
              </a:rPr>
              <a:t>Overview Jordan Subscribers to telecoms services (million): (e)</a:t>
            </a:r>
            <a:br>
              <a:rPr lang="en-US" sz="1600" b="1" dirty="0">
                <a:solidFill>
                  <a:schemeClr val="accent2">
                    <a:lumMod val="75000"/>
                  </a:schemeClr>
                </a:solidFill>
                <a:latin typeface="Arial Narrow" panose="020B0606020202030204" pitchFamily="34" charset="0"/>
                <a:cs typeface="Arabic Typesetting" panose="03020402040406030203" pitchFamily="66" charset="-78"/>
              </a:rPr>
            </a:br>
            <a:endParaRPr lang="en-US" sz="1600" b="1" dirty="0">
              <a:solidFill>
                <a:schemeClr val="accent2">
                  <a:lumMod val="75000"/>
                </a:schemeClr>
              </a:solidFill>
              <a:latin typeface="Arial Narrow" panose="020B0606020202030204" pitchFamily="34" charset="0"/>
              <a:cs typeface="Arabic Typesetting" panose="03020402040406030203" pitchFamily="66" charset="-78"/>
            </a:endParaRPr>
          </a:p>
        </p:txBody>
      </p:sp>
      <p:sp>
        <p:nvSpPr>
          <p:cNvPr id="2" name="Rectangle 1"/>
          <p:cNvSpPr/>
          <p:nvPr/>
        </p:nvSpPr>
        <p:spPr>
          <a:xfrm>
            <a:off x="1143000" y="376535"/>
            <a:ext cx="6781800" cy="954107"/>
          </a:xfrm>
          <a:prstGeom prst="rect">
            <a:avLst/>
          </a:prstGeom>
        </p:spPr>
        <p:txBody>
          <a:bodyPr wrap="square">
            <a:spAutoFit/>
          </a:bodyPr>
          <a:lstStyle/>
          <a:p>
            <a:pPr algn="ctr"/>
            <a:r>
              <a:rPr lang="en-US" b="1" dirty="0" smtClean="0">
                <a:solidFill>
                  <a:schemeClr val="accent2">
                    <a:lumMod val="75000"/>
                  </a:schemeClr>
                </a:solidFill>
                <a:latin typeface="Calibri" pitchFamily="34" charset="0"/>
                <a:cs typeface="Calibri" pitchFamily="34" charset="0"/>
              </a:rPr>
              <a:t> Total Jordan Subscribers </a:t>
            </a:r>
          </a:p>
          <a:p>
            <a:endParaRPr lang="en-US" sz="1600" b="1" dirty="0" smtClean="0">
              <a:solidFill>
                <a:schemeClr val="accent2">
                  <a:lumMod val="75000"/>
                </a:schemeClr>
              </a:solidFill>
              <a:latin typeface="Calibri" pitchFamily="34" charset="0"/>
              <a:cs typeface="Calibri" pitchFamily="34" charset="0"/>
            </a:endParaRPr>
          </a:p>
          <a:p>
            <a:endParaRPr lang="en-US" sz="1600" b="1" dirty="0">
              <a:solidFill>
                <a:schemeClr val="accent2">
                  <a:lumMod val="75000"/>
                </a:schemeClr>
              </a:solidFill>
              <a:latin typeface="Calibri" pitchFamily="34" charset="0"/>
              <a:cs typeface="Calibri" pitchFamily="34" charset="0"/>
            </a:endParaRPr>
          </a:p>
        </p:txBody>
      </p:sp>
      <p:sp>
        <p:nvSpPr>
          <p:cNvPr id="3" name="Rounded Rectangle 2"/>
          <p:cNvSpPr/>
          <p:nvPr/>
        </p:nvSpPr>
        <p:spPr bwMode="auto">
          <a:xfrm>
            <a:off x="3429000" y="2981960"/>
            <a:ext cx="4648200" cy="609600"/>
          </a:xfrm>
          <a:prstGeom prst="roundRect">
            <a:avLst/>
          </a:prstGeom>
          <a:solidFill>
            <a:srgbClr val="FFFF00">
              <a:alpha val="26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9925460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8000" y="6362700"/>
            <a:ext cx="609600" cy="28575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40" y="762001"/>
            <a:ext cx="6729114"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14" y="3352800"/>
            <a:ext cx="7200800" cy="328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3276600" y="6096000"/>
            <a:ext cx="609600" cy="34290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Rectangle 9"/>
          <p:cNvSpPr/>
          <p:nvPr/>
        </p:nvSpPr>
        <p:spPr bwMode="auto">
          <a:xfrm>
            <a:off x="6852920" y="6096000"/>
            <a:ext cx="609600" cy="34290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1" name="Rectangle 10"/>
          <p:cNvSpPr/>
          <p:nvPr/>
        </p:nvSpPr>
        <p:spPr bwMode="auto">
          <a:xfrm>
            <a:off x="3180080" y="3009900"/>
            <a:ext cx="609600" cy="34290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2" name="Rectangle 11"/>
          <p:cNvSpPr/>
          <p:nvPr/>
        </p:nvSpPr>
        <p:spPr bwMode="auto">
          <a:xfrm>
            <a:off x="6903720" y="3048000"/>
            <a:ext cx="609600" cy="34290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3" name="Rectangle 12"/>
          <p:cNvSpPr/>
          <p:nvPr/>
        </p:nvSpPr>
        <p:spPr bwMode="auto">
          <a:xfrm>
            <a:off x="3119120" y="2133600"/>
            <a:ext cx="4394200" cy="342900"/>
          </a:xfrm>
          <a:prstGeom prst="rect">
            <a:avLst/>
          </a:prstGeom>
          <a:solidFill>
            <a:srgbClr val="FFFF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3" name="Rectangle 2"/>
          <p:cNvSpPr/>
          <p:nvPr/>
        </p:nvSpPr>
        <p:spPr>
          <a:xfrm>
            <a:off x="539308" y="152400"/>
            <a:ext cx="6394892" cy="523220"/>
          </a:xfrm>
          <a:prstGeom prst="rect">
            <a:avLst/>
          </a:prstGeom>
        </p:spPr>
        <p:txBody>
          <a:bodyPr wrap="none">
            <a:spAutoFit/>
          </a:bodyPr>
          <a:lstStyle/>
          <a:p>
            <a:pPr algn="ctr"/>
            <a:r>
              <a:rPr lang="en-US" sz="2800" b="1" dirty="0" smtClean="0">
                <a:solidFill>
                  <a:schemeClr val="accent2">
                    <a:lumMod val="75000"/>
                  </a:schemeClr>
                </a:solidFill>
                <a:latin typeface="Calibri" pitchFamily="34" charset="0"/>
                <a:cs typeface="Calibri" pitchFamily="34" charset="0"/>
              </a:rPr>
              <a:t>Investment in </a:t>
            </a:r>
            <a:r>
              <a:rPr lang="en-US" sz="2800" b="1" dirty="0">
                <a:solidFill>
                  <a:schemeClr val="accent2">
                    <a:lumMod val="75000"/>
                  </a:schemeClr>
                </a:solidFill>
                <a:latin typeface="Calibri" pitchFamily="34" charset="0"/>
                <a:cs typeface="Calibri" pitchFamily="34" charset="0"/>
              </a:rPr>
              <a:t>T</a:t>
            </a:r>
            <a:r>
              <a:rPr lang="en-US" sz="2800" b="1" dirty="0" smtClean="0">
                <a:solidFill>
                  <a:schemeClr val="accent2">
                    <a:lumMod val="75000"/>
                  </a:schemeClr>
                </a:solidFill>
                <a:latin typeface="Calibri" pitchFamily="34" charset="0"/>
                <a:cs typeface="Calibri" pitchFamily="34" charset="0"/>
              </a:rPr>
              <a:t>elecommunications Sector</a:t>
            </a:r>
            <a:endParaRPr lang="en-US" sz="2800" b="1"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271331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990600"/>
          </a:xfrm>
        </p:spPr>
        <p:txBody>
          <a:bodyPr/>
          <a:lstStyle/>
          <a:p>
            <a:pPr algn="l" eaLnBrk="1" hangingPunct="1">
              <a:defRPr/>
            </a:pPr>
            <a:r>
              <a:rPr lang="en-US" b="1" dirty="0" smtClean="0">
                <a:solidFill>
                  <a:schemeClr val="accent2">
                    <a:lumMod val="75000"/>
                  </a:schemeClr>
                </a:solidFill>
                <a:latin typeface="Calibri" pitchFamily="34" charset="0"/>
                <a:cs typeface="Calibri" pitchFamily="34" charset="0"/>
              </a:rPr>
              <a:t>INTRODUCTION</a:t>
            </a:r>
            <a:endParaRPr lang="en-US" b="1" dirty="0">
              <a:solidFill>
                <a:schemeClr val="accent2">
                  <a:lumMod val="75000"/>
                </a:schemeClr>
              </a:solidFill>
              <a:latin typeface="Calibri" pitchFamily="34" charset="0"/>
              <a:cs typeface="Calibri" pitchFamily="34" charset="0"/>
            </a:endParaRPr>
          </a:p>
        </p:txBody>
      </p:sp>
      <p:sp>
        <p:nvSpPr>
          <p:cNvPr id="5" name="Rectangle 4"/>
          <p:cNvSpPr/>
          <p:nvPr/>
        </p:nvSpPr>
        <p:spPr>
          <a:xfrm>
            <a:off x="762000" y="1295400"/>
            <a:ext cx="7696200" cy="4524315"/>
          </a:xfrm>
          <a:prstGeom prst="rect">
            <a:avLst/>
          </a:prstGeom>
        </p:spPr>
        <p:txBody>
          <a:bodyPr wrap="square">
            <a:spAutoFit/>
          </a:bodyPr>
          <a:lstStyle/>
          <a:p>
            <a:pPr marL="342900" indent="-342900">
              <a:buFont typeface="Wingdings" pitchFamily="2" charset="2"/>
              <a:buChar char="§"/>
            </a:pPr>
            <a:r>
              <a:rPr lang="en-US" dirty="0">
                <a:solidFill>
                  <a:srgbClr val="002060"/>
                </a:solidFill>
                <a:latin typeface="Calibri" pitchFamily="34" charset="0"/>
                <a:cs typeface="Calibri" pitchFamily="34" charset="0"/>
              </a:rPr>
              <a:t>Jordan has actively opened its telecommunications sector by easing government restrictions and limitations to network providers</a:t>
            </a:r>
            <a:r>
              <a:rPr lang="en-US" dirty="0" smtClean="0">
                <a:solidFill>
                  <a:srgbClr val="002060"/>
                </a:solidFill>
                <a:latin typeface="Calibri" pitchFamily="34" charset="0"/>
                <a:cs typeface="Calibri" pitchFamily="34" charset="0"/>
              </a:rPr>
              <a:t>.</a:t>
            </a:r>
          </a:p>
          <a:p>
            <a:endParaRPr lang="en-US" dirty="0" smtClean="0">
              <a:solidFill>
                <a:srgbClr val="002060"/>
              </a:solidFill>
              <a:latin typeface="Calibri" pitchFamily="34" charset="0"/>
              <a:cs typeface="Calibri" pitchFamily="34" charset="0"/>
            </a:endParaRPr>
          </a:p>
          <a:p>
            <a:endParaRPr lang="en-US" dirty="0">
              <a:solidFill>
                <a:srgbClr val="002060"/>
              </a:solidFill>
              <a:latin typeface="Calibri" pitchFamily="34" charset="0"/>
              <a:cs typeface="Calibri" pitchFamily="34" charset="0"/>
            </a:endParaRPr>
          </a:p>
          <a:p>
            <a:pPr marL="342900" indent="-342900">
              <a:buFont typeface="Wingdings" pitchFamily="2" charset="2"/>
              <a:buChar char="§"/>
            </a:pPr>
            <a:r>
              <a:rPr lang="en-US" dirty="0" smtClean="0">
                <a:solidFill>
                  <a:srgbClr val="002060"/>
                </a:solidFill>
                <a:latin typeface="Calibri" pitchFamily="34" charset="0"/>
                <a:cs typeface="Calibri" pitchFamily="34" charset="0"/>
              </a:rPr>
              <a:t>Internet </a:t>
            </a:r>
            <a:r>
              <a:rPr lang="en-US" dirty="0">
                <a:solidFill>
                  <a:srgbClr val="002060"/>
                </a:solidFill>
                <a:latin typeface="Calibri" pitchFamily="34" charset="0"/>
                <a:cs typeface="Calibri" pitchFamily="34" charset="0"/>
              </a:rPr>
              <a:t>penetration has increased </a:t>
            </a:r>
            <a:r>
              <a:rPr lang="en-US" dirty="0" smtClean="0">
                <a:solidFill>
                  <a:srgbClr val="002060"/>
                </a:solidFill>
                <a:latin typeface="Calibri" pitchFamily="34" charset="0"/>
                <a:cs typeface="Calibri" pitchFamily="34" charset="0"/>
              </a:rPr>
              <a:t>tremendously.</a:t>
            </a:r>
          </a:p>
          <a:p>
            <a:endParaRPr lang="en-US" dirty="0" smtClean="0">
              <a:solidFill>
                <a:srgbClr val="002060"/>
              </a:solidFill>
              <a:latin typeface="Calibri" pitchFamily="34" charset="0"/>
              <a:cs typeface="Calibri" pitchFamily="34" charset="0"/>
            </a:endParaRPr>
          </a:p>
          <a:p>
            <a:endParaRPr lang="en-US" dirty="0">
              <a:solidFill>
                <a:srgbClr val="002060"/>
              </a:solidFill>
              <a:latin typeface="Calibri" pitchFamily="34" charset="0"/>
              <a:cs typeface="Calibri" pitchFamily="34" charset="0"/>
            </a:endParaRPr>
          </a:p>
          <a:p>
            <a:pPr marL="342900" indent="-342900">
              <a:buFont typeface="Wingdings" pitchFamily="2" charset="2"/>
              <a:buChar char="§"/>
            </a:pPr>
            <a:r>
              <a:rPr lang="en-US" dirty="0">
                <a:solidFill>
                  <a:srgbClr val="002060"/>
                </a:solidFill>
                <a:latin typeface="Calibri" pitchFamily="34" charset="0"/>
                <a:cs typeface="Calibri" pitchFamily="34" charset="0"/>
              </a:rPr>
              <a:t>But the Internet phenomenon is not without challenges despite its benefits to the Jordanian economy and </a:t>
            </a:r>
            <a:r>
              <a:rPr lang="en-US" dirty="0" smtClean="0">
                <a:solidFill>
                  <a:srgbClr val="002060"/>
                </a:solidFill>
                <a:latin typeface="Calibri" pitchFamily="34" charset="0"/>
                <a:cs typeface="Calibri" pitchFamily="34" charset="0"/>
              </a:rPr>
              <a:t>productivity.</a:t>
            </a:r>
            <a:endParaRPr lang="en-US" dirty="0">
              <a:solidFill>
                <a:srgbClr val="002060"/>
              </a:solidFill>
              <a:latin typeface="Calibri" pitchFamily="34" charset="0"/>
              <a:cs typeface="Calibri" pitchFamily="34" charset="0"/>
            </a:endParaRPr>
          </a:p>
          <a:p>
            <a:endParaRPr lang="en-US"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3163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8000" y="6362700"/>
            <a:ext cx="609600" cy="285750"/>
          </a:xfrm>
          <a:prstGeom prst="rect">
            <a:avLst/>
          </a:prstGeom>
          <a:solidFill>
            <a:srgbClr val="FF00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7568" y="152400"/>
            <a:ext cx="6189632" cy="523220"/>
          </a:xfrm>
          <a:prstGeom prst="rect">
            <a:avLst/>
          </a:prstGeom>
        </p:spPr>
        <p:txBody>
          <a:bodyPr wrap="square">
            <a:spAutoFit/>
          </a:bodyPr>
          <a:lstStyle/>
          <a:p>
            <a:pPr algn="ctr"/>
            <a:r>
              <a:rPr lang="en-US" sz="2800" b="1" dirty="0" smtClean="0">
                <a:solidFill>
                  <a:schemeClr val="accent2">
                    <a:lumMod val="75000"/>
                  </a:schemeClr>
                </a:solidFill>
                <a:latin typeface="Calibri" pitchFamily="34" charset="0"/>
                <a:cs typeface="Calibri" pitchFamily="34" charset="0"/>
              </a:rPr>
              <a:t>Internet In Jordan IP  assignments </a:t>
            </a:r>
            <a:endParaRPr lang="en-US" sz="2800" b="1" dirty="0">
              <a:solidFill>
                <a:schemeClr val="accent2">
                  <a:lumMod val="75000"/>
                </a:schemeClr>
              </a:solidFill>
              <a:latin typeface="Calibri" pitchFamily="34" charset="0"/>
              <a:cs typeface="Calibri" pitchFamily="34"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 y="914400"/>
            <a:ext cx="8298180" cy="336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380" y="4608561"/>
            <a:ext cx="7010400" cy="206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9981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14400"/>
          </a:xfrm>
        </p:spPr>
        <p:txBody>
          <a:bodyPr/>
          <a:lstStyle/>
          <a:p>
            <a:pPr algn="ctr"/>
            <a:r>
              <a:rPr lang="en-US" sz="3200" dirty="0" smtClean="0">
                <a:solidFill>
                  <a:srgbClr val="002060"/>
                </a:solidFill>
                <a:latin typeface="Calibri" pitchFamily="34" charset="0"/>
                <a:cs typeface="Calibri" pitchFamily="34" charset="0"/>
              </a:rPr>
              <a:t>Opportunities for internet  connectivity success  </a:t>
            </a:r>
            <a:endParaRPr lang="en-US" sz="3200" dirty="0">
              <a:solidFill>
                <a:srgbClr val="002060"/>
              </a:solidFill>
              <a:latin typeface="Calibri" pitchFamily="34" charset="0"/>
              <a:cs typeface="Calibri"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5569803"/>
            <a:ext cx="8382000" cy="830997"/>
          </a:xfrm>
          <a:prstGeom prst="rect">
            <a:avLst/>
          </a:prstGeom>
        </p:spPr>
        <p:txBody>
          <a:bodyPr wrap="square">
            <a:spAutoFit/>
          </a:bodyPr>
          <a:lstStyle/>
          <a:p>
            <a:pPr marL="342900" indent="-342900">
              <a:buFont typeface="Wingdings" pitchFamily="2" charset="2"/>
              <a:buChar char="Ø"/>
            </a:pPr>
            <a:r>
              <a:rPr lang="en-US" dirty="0" smtClean="0">
                <a:solidFill>
                  <a:srgbClr val="002060"/>
                </a:solidFill>
                <a:latin typeface="Calibri" pitchFamily="34" charset="0"/>
                <a:cs typeface="Calibri" pitchFamily="34" charset="0"/>
              </a:rPr>
              <a:t>Three main internet &amp; telecommunication services providers</a:t>
            </a:r>
          </a:p>
          <a:p>
            <a:r>
              <a:rPr lang="en-US" dirty="0" smtClean="0">
                <a:solidFill>
                  <a:srgbClr val="002060"/>
                </a:solidFill>
                <a:latin typeface="Calibri" pitchFamily="34" charset="0"/>
                <a:cs typeface="Calibri" pitchFamily="34" charset="0"/>
              </a:rPr>
              <a:t>(</a:t>
            </a:r>
            <a:r>
              <a:rPr lang="en-US" dirty="0" err="1" smtClean="0">
                <a:solidFill>
                  <a:srgbClr val="002060"/>
                </a:solidFill>
                <a:latin typeface="Calibri" pitchFamily="34" charset="0"/>
                <a:cs typeface="Calibri" pitchFamily="34" charset="0"/>
              </a:rPr>
              <a:t>Zain</a:t>
            </a:r>
            <a:r>
              <a:rPr lang="en-US" dirty="0" smtClean="0">
                <a:solidFill>
                  <a:srgbClr val="002060"/>
                </a:solidFill>
                <a:latin typeface="Calibri" pitchFamily="34" charset="0"/>
                <a:cs typeface="Calibri" pitchFamily="34" charset="0"/>
              </a:rPr>
              <a:t> , Orange, </a:t>
            </a:r>
            <a:r>
              <a:rPr lang="en-US" dirty="0" err="1" smtClean="0">
                <a:solidFill>
                  <a:srgbClr val="002060"/>
                </a:solidFill>
                <a:latin typeface="Calibri" pitchFamily="34" charset="0"/>
                <a:cs typeface="Calibri" pitchFamily="34" charset="0"/>
              </a:rPr>
              <a:t>Umniah</a:t>
            </a:r>
            <a:r>
              <a:rPr lang="en-US" dirty="0" smtClean="0">
                <a:solidFill>
                  <a:srgbClr val="002060"/>
                </a:solidFill>
                <a:latin typeface="Calibri" pitchFamily="34" charset="0"/>
                <a:cs typeface="Calibri" pitchFamily="34" charset="0"/>
              </a:rPr>
              <a:t>)</a:t>
            </a:r>
            <a:endParaRPr lang="en-US" dirty="0"/>
          </a:p>
        </p:txBody>
      </p:sp>
      <p:sp>
        <p:nvSpPr>
          <p:cNvPr id="7" name="Rectangle 6"/>
          <p:cNvSpPr/>
          <p:nvPr/>
        </p:nvSpPr>
        <p:spPr>
          <a:xfrm>
            <a:off x="533400" y="1752600"/>
            <a:ext cx="8117840" cy="461665"/>
          </a:xfrm>
          <a:prstGeom prst="rect">
            <a:avLst/>
          </a:prstGeom>
        </p:spPr>
        <p:txBody>
          <a:bodyPr wrap="square">
            <a:spAutoFit/>
          </a:bodyPr>
          <a:lstStyle/>
          <a:p>
            <a:pPr marL="342900" indent="-342900">
              <a:buFont typeface="Wingdings" pitchFamily="2" charset="2"/>
              <a:buChar char="Ø"/>
            </a:pPr>
            <a:r>
              <a:rPr lang="en-US" dirty="0" smtClean="0">
                <a:solidFill>
                  <a:srgbClr val="002060"/>
                </a:solidFill>
                <a:latin typeface="Calibri" pitchFamily="34" charset="0"/>
                <a:cs typeface="Calibri" pitchFamily="34" charset="0"/>
              </a:rPr>
              <a:t>Latest Mobile &amp; backhauling technologies  </a:t>
            </a:r>
            <a:endParaRPr lang="en-US" dirty="0">
              <a:solidFill>
                <a:srgbClr val="002060"/>
              </a:solidFill>
              <a:latin typeface="Calibri" pitchFamily="34" charset="0"/>
              <a:cs typeface="Calibri" pitchFamily="34" charset="0"/>
            </a:endParaRPr>
          </a:p>
        </p:txBody>
      </p:sp>
      <p:sp>
        <p:nvSpPr>
          <p:cNvPr id="8" name="Rectangle 7"/>
          <p:cNvSpPr/>
          <p:nvPr/>
        </p:nvSpPr>
        <p:spPr>
          <a:xfrm>
            <a:off x="533400" y="3886200"/>
            <a:ext cx="7848600" cy="1569660"/>
          </a:xfrm>
          <a:prstGeom prst="rect">
            <a:avLst/>
          </a:prstGeom>
        </p:spPr>
        <p:txBody>
          <a:bodyPr wrap="square">
            <a:spAutoFit/>
          </a:bodyPr>
          <a:lstStyle/>
          <a:p>
            <a:pPr marL="342900" indent="-342900">
              <a:buFont typeface="Wingdings" pitchFamily="2" charset="2"/>
              <a:buChar char="Ø"/>
            </a:pPr>
            <a:r>
              <a:rPr lang="en-US" dirty="0">
                <a:solidFill>
                  <a:srgbClr val="002060"/>
                </a:solidFill>
                <a:latin typeface="Calibri" pitchFamily="34" charset="0"/>
                <a:cs typeface="Calibri" pitchFamily="34" charset="0"/>
              </a:rPr>
              <a:t>general </a:t>
            </a:r>
            <a:r>
              <a:rPr lang="en-US" dirty="0" smtClean="0">
                <a:solidFill>
                  <a:srgbClr val="002060"/>
                </a:solidFill>
                <a:latin typeface="Calibri" pitchFamily="34" charset="0"/>
                <a:cs typeface="Calibri" pitchFamily="34" charset="0"/>
              </a:rPr>
              <a:t>government trend  to increase &amp; facilitate telecommunication and information technology </a:t>
            </a:r>
            <a:r>
              <a:rPr lang="en-US" dirty="0">
                <a:solidFill>
                  <a:srgbClr val="002060"/>
                </a:solidFill>
                <a:latin typeface="Calibri" pitchFamily="34" charset="0"/>
                <a:cs typeface="Calibri" pitchFamily="34" charset="0"/>
              </a:rPr>
              <a:t>easing government restrictions and limitations to network providers</a:t>
            </a:r>
            <a:r>
              <a:rPr lang="en-US" dirty="0" smtClean="0">
                <a:solidFill>
                  <a:srgbClr val="002060"/>
                </a:solidFill>
                <a:latin typeface="Calibri" pitchFamily="34" charset="0"/>
                <a:cs typeface="Calibri" pitchFamily="34" charset="0"/>
              </a:rPr>
              <a:t>.</a:t>
            </a:r>
            <a:endParaRPr lang="en-US" dirty="0">
              <a:solidFill>
                <a:srgbClr val="002060"/>
              </a:solidFill>
              <a:latin typeface="Calibri" pitchFamily="34" charset="0"/>
              <a:cs typeface="Calibri" pitchFamily="34" charset="0"/>
            </a:endParaRPr>
          </a:p>
        </p:txBody>
      </p:sp>
      <p:sp>
        <p:nvSpPr>
          <p:cNvPr id="9" name="Rectangle 8"/>
          <p:cNvSpPr/>
          <p:nvPr/>
        </p:nvSpPr>
        <p:spPr>
          <a:xfrm>
            <a:off x="533400" y="2667000"/>
            <a:ext cx="8117840" cy="830997"/>
          </a:xfrm>
          <a:prstGeom prst="rect">
            <a:avLst/>
          </a:prstGeom>
        </p:spPr>
        <p:txBody>
          <a:bodyPr wrap="square">
            <a:spAutoFit/>
          </a:bodyPr>
          <a:lstStyle/>
          <a:p>
            <a:pPr marL="342900" indent="-342900">
              <a:buFont typeface="Wingdings" pitchFamily="2" charset="2"/>
              <a:buChar char="Ø"/>
            </a:pPr>
            <a:r>
              <a:rPr lang="en-US" dirty="0" smtClean="0">
                <a:solidFill>
                  <a:srgbClr val="002060"/>
                </a:solidFill>
                <a:latin typeface="Calibri" pitchFamily="34" charset="0"/>
                <a:cs typeface="Calibri" pitchFamily="34" charset="0"/>
              </a:rPr>
              <a:t>Latest transmission networks  with high capacities in both governmental and private sectors </a:t>
            </a:r>
            <a:endParaRPr lang="en-US"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561091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14400"/>
          </a:xfrm>
        </p:spPr>
        <p:txBody>
          <a:bodyPr/>
          <a:lstStyle/>
          <a:p>
            <a:pPr algn="ctr"/>
            <a:r>
              <a:rPr lang="en-US" dirty="0">
                <a:solidFill>
                  <a:srgbClr val="002060"/>
                </a:solidFill>
                <a:latin typeface="Calibri" pitchFamily="34" charset="0"/>
                <a:cs typeface="Calibri" pitchFamily="34" charset="0"/>
              </a:rPr>
              <a:t>M</a:t>
            </a:r>
            <a:r>
              <a:rPr lang="en-US" dirty="0" smtClean="0">
                <a:solidFill>
                  <a:srgbClr val="002060"/>
                </a:solidFill>
                <a:latin typeface="Calibri" pitchFamily="34" charset="0"/>
                <a:cs typeface="Calibri" pitchFamily="34" charset="0"/>
              </a:rPr>
              <a:t>ajor </a:t>
            </a:r>
            <a:r>
              <a:rPr lang="en-US" dirty="0">
                <a:solidFill>
                  <a:srgbClr val="002060"/>
                </a:solidFill>
                <a:latin typeface="Calibri" pitchFamily="34" charset="0"/>
                <a:cs typeface="Calibri" pitchFamily="34" charset="0"/>
              </a:rPr>
              <a:t>connectivity </a:t>
            </a:r>
            <a:r>
              <a:rPr lang="en-US" dirty="0" smtClean="0">
                <a:solidFill>
                  <a:srgbClr val="002060"/>
                </a:solidFill>
                <a:latin typeface="Calibri" pitchFamily="34" charset="0"/>
                <a:cs typeface="Calibri" pitchFamily="34" charset="0"/>
              </a:rPr>
              <a:t>obstacles</a:t>
            </a:r>
            <a:br>
              <a:rPr lang="en-US" dirty="0" smtClean="0">
                <a:solidFill>
                  <a:srgbClr val="002060"/>
                </a:solidFill>
                <a:latin typeface="Calibri" pitchFamily="34" charset="0"/>
                <a:cs typeface="Calibri" pitchFamily="34" charset="0"/>
              </a:rPr>
            </a:br>
            <a:r>
              <a:rPr lang="en-US" dirty="0" smtClean="0">
                <a:solidFill>
                  <a:srgbClr val="002060"/>
                </a:solidFill>
                <a:latin typeface="Calibri" pitchFamily="34" charset="0"/>
                <a:cs typeface="Calibri" pitchFamily="34" charset="0"/>
              </a:rPr>
              <a:t>in </a:t>
            </a:r>
            <a:r>
              <a:rPr lang="en-US" dirty="0">
                <a:solidFill>
                  <a:srgbClr val="002060"/>
                </a:solidFill>
                <a:latin typeface="Calibri" pitchFamily="34" charset="0"/>
                <a:cs typeface="Calibri" pitchFamily="34" charset="0"/>
              </a:rPr>
              <a:t>Jordan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295400"/>
            <a:ext cx="8382000" cy="369332"/>
          </a:xfrm>
          <a:prstGeom prst="rect">
            <a:avLst/>
          </a:prstGeom>
        </p:spPr>
        <p:txBody>
          <a:bodyPr wrap="square">
            <a:spAutoFit/>
          </a:bodyPr>
          <a:lstStyle/>
          <a:p>
            <a:pPr marL="342900" indent="-342900">
              <a:buFont typeface="Wingdings" pitchFamily="2" charset="2"/>
              <a:buChar char="Ø"/>
            </a:pPr>
            <a:r>
              <a:rPr lang="en-US" sz="1800" dirty="0">
                <a:solidFill>
                  <a:srgbClr val="002060"/>
                </a:solidFill>
                <a:latin typeface="Calibri" pitchFamily="34" charset="0"/>
                <a:cs typeface="Calibri" pitchFamily="34" charset="0"/>
              </a:rPr>
              <a:t>High prices and low market maturity decelerate broadband penetration in Jordan</a:t>
            </a:r>
            <a:r>
              <a:rPr lang="en-US" sz="1800" dirty="0"/>
              <a:t>.</a:t>
            </a:r>
          </a:p>
        </p:txBody>
      </p:sp>
      <p:sp>
        <p:nvSpPr>
          <p:cNvPr id="7" name="Rectangle 6"/>
          <p:cNvSpPr/>
          <p:nvPr/>
        </p:nvSpPr>
        <p:spPr>
          <a:xfrm>
            <a:off x="533400" y="2286000"/>
            <a:ext cx="8117840" cy="646331"/>
          </a:xfrm>
          <a:prstGeom prst="rect">
            <a:avLst/>
          </a:prstGeom>
        </p:spPr>
        <p:txBody>
          <a:bodyPr wrap="square">
            <a:spAutoFit/>
          </a:bodyPr>
          <a:lstStyle/>
          <a:p>
            <a:pPr marL="342900" indent="-342900">
              <a:buFont typeface="Wingdings" pitchFamily="2" charset="2"/>
              <a:buChar char="Ø"/>
            </a:pPr>
            <a:r>
              <a:rPr lang="en-US" sz="1800" dirty="0">
                <a:solidFill>
                  <a:srgbClr val="002060"/>
                </a:solidFill>
                <a:latin typeface="Calibri" pitchFamily="34" charset="0"/>
                <a:cs typeface="Calibri" pitchFamily="34" charset="0"/>
              </a:rPr>
              <a:t>Regional and international connectivity to the Internet is both complex (no regional backbones) and costly in Jordan.</a:t>
            </a:r>
          </a:p>
        </p:txBody>
      </p:sp>
      <p:sp>
        <p:nvSpPr>
          <p:cNvPr id="8" name="Rectangle 7"/>
          <p:cNvSpPr/>
          <p:nvPr/>
        </p:nvSpPr>
        <p:spPr>
          <a:xfrm>
            <a:off x="533400" y="3265944"/>
            <a:ext cx="7848600" cy="2585323"/>
          </a:xfrm>
          <a:prstGeom prst="rect">
            <a:avLst/>
          </a:prstGeom>
        </p:spPr>
        <p:txBody>
          <a:bodyPr wrap="square">
            <a:spAutoFit/>
          </a:bodyPr>
          <a:lstStyle/>
          <a:p>
            <a:pPr marL="342900" indent="-342900">
              <a:buFont typeface="Wingdings" pitchFamily="2" charset="2"/>
              <a:buChar char="Ø"/>
            </a:pPr>
            <a:r>
              <a:rPr lang="en-US" sz="1800" dirty="0">
                <a:solidFill>
                  <a:srgbClr val="002060"/>
                </a:solidFill>
                <a:latin typeface="Calibri" pitchFamily="34" charset="0"/>
                <a:cs typeface="Calibri" pitchFamily="34" charset="0"/>
              </a:rPr>
              <a:t>Mass broadband adoption is the result of the availability of content and applications that are pertinent to internet end-users in their native language, and contributes in turn to the promotion of increased productivity in the economy as a result of this mass adoption</a:t>
            </a:r>
            <a:r>
              <a:rPr lang="en-US" sz="1800" dirty="0" smtClean="0">
                <a:solidFill>
                  <a:srgbClr val="002060"/>
                </a:solidFill>
                <a:latin typeface="Calibri" pitchFamily="34" charset="0"/>
                <a:cs typeface="Calibri" pitchFamily="34" charset="0"/>
              </a:rPr>
              <a:t>.</a:t>
            </a:r>
          </a:p>
          <a:p>
            <a:endParaRPr lang="en-US" sz="1800" dirty="0" smtClean="0">
              <a:solidFill>
                <a:srgbClr val="002060"/>
              </a:solidFill>
              <a:latin typeface="Calibri" pitchFamily="34" charset="0"/>
              <a:cs typeface="Calibri" pitchFamily="34" charset="0"/>
            </a:endParaRPr>
          </a:p>
          <a:p>
            <a:pPr marL="342900" indent="-342900">
              <a:buFont typeface="Wingdings" pitchFamily="2" charset="2"/>
              <a:buChar char="Ø"/>
            </a:pPr>
            <a:r>
              <a:rPr lang="en-US" sz="1800" dirty="0">
                <a:solidFill>
                  <a:srgbClr val="002060"/>
                </a:solidFill>
                <a:latin typeface="Calibri" pitchFamily="34" charset="0"/>
                <a:cs typeface="Calibri" pitchFamily="34" charset="0"/>
              </a:rPr>
              <a:t>The development of digital Arabic content on the Internet to become the main medium for the exchange of information between end-users in their native language.</a:t>
            </a:r>
            <a:br>
              <a:rPr lang="en-US" sz="1800" dirty="0">
                <a:solidFill>
                  <a:srgbClr val="002060"/>
                </a:solidFill>
                <a:latin typeface="Calibri" pitchFamily="34" charset="0"/>
                <a:cs typeface="Calibri" pitchFamily="34" charset="0"/>
              </a:rPr>
            </a:br>
            <a:r>
              <a:rPr lang="en-US" sz="1800" dirty="0">
                <a:solidFill>
                  <a:srgbClr val="002060"/>
                </a:solidFill>
                <a:latin typeface="Calibri" pitchFamily="34" charset="0"/>
                <a:cs typeface="Calibri" pitchFamily="34" charset="0"/>
              </a:rPr>
              <a:t> </a:t>
            </a:r>
          </a:p>
        </p:txBody>
      </p:sp>
    </p:spTree>
    <p:extLst>
      <p:ext uri="{BB962C8B-B14F-4D97-AF65-F5344CB8AC3E}">
        <p14:creationId xmlns:p14="http://schemas.microsoft.com/office/powerpoint/2010/main" val="42812834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0"/>
            <a:ext cx="11201400" cy="609600"/>
          </a:xfrm>
        </p:spPr>
        <p:txBody>
          <a:bodyPr/>
          <a:lstStyle/>
          <a:p>
            <a:pPr algn="ctr"/>
            <a:r>
              <a:rPr lang="en-US" b="1" dirty="0" smtClean="0">
                <a:solidFill>
                  <a:srgbClr val="002060"/>
                </a:solidFill>
                <a:latin typeface="Calibri" pitchFamily="34" charset="0"/>
                <a:ea typeface="ＭＳ Ｐゴシック" charset="0"/>
                <a:cs typeface="Calibri" pitchFamily="34" charset="0"/>
              </a:rPr>
              <a:t>Thank You</a:t>
            </a:r>
            <a:br>
              <a:rPr lang="en-US" b="1" dirty="0" smtClean="0">
                <a:solidFill>
                  <a:srgbClr val="002060"/>
                </a:solidFill>
                <a:latin typeface="Calibri" pitchFamily="34" charset="0"/>
                <a:ea typeface="ＭＳ Ｐゴシック" charset="0"/>
                <a:cs typeface="Calibri" pitchFamily="34" charset="0"/>
              </a:rPr>
            </a:br>
            <a:r>
              <a:rPr lang="en-US" b="1" dirty="0">
                <a:solidFill>
                  <a:srgbClr val="002060"/>
                </a:solidFill>
                <a:latin typeface="Calibri" pitchFamily="34" charset="0"/>
                <a:ea typeface="ＭＳ Ｐゴシック" charset="0"/>
                <a:cs typeface="Calibri" pitchFamily="34" charset="0"/>
              </a:rPr>
              <a:t/>
            </a:r>
            <a:br>
              <a:rPr lang="en-US" b="1" dirty="0">
                <a:solidFill>
                  <a:srgbClr val="002060"/>
                </a:solidFill>
                <a:latin typeface="Calibri" pitchFamily="34" charset="0"/>
                <a:ea typeface="ＭＳ Ｐゴシック" charset="0"/>
                <a:cs typeface="Calibri" pitchFamily="34" charset="0"/>
              </a:rPr>
            </a:br>
            <a:r>
              <a:rPr lang="en-US" dirty="0" smtClean="0">
                <a:solidFill>
                  <a:srgbClr val="002060"/>
                </a:solidFill>
                <a:latin typeface="Calibri" pitchFamily="34" charset="0"/>
                <a:ea typeface="ＭＳ Ｐゴシック" charset="0"/>
                <a:cs typeface="Calibri" pitchFamily="34" charset="0"/>
              </a:rPr>
              <a:t/>
            </a:r>
            <a:br>
              <a:rPr lang="en-US" dirty="0" smtClean="0">
                <a:solidFill>
                  <a:srgbClr val="002060"/>
                </a:solidFill>
                <a:latin typeface="Calibri" pitchFamily="34" charset="0"/>
                <a:ea typeface="ＭＳ Ｐゴシック" charset="0"/>
                <a:cs typeface="Calibri" pitchFamily="34" charset="0"/>
              </a:rPr>
            </a:br>
            <a:r>
              <a:rPr lang="en-US" dirty="0" smtClean="0">
                <a:solidFill>
                  <a:srgbClr val="002060"/>
                </a:solidFill>
                <a:latin typeface="Calibri" pitchFamily="34" charset="0"/>
                <a:ea typeface="ＭＳ Ｐゴシック" charset="0"/>
                <a:cs typeface="Calibri" pitchFamily="34" charset="0"/>
              </a:rPr>
              <a:t>www.Menog.org</a:t>
            </a:r>
            <a:endParaRPr lang="en-US" dirty="0">
              <a:solidFill>
                <a:srgbClr val="002060"/>
              </a:solidFill>
              <a:latin typeface="Calibri" pitchFamily="34" charset="0"/>
              <a:cs typeface="Calibri"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257800"/>
            <a:ext cx="3048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634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181600" y="762000"/>
            <a:ext cx="3810000" cy="6019800"/>
          </a:xfrm>
          <a:prstGeom prst="rect">
            <a:avLst/>
          </a:prstGeom>
          <a:solidFill>
            <a:schemeClr val="accent1">
              <a:alpha val="16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7088"/>
            <a:ext cx="4648200" cy="555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23900" y="76200"/>
            <a:ext cx="7772400" cy="685800"/>
          </a:xfrm>
        </p:spPr>
        <p:txBody>
          <a:bodyPr/>
          <a:lstStyle/>
          <a:p>
            <a:r>
              <a:rPr lang="en-US" b="1" dirty="0" smtClean="0">
                <a:solidFill>
                  <a:schemeClr val="accent2">
                    <a:lumMod val="75000"/>
                  </a:schemeClr>
                </a:solidFill>
                <a:latin typeface="Calibri" pitchFamily="34" charset="0"/>
                <a:cs typeface="Calibri" pitchFamily="34" charset="0"/>
              </a:rPr>
              <a:t>JORDAN IN BRIEF  </a:t>
            </a:r>
            <a:endParaRPr lang="en-US" dirty="0"/>
          </a:p>
        </p:txBody>
      </p:sp>
      <p:sp>
        <p:nvSpPr>
          <p:cNvPr id="2" name="Rectangle 1"/>
          <p:cNvSpPr/>
          <p:nvPr/>
        </p:nvSpPr>
        <p:spPr>
          <a:xfrm>
            <a:off x="5334000" y="685800"/>
            <a:ext cx="3886200" cy="6186309"/>
          </a:xfrm>
          <a:prstGeom prst="rect">
            <a:avLst/>
          </a:prstGeom>
        </p:spPr>
        <p:txBody>
          <a:bodyPr wrap="square">
            <a:spAutoFit/>
          </a:bodyPr>
          <a:lstStyle/>
          <a:p>
            <a:r>
              <a:rPr lang="en-US" sz="1800" dirty="0">
                <a:solidFill>
                  <a:srgbClr val="002060"/>
                </a:solidFill>
                <a:latin typeface="Calibri" panose="020F0502020204030204" pitchFamily="34" charset="0"/>
              </a:rPr>
              <a:t>• Capital: Amman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a:t>
            </a:r>
            <a:r>
              <a:rPr lang="en-US" sz="1800" dirty="0">
                <a:solidFill>
                  <a:srgbClr val="C00000"/>
                </a:solidFill>
                <a:latin typeface="Calibri" panose="020F0502020204030204" pitchFamily="34" charset="0"/>
              </a:rPr>
              <a:t>Population: 7.73 million (2015) </a:t>
            </a:r>
            <a:endParaRPr lang="en-US" sz="1800" dirty="0" smtClean="0">
              <a:solidFill>
                <a:srgbClr val="C00000"/>
              </a:solidFill>
              <a:latin typeface="Calibri" panose="020F0502020204030204" pitchFamily="34" charset="0"/>
            </a:endParaRPr>
          </a:p>
          <a:p>
            <a:r>
              <a:rPr lang="en-US" sz="1800" dirty="0" smtClean="0">
                <a:solidFill>
                  <a:srgbClr val="002060"/>
                </a:solidFill>
                <a:latin typeface="Calibri" panose="020F0502020204030204" pitchFamily="34" charset="0"/>
              </a:rPr>
              <a:t>• Religion: Islam (92.7% Muslims) </a:t>
            </a:r>
          </a:p>
          <a:p>
            <a:r>
              <a:rPr lang="en-US" sz="1800" dirty="0" smtClean="0">
                <a:solidFill>
                  <a:srgbClr val="002060"/>
                </a:solidFill>
                <a:latin typeface="Calibri" panose="020F0502020204030204" pitchFamily="34" charset="0"/>
              </a:rPr>
              <a:t>• </a:t>
            </a:r>
            <a:r>
              <a:rPr lang="en-US" sz="1800" dirty="0">
                <a:solidFill>
                  <a:srgbClr val="C00000"/>
                </a:solidFill>
                <a:latin typeface="Calibri" panose="020F0502020204030204" pitchFamily="34" charset="0"/>
              </a:rPr>
              <a:t>GDP: USD35.77 billion (2014) </a:t>
            </a:r>
            <a:endParaRPr lang="en-US" sz="1800" dirty="0" smtClean="0">
              <a:solidFill>
                <a:srgbClr val="C00000"/>
              </a:solidFill>
              <a:latin typeface="Calibri" panose="020F0502020204030204" pitchFamily="34" charset="0"/>
            </a:endParaRPr>
          </a:p>
          <a:p>
            <a:r>
              <a:rPr lang="en-US" sz="1800" dirty="0" smtClean="0">
                <a:solidFill>
                  <a:srgbClr val="002060"/>
                </a:solidFill>
                <a:latin typeface="Calibri" panose="020F0502020204030204" pitchFamily="34" charset="0"/>
              </a:rPr>
              <a:t>• Diversified economy</a:t>
            </a:r>
            <a:r>
              <a:rPr lang="en-US" sz="1800" dirty="0">
                <a:solidFill>
                  <a:srgbClr val="002060"/>
                </a:solidFill>
                <a:latin typeface="Calibri" panose="020F0502020204030204" pitchFamily="34" charset="0"/>
              </a:rPr>
              <a:t>: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Service sector: 64.7% (2014) </a:t>
            </a: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Government (19.5%)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Finance, real estate (18.1</a:t>
            </a:r>
            <a:r>
              <a:rPr lang="en-US" sz="1800" dirty="0" smtClean="0">
                <a:solidFill>
                  <a:srgbClr val="002060"/>
                </a:solidFill>
                <a:latin typeface="Calibri" panose="020F0502020204030204" pitchFamily="34" charset="0"/>
              </a:rPr>
              <a:t>%)</a:t>
            </a: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Manufacturing (16.6%)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Transport &amp; communication </a:t>
            </a:r>
            <a:r>
              <a:rPr lang="en-US" sz="1800" dirty="0" smtClean="0">
                <a:solidFill>
                  <a:srgbClr val="002060"/>
                </a:solidFill>
                <a:latin typeface="Calibri" panose="020F0502020204030204" pitchFamily="34" charset="0"/>
              </a:rPr>
              <a:t>  (</a:t>
            </a:r>
            <a:r>
              <a:rPr lang="en-US" sz="1800" dirty="0">
                <a:solidFill>
                  <a:srgbClr val="002060"/>
                </a:solidFill>
                <a:latin typeface="Calibri" panose="020F0502020204030204" pitchFamily="34" charset="0"/>
              </a:rPr>
              <a:t>12.2</a:t>
            </a:r>
            <a:r>
              <a:rPr lang="en-US" sz="1800" dirty="0" smtClean="0">
                <a:solidFill>
                  <a:srgbClr val="002060"/>
                </a:solidFill>
                <a:latin typeface="Calibri" panose="020F0502020204030204" pitchFamily="34" charset="0"/>
              </a:rPr>
              <a:t>%)</a:t>
            </a:r>
          </a:p>
          <a:p>
            <a:r>
              <a:rPr lang="en-US" sz="1800" dirty="0" smtClean="0">
                <a:solidFill>
                  <a:srgbClr val="002060"/>
                </a:solidFill>
                <a:latin typeface="Calibri" panose="020F0502020204030204" pitchFamily="34" charset="0"/>
              </a:rPr>
              <a:t>• </a:t>
            </a:r>
            <a:r>
              <a:rPr lang="en-US" sz="1800" dirty="0">
                <a:solidFill>
                  <a:srgbClr val="002060"/>
                </a:solidFill>
                <a:latin typeface="Calibri" panose="020F0502020204030204" pitchFamily="34" charset="0"/>
              </a:rPr>
              <a:t>Relies heavily on foreign </a:t>
            </a:r>
            <a:r>
              <a:rPr lang="en-US" sz="1800" dirty="0" smtClean="0">
                <a:solidFill>
                  <a:srgbClr val="002060"/>
                </a:solidFill>
                <a:latin typeface="Calibri" panose="020F0502020204030204" pitchFamily="34" charset="0"/>
              </a:rPr>
              <a:t>aid</a:t>
            </a: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Since 1999, focus on: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economic </a:t>
            </a:r>
            <a:r>
              <a:rPr lang="en-US" sz="1800" dirty="0">
                <a:solidFill>
                  <a:srgbClr val="002060"/>
                </a:solidFill>
                <a:latin typeface="Calibri" panose="020F0502020204030204" pitchFamily="34" charset="0"/>
              </a:rPr>
              <a:t>stabilization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market liberalization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Reducing size of the government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a:t>
            </a:r>
            <a:r>
              <a:rPr lang="en-US" sz="1800" dirty="0">
                <a:solidFill>
                  <a:srgbClr val="C00000"/>
                </a:solidFill>
                <a:latin typeface="Calibri" panose="020F0502020204030204" pitchFamily="34" charset="0"/>
              </a:rPr>
              <a:t>Full liberalization of the telecom sector</a:t>
            </a:r>
            <a:r>
              <a:rPr lang="en-US" sz="1800" dirty="0">
                <a:solidFill>
                  <a:srgbClr val="002060"/>
                </a:solidFill>
                <a:latin typeface="Calibri" panose="020F0502020204030204" pitchFamily="34" charset="0"/>
              </a:rPr>
              <a:t>,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Increased no. of licensed </a:t>
            </a:r>
            <a:r>
              <a:rPr lang="en-US" sz="1800" dirty="0" smtClean="0">
                <a:solidFill>
                  <a:srgbClr val="002060"/>
                </a:solidFill>
                <a:latin typeface="Calibri" panose="020F0502020204030204" pitchFamily="34" charset="0"/>
              </a:rPr>
              <a:t>operators</a:t>
            </a: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Increased competition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Low prices </a:t>
            </a:r>
            <a:endParaRPr lang="en-US" sz="1800" dirty="0" smtClean="0">
              <a:solidFill>
                <a:srgbClr val="002060"/>
              </a:solidFill>
              <a:latin typeface="Calibri" panose="020F0502020204030204" pitchFamily="34" charset="0"/>
            </a:endParaRPr>
          </a:p>
          <a:p>
            <a:r>
              <a:rPr lang="en-US" sz="1800" dirty="0" smtClean="0">
                <a:solidFill>
                  <a:srgbClr val="002060"/>
                </a:solidFill>
                <a:latin typeface="Calibri" panose="020F0502020204030204" pitchFamily="34" charset="0"/>
              </a:rPr>
              <a:t>  • </a:t>
            </a:r>
            <a:r>
              <a:rPr lang="en-US" sz="1800" dirty="0">
                <a:solidFill>
                  <a:srgbClr val="002060"/>
                </a:solidFill>
                <a:latin typeface="Calibri" panose="020F0502020204030204" pitchFamily="34" charset="0"/>
              </a:rPr>
              <a:t>Higher broadband penetration</a:t>
            </a:r>
          </a:p>
        </p:txBody>
      </p:sp>
    </p:spTree>
    <p:extLst>
      <p:ext uri="{BB962C8B-B14F-4D97-AF65-F5344CB8AC3E}">
        <p14:creationId xmlns:p14="http://schemas.microsoft.com/office/powerpoint/2010/main" val="4178498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Table 18"/>
          <p:cNvGraphicFramePr>
            <a:graphicFrameLocks noGrp="1"/>
          </p:cNvGraphicFramePr>
          <p:nvPr>
            <p:extLst>
              <p:ext uri="{D42A27DB-BD31-4B8C-83A1-F6EECF244321}">
                <p14:modId xmlns:p14="http://schemas.microsoft.com/office/powerpoint/2010/main" val="2007641624"/>
              </p:ext>
            </p:extLst>
          </p:nvPr>
        </p:nvGraphicFramePr>
        <p:xfrm>
          <a:off x="457200" y="838200"/>
          <a:ext cx="8229600" cy="5326378"/>
        </p:xfrm>
        <a:graphic>
          <a:graphicData uri="http://schemas.openxmlformats.org/drawingml/2006/table">
            <a:tbl>
              <a:tblPr firstRow="1" bandRow="1">
                <a:effectLst>
                  <a:reflection blurRad="304800" stA="60000" endPos="37000" dist="495300" dir="5400000" sy="-100000" algn="bl" rotWithShape="0"/>
                </a:effectLst>
                <a:tableStyleId>{5C22544A-7EE6-4342-B048-85BDC9FD1C3A}</a:tableStyleId>
              </a:tblPr>
              <a:tblGrid>
                <a:gridCol w="8229600"/>
              </a:tblGrid>
              <a:tr h="556394">
                <a:tc>
                  <a:txBody>
                    <a:bodyPr/>
                    <a:lstStyle/>
                    <a:p>
                      <a:pPr algn="ctr"/>
                      <a:endParaRPr lang="en-US" dirty="0">
                        <a:solidFill>
                          <a:schemeClr val="accent2">
                            <a:lumMod val="75000"/>
                          </a:schemeClr>
                        </a:solidFill>
                        <a:latin typeface="Calibri" pitchFamily="34" charset="0"/>
                        <a:cs typeface="Calibri" pitchFamily="34" charset="0"/>
                      </a:endParaRPr>
                    </a:p>
                  </a:txBody>
                  <a:tcPr/>
                </a:tc>
              </a:tr>
              <a:tr h="700181">
                <a:tc>
                  <a:txBody>
                    <a:bodyPr/>
                    <a:lstStyle/>
                    <a:p>
                      <a:pPr algn="ctr"/>
                      <a:r>
                        <a:rPr lang="en-US" sz="1800" b="1" dirty="0" smtClean="0">
                          <a:solidFill>
                            <a:schemeClr val="accent2">
                              <a:lumMod val="75000"/>
                            </a:schemeClr>
                          </a:solidFill>
                          <a:latin typeface="Calibri" pitchFamily="34" charset="0"/>
                          <a:cs typeface="Calibri" pitchFamily="34" charset="0"/>
                        </a:rPr>
                        <a:t>Jordan has traditionally been a regional leader in developing, adopting and utilizing information and communication technology</a:t>
                      </a:r>
                      <a:endParaRPr lang="en-US" b="1" dirty="0">
                        <a:solidFill>
                          <a:schemeClr val="accent2">
                            <a:lumMod val="75000"/>
                          </a:schemeClr>
                        </a:solidFill>
                        <a:latin typeface="Calibri" pitchFamily="34" charset="0"/>
                        <a:cs typeface="Calibri" pitchFamily="34" charset="0"/>
                      </a:endParaRPr>
                    </a:p>
                  </a:txBody>
                  <a:tcPr/>
                </a:tc>
              </a:tr>
              <a:tr h="556394">
                <a:tc>
                  <a:txBody>
                    <a:bodyPr/>
                    <a:lstStyle/>
                    <a:p>
                      <a:endParaRPr lang="en-US" dirty="0"/>
                    </a:p>
                  </a:txBody>
                  <a:tcPr/>
                </a:tc>
              </a:tr>
              <a:tr h="7001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Calibri" pitchFamily="34" charset="0"/>
                          <a:cs typeface="Calibri" pitchFamily="34" charset="0"/>
                        </a:rPr>
                        <a:t>Jordan has a highly developed communications infrastructure </a:t>
                      </a:r>
                      <a:endParaRPr lang="en-US" b="1" dirty="0" smtClean="0">
                        <a:solidFill>
                          <a:srgbClr val="C00000"/>
                        </a:solidFill>
                        <a:latin typeface="Calibri" pitchFamily="34" charset="0"/>
                        <a:cs typeface="Calibri" pitchFamily="34" charset="0"/>
                      </a:endParaRPr>
                    </a:p>
                    <a:p>
                      <a:endParaRPr lang="en-US" dirty="0">
                        <a:solidFill>
                          <a:srgbClr val="C00000"/>
                        </a:solidFill>
                      </a:endParaRPr>
                    </a:p>
                  </a:txBody>
                  <a:tcPr/>
                </a:tc>
              </a:tr>
              <a:tr h="556394">
                <a:tc>
                  <a:txBody>
                    <a:bodyPr/>
                    <a:lstStyle/>
                    <a:p>
                      <a:endParaRPr lang="en-US"/>
                    </a:p>
                  </a:txBody>
                  <a:tcPr/>
                </a:tc>
              </a:tr>
              <a:tr h="100025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lumMod val="75000"/>
                            </a:schemeClr>
                          </a:solidFill>
                          <a:latin typeface="Calibri" pitchFamily="34" charset="0"/>
                          <a:cs typeface="Calibri" pitchFamily="34" charset="0"/>
                        </a:rPr>
                        <a:t>Jordan was one of the first Arab countries to introduce communication and information technology to the economy</a:t>
                      </a:r>
                    </a:p>
                    <a:p>
                      <a:endParaRPr lang="en-US" dirty="0"/>
                    </a:p>
                  </a:txBody>
                  <a:tcPr/>
                </a:tc>
              </a:tr>
              <a:tr h="556394">
                <a:tc>
                  <a:txBody>
                    <a:bodyPr/>
                    <a:lstStyle/>
                    <a:p>
                      <a:endParaRPr lang="en-US"/>
                    </a:p>
                  </a:txBody>
                  <a:tcPr/>
                </a:tc>
              </a:tr>
              <a:tr h="700181">
                <a:tc>
                  <a:txBody>
                    <a:bodyPr/>
                    <a:lstStyle/>
                    <a:p>
                      <a:pPr algn="ctr"/>
                      <a:r>
                        <a:rPr lang="en-US" sz="1800" b="1" dirty="0" smtClean="0">
                          <a:solidFill>
                            <a:srgbClr val="C00000"/>
                          </a:solidFill>
                          <a:latin typeface="Calibri" pitchFamily="34" charset="0"/>
                          <a:cs typeface="Calibri" pitchFamily="34" charset="0"/>
                        </a:rPr>
                        <a:t>Mobile broadband network download and upload speeds in Jordan are slightly above the average in Middle East and Africa (MEA) countries</a:t>
                      </a:r>
                      <a:endParaRPr lang="en-US" b="1" dirty="0">
                        <a:solidFill>
                          <a:srgbClr val="C00000"/>
                        </a:solidFill>
                        <a:latin typeface="Calibri" pitchFamily="34" charset="0"/>
                        <a:cs typeface="Calibri" pitchFamily="34" charset="0"/>
                      </a:endParaRPr>
                    </a:p>
                  </a:txBody>
                  <a:tcPr/>
                </a:tc>
              </a:tr>
            </a:tbl>
          </a:graphicData>
        </a:graphic>
      </p:graphicFrame>
      <p:sp>
        <p:nvSpPr>
          <p:cNvPr id="5" name="Title 1"/>
          <p:cNvSpPr>
            <a:spLocks noGrp="1"/>
          </p:cNvSpPr>
          <p:nvPr>
            <p:ph type="title"/>
          </p:nvPr>
        </p:nvSpPr>
        <p:spPr>
          <a:xfrm>
            <a:off x="685800" y="76200"/>
            <a:ext cx="7772400" cy="838200"/>
          </a:xfrm>
        </p:spPr>
        <p:txBody>
          <a:bodyPr/>
          <a:lstStyle/>
          <a:p>
            <a:r>
              <a:rPr lang="en-US" b="1" dirty="0" smtClean="0">
                <a:solidFill>
                  <a:schemeClr val="accent2">
                    <a:lumMod val="75000"/>
                  </a:schemeClr>
                </a:solidFill>
                <a:latin typeface="Calibri" pitchFamily="34" charset="0"/>
                <a:cs typeface="Calibri" pitchFamily="34" charset="0"/>
              </a:rPr>
              <a:t>Overview</a:t>
            </a:r>
            <a:endParaRPr lang="en-US" b="1" dirty="0">
              <a:solidFill>
                <a:schemeClr val="accent2">
                  <a:lumMod val="7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76535"/>
            <a:ext cx="6781800" cy="584775"/>
          </a:xfrm>
          <a:prstGeom prst="rect">
            <a:avLst/>
          </a:prstGeom>
        </p:spPr>
        <p:txBody>
          <a:bodyPr wrap="square">
            <a:spAutoFit/>
          </a:bodyPr>
          <a:lstStyle/>
          <a:p>
            <a:r>
              <a:rPr lang="en-US" sz="3200" b="1" dirty="0">
                <a:solidFill>
                  <a:schemeClr val="accent2">
                    <a:lumMod val="75000"/>
                  </a:schemeClr>
                </a:solidFill>
                <a:latin typeface="Calibri" pitchFamily="34" charset="0"/>
                <a:cs typeface="Calibri" pitchFamily="34" charset="0"/>
              </a:rPr>
              <a:t>INTERNET PENETRATION IN JORDAN</a:t>
            </a:r>
            <a:endParaRPr lang="en-US" sz="3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410264691"/>
              </p:ext>
            </p:extLst>
          </p:nvPr>
        </p:nvGraphicFramePr>
        <p:xfrm>
          <a:off x="228600" y="1371604"/>
          <a:ext cx="4267200" cy="4865607"/>
        </p:xfrm>
        <a:graphic>
          <a:graphicData uri="http://schemas.openxmlformats.org/drawingml/2006/table">
            <a:tbl>
              <a:tblPr firstRow="1" bandRow="1">
                <a:tableStyleId>{5C22544A-7EE6-4342-B048-85BDC9FD1C3A}</a:tableStyleId>
              </a:tblPr>
              <a:tblGrid>
                <a:gridCol w="1143000"/>
                <a:gridCol w="1143000"/>
                <a:gridCol w="1143000"/>
                <a:gridCol w="838200"/>
              </a:tblGrid>
              <a:tr h="304796">
                <a:tc>
                  <a:txBody>
                    <a:bodyPr/>
                    <a:lstStyle/>
                    <a:p>
                      <a:r>
                        <a:rPr lang="en-US" sz="1600" dirty="0" smtClean="0">
                          <a:solidFill>
                            <a:srgbClr val="002060"/>
                          </a:solidFill>
                          <a:latin typeface="Calibri" panose="020F0502020204030204" pitchFamily="34" charset="0"/>
                        </a:rPr>
                        <a:t>Year </a:t>
                      </a:r>
                      <a:endParaRPr lang="en-US" sz="1600" dirty="0">
                        <a:solidFill>
                          <a:srgbClr val="002060"/>
                        </a:solidFill>
                        <a:latin typeface="Calibri" panose="020F0502020204030204" pitchFamily="34" charset="0"/>
                      </a:endParaRPr>
                    </a:p>
                  </a:txBody>
                  <a:tcPr>
                    <a:solidFill>
                      <a:schemeClr val="accent6">
                        <a:lumMod val="75000"/>
                        <a:alpha val="19000"/>
                      </a:schemeClr>
                    </a:solidFill>
                  </a:tcPr>
                </a:tc>
                <a:tc>
                  <a:txBody>
                    <a:bodyPr/>
                    <a:lstStyle/>
                    <a:p>
                      <a:r>
                        <a:rPr lang="en-US" sz="1600" dirty="0" smtClean="0">
                          <a:solidFill>
                            <a:srgbClr val="002060"/>
                          </a:solidFill>
                          <a:latin typeface="Calibri" panose="020F0502020204030204" pitchFamily="34" charset="0"/>
                        </a:rPr>
                        <a:t>Users</a:t>
                      </a:r>
                      <a:endParaRPr lang="en-US" sz="1600" dirty="0">
                        <a:solidFill>
                          <a:srgbClr val="002060"/>
                        </a:solidFill>
                        <a:latin typeface="Calibri" panose="020F0502020204030204" pitchFamily="34" charset="0"/>
                      </a:endParaRPr>
                    </a:p>
                  </a:txBody>
                  <a:tcPr>
                    <a:solidFill>
                      <a:schemeClr val="accent6">
                        <a:lumMod val="75000"/>
                        <a:alpha val="19000"/>
                      </a:schemeClr>
                    </a:solidFill>
                  </a:tcPr>
                </a:tc>
                <a:tc>
                  <a:txBody>
                    <a:bodyPr/>
                    <a:lstStyle/>
                    <a:p>
                      <a:r>
                        <a:rPr lang="en-US" sz="1600" dirty="0" smtClean="0">
                          <a:solidFill>
                            <a:srgbClr val="002060"/>
                          </a:solidFill>
                          <a:latin typeface="Calibri" panose="020F0502020204030204" pitchFamily="34" charset="0"/>
                        </a:rPr>
                        <a:t>Population</a:t>
                      </a:r>
                      <a:endParaRPr lang="en-US" sz="1600" dirty="0">
                        <a:solidFill>
                          <a:srgbClr val="002060"/>
                        </a:solidFill>
                        <a:latin typeface="Calibri" panose="020F0502020204030204" pitchFamily="34" charset="0"/>
                      </a:endParaRPr>
                    </a:p>
                  </a:txBody>
                  <a:tcPr>
                    <a:solidFill>
                      <a:schemeClr val="accent6">
                        <a:lumMod val="75000"/>
                        <a:alpha val="19000"/>
                      </a:schemeClr>
                    </a:solidFill>
                  </a:tcPr>
                </a:tc>
                <a:tc>
                  <a:txBody>
                    <a:bodyPr/>
                    <a:lstStyle/>
                    <a:p>
                      <a:r>
                        <a:rPr lang="en-US" sz="1600" dirty="0" smtClean="0">
                          <a:solidFill>
                            <a:srgbClr val="002060"/>
                          </a:solidFill>
                          <a:latin typeface="Calibri" panose="020F0502020204030204" pitchFamily="34" charset="0"/>
                        </a:rPr>
                        <a:t> % Pop. </a:t>
                      </a:r>
                      <a:endParaRPr lang="en-US" sz="1600" dirty="0">
                        <a:solidFill>
                          <a:srgbClr val="002060"/>
                        </a:solidFill>
                        <a:latin typeface="Calibri" panose="020F0502020204030204" pitchFamily="34" charset="0"/>
                      </a:endParaRPr>
                    </a:p>
                  </a:txBody>
                  <a:tcPr>
                    <a:solidFill>
                      <a:schemeClr val="accent6">
                        <a:lumMod val="75000"/>
                        <a:alpha val="19000"/>
                      </a:schemeClr>
                    </a:solidFill>
                  </a:tcPr>
                </a:tc>
              </a:tr>
              <a:tr h="350516">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2000</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127,300</a:t>
                      </a:r>
                    </a:p>
                    <a:p>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chemeClr val="accent1">
                        <a:tint val="40000"/>
                        <a:alpha val="76000"/>
                      </a:scheme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5,282,558</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chemeClr val="accent1">
                        <a:tint val="40000"/>
                        <a:alpha val="76000"/>
                      </a:scheme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2.4 %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chemeClr val="accent1">
                        <a:tint val="40000"/>
                        <a:alpha val="76000"/>
                      </a:schemeClr>
                    </a:solidFill>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2002</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457,000</a:t>
                      </a:r>
                    </a:p>
                    <a:p>
                      <a:endParaRPr lang="en-US" sz="1400" b="1" dirty="0" smtClean="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5,282,558</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8.7 %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2005</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600,000</a:t>
                      </a:r>
                    </a:p>
                    <a:p>
                      <a:pPr marL="0" algn="l" defTabSz="457200" rtl="0" eaLnBrk="1" latinLnBrk="0" hangingPunct="1"/>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5,282,558 </a:t>
                      </a:r>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11.4 %</a:t>
                      </a:r>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2007</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796,900</a:t>
                      </a:r>
                    </a:p>
                    <a:p>
                      <a:pPr marL="0" algn="l" defTabSz="457200" rtl="0" eaLnBrk="1" latinLnBrk="0" hangingPunct="1"/>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solidFill>
                      <a:srgbClr val="002060">
                        <a:alpha val="12000"/>
                      </a:srgbClr>
                    </a:solidFill>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5,375,307 </a:t>
                      </a:r>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solidFill>
                      <a:srgbClr val="002060">
                        <a:alpha val="12000"/>
                      </a:srgbClr>
                    </a:solidFill>
                  </a:tcPr>
                </a:tc>
                <a:tc>
                  <a:txBody>
                    <a:bodyPr/>
                    <a:lstStyle/>
                    <a:p>
                      <a:pPr marL="0" algn="l" defTabSz="457200" rtl="0" eaLnBrk="1" latinLnBrk="0" hangingPunct="1"/>
                      <a:r>
                        <a:rPr lang="en-US" sz="1400" b="1" kern="1200" dirty="0" smtClean="0">
                          <a:solidFill>
                            <a:schemeClr val="accent5">
                              <a:lumMod val="10000"/>
                            </a:schemeClr>
                          </a:solidFill>
                          <a:latin typeface="Times New Roman" panose="02020603050405020304" pitchFamily="18" charset="0"/>
                          <a:ea typeface="+mn-ea"/>
                          <a:cs typeface="Times New Roman" panose="02020603050405020304" pitchFamily="18" charset="0"/>
                        </a:rPr>
                        <a:t>14.8 %</a:t>
                      </a:r>
                      <a:endParaRPr lang="en-US" sz="1400" b="1"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txBody>
                  <a:tcPr>
                    <a:solidFill>
                      <a:srgbClr val="002060">
                        <a:alpha val="12000"/>
                      </a:srgbClr>
                    </a:solidFill>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2008</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1,126,700</a:t>
                      </a:r>
                    </a:p>
                    <a:p>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6,198,677</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18.2 %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2009</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1,742,000</a:t>
                      </a:r>
                    </a:p>
                    <a:p>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6,269,285</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28.1 %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2010</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2,324,000</a:t>
                      </a:r>
                    </a:p>
                    <a:p>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6,407,085</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38.0%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2012</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4,260,000</a:t>
                      </a:r>
                    </a:p>
                    <a:p>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6,508,887</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67.0%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solidFill>
                      <a:srgbClr val="002060">
                        <a:alpha val="12000"/>
                      </a:srgbClr>
                    </a:solidFill>
                  </a:tcPr>
                </a:tc>
              </a:tr>
              <a:tr h="385048">
                <a:tc>
                  <a:txBody>
                    <a:bodyPr/>
                    <a:lstStyle/>
                    <a:p>
                      <a:pPr marL="0" algn="l" defTabSz="457200" rtl="0" eaLnBrk="1" latinLnBrk="0" hangingPunct="1"/>
                      <a:r>
                        <a:rPr lang="en-US" sz="1600" b="1" kern="1200" dirty="0" smtClean="0">
                          <a:solidFill>
                            <a:srgbClr val="002060"/>
                          </a:solidFill>
                          <a:latin typeface="Calibri" panose="020F0502020204030204" pitchFamily="34" charset="0"/>
                          <a:ea typeface="+mn-ea"/>
                          <a:cs typeface="+mn-cs"/>
                        </a:rPr>
                        <a:t>2015</a:t>
                      </a:r>
                      <a:endParaRPr lang="en-US" sz="1600" b="1" kern="1200" dirty="0">
                        <a:solidFill>
                          <a:srgbClr val="002060"/>
                        </a:solidFill>
                        <a:latin typeface="Calibri" panose="020F0502020204030204" pitchFamily="34" charset="0"/>
                        <a:ea typeface="+mn-ea"/>
                        <a:cs typeface="+mn-cs"/>
                      </a:endParaRPr>
                    </a:p>
                  </a:txBody>
                  <a:tcPr>
                    <a:solidFill>
                      <a:srgbClr val="002060">
                        <a:alpha val="16000"/>
                      </a:srgbClr>
                    </a:solidFill>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5,700,00</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6,623,279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c>
                  <a:txBody>
                    <a:bodyPr/>
                    <a:lstStyle/>
                    <a:p>
                      <a:r>
                        <a:rPr lang="en-US" sz="1400" b="1" dirty="0" smtClean="0">
                          <a:solidFill>
                            <a:schemeClr val="accent5">
                              <a:lumMod val="10000"/>
                            </a:schemeClr>
                          </a:solidFill>
                          <a:latin typeface="Times New Roman" panose="02020603050405020304" pitchFamily="18" charset="0"/>
                          <a:cs typeface="Times New Roman" panose="02020603050405020304" pitchFamily="18" charset="0"/>
                        </a:rPr>
                        <a:t>86.1 %</a:t>
                      </a:r>
                      <a:endParaRPr lang="en-US" sz="1400" b="1" dirty="0">
                        <a:solidFill>
                          <a:schemeClr val="accent5">
                            <a:lumMod val="10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9" name="Rectangle 8"/>
          <p:cNvSpPr/>
          <p:nvPr/>
        </p:nvSpPr>
        <p:spPr bwMode="auto">
          <a:xfrm>
            <a:off x="4610100" y="1676400"/>
            <a:ext cx="4305300" cy="41910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Rectangle 3"/>
          <p:cNvSpPr txBox="1">
            <a:spLocks noChangeArrowheads="1"/>
          </p:cNvSpPr>
          <p:nvPr/>
        </p:nvSpPr>
        <p:spPr bwMode="auto">
          <a:xfrm>
            <a:off x="4610100" y="1676400"/>
            <a:ext cx="43053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Font typeface="Arial" panose="020B0604020202020204" pitchFamily="34" charset="0"/>
              <a:buChar char="•"/>
              <a:defRPr/>
            </a:pPr>
            <a:r>
              <a:rPr lang="en-US" sz="1800" dirty="0">
                <a:solidFill>
                  <a:srgbClr val="C00000"/>
                </a:solidFill>
                <a:latin typeface="Calibri" pitchFamily="34" charset="0"/>
                <a:cs typeface="Calibri" pitchFamily="34" charset="0"/>
              </a:rPr>
              <a:t>Internet users: </a:t>
            </a:r>
            <a:r>
              <a:rPr lang="en-US" sz="1800" b="1" dirty="0">
                <a:solidFill>
                  <a:srgbClr val="C00000"/>
                </a:solidFill>
                <a:latin typeface="Calibri" pitchFamily="34" charset="0"/>
                <a:cs typeface="Calibri" pitchFamily="34" charset="0"/>
              </a:rPr>
              <a:t>5.7</a:t>
            </a:r>
            <a:r>
              <a:rPr lang="en-US" sz="1800" dirty="0">
                <a:solidFill>
                  <a:srgbClr val="C00000"/>
                </a:solidFill>
                <a:latin typeface="Calibri" pitchFamily="34" charset="0"/>
                <a:cs typeface="Calibri" pitchFamily="34" charset="0"/>
              </a:rPr>
              <a:t> </a:t>
            </a:r>
            <a:r>
              <a:rPr lang="en-US" sz="1800" dirty="0" smtClean="0">
                <a:solidFill>
                  <a:srgbClr val="C00000"/>
                </a:solidFill>
                <a:latin typeface="Calibri" pitchFamily="34" charset="0"/>
                <a:cs typeface="Calibri" pitchFamily="34" charset="0"/>
              </a:rPr>
              <a:t>million </a:t>
            </a:r>
          </a:p>
          <a:p>
            <a:pPr marL="0" indent="0" eaLnBrk="1" hangingPunct="1">
              <a:buNone/>
              <a:defRPr/>
            </a:pPr>
            <a:endParaRPr lang="en-US" sz="1800" dirty="0" smtClean="0">
              <a:solidFill>
                <a:srgbClr val="002060"/>
              </a:solidFill>
              <a:latin typeface="Calibri" pitchFamily="34" charset="0"/>
              <a:cs typeface="Calibri" pitchFamily="34" charset="0"/>
            </a:endParaRPr>
          </a:p>
          <a:p>
            <a:pPr eaLnBrk="1" hangingPunct="1">
              <a:buFont typeface="Arial" panose="020B0604020202020204" pitchFamily="34" charset="0"/>
              <a:buChar char="•"/>
              <a:defRPr/>
            </a:pPr>
            <a:r>
              <a:rPr lang="en-US" sz="1800" b="1" dirty="0" smtClean="0">
                <a:solidFill>
                  <a:srgbClr val="002060"/>
                </a:solidFill>
                <a:latin typeface="Calibri" pitchFamily="34" charset="0"/>
                <a:cs typeface="Calibri" pitchFamily="34" charset="0"/>
              </a:rPr>
              <a:t>86.1</a:t>
            </a:r>
            <a:r>
              <a:rPr lang="en-US" sz="1800" b="1" dirty="0">
                <a:solidFill>
                  <a:srgbClr val="002060"/>
                </a:solidFill>
                <a:latin typeface="Calibri" pitchFamily="34" charset="0"/>
                <a:cs typeface="Calibri" pitchFamily="34" charset="0"/>
              </a:rPr>
              <a:t>% </a:t>
            </a:r>
            <a:r>
              <a:rPr lang="en-US" sz="1800" dirty="0">
                <a:solidFill>
                  <a:srgbClr val="002060"/>
                </a:solidFill>
                <a:latin typeface="Calibri" pitchFamily="34" charset="0"/>
                <a:cs typeface="Calibri" pitchFamily="34" charset="0"/>
              </a:rPr>
              <a:t>of the total </a:t>
            </a:r>
            <a:r>
              <a:rPr lang="en-US" sz="1800" dirty="0" smtClean="0">
                <a:solidFill>
                  <a:srgbClr val="002060"/>
                </a:solidFill>
                <a:latin typeface="Calibri" pitchFamily="34" charset="0"/>
                <a:cs typeface="Calibri" pitchFamily="34" charset="0"/>
              </a:rPr>
              <a:t>population  2015</a:t>
            </a:r>
          </a:p>
          <a:p>
            <a:pPr marL="0" indent="0" eaLnBrk="1" hangingPunct="1">
              <a:buNone/>
              <a:defRPr/>
            </a:pPr>
            <a:endParaRPr lang="en-US" sz="1800" dirty="0" smtClean="0">
              <a:solidFill>
                <a:srgbClr val="002060"/>
              </a:solidFill>
              <a:latin typeface="Calibri" pitchFamily="34" charset="0"/>
              <a:cs typeface="Calibri" pitchFamily="34" charset="0"/>
            </a:endParaRPr>
          </a:p>
          <a:p>
            <a:pPr eaLnBrk="1" hangingPunct="1">
              <a:buFont typeface="Arial" panose="020B0604020202020204" pitchFamily="34" charset="0"/>
              <a:buChar char="•"/>
              <a:defRPr/>
            </a:pPr>
            <a:r>
              <a:rPr lang="en-US" sz="1800" dirty="0" smtClean="0">
                <a:solidFill>
                  <a:srgbClr val="C00000"/>
                </a:solidFill>
                <a:latin typeface="Calibri" pitchFamily="34" charset="0"/>
                <a:cs typeface="Calibri" pitchFamily="34" charset="0"/>
              </a:rPr>
              <a:t>Internet </a:t>
            </a:r>
            <a:r>
              <a:rPr lang="en-US" sz="1800" dirty="0">
                <a:solidFill>
                  <a:srgbClr val="C00000"/>
                </a:solidFill>
                <a:latin typeface="Calibri" pitchFamily="34" charset="0"/>
                <a:cs typeface="Calibri" pitchFamily="34" charset="0"/>
              </a:rPr>
              <a:t>users: </a:t>
            </a:r>
            <a:r>
              <a:rPr lang="en-US" sz="1800" b="1" dirty="0">
                <a:solidFill>
                  <a:srgbClr val="C00000"/>
                </a:solidFill>
                <a:latin typeface="Calibri" pitchFamily="34" charset="0"/>
                <a:cs typeface="Calibri" pitchFamily="34" charset="0"/>
              </a:rPr>
              <a:t>6.2 </a:t>
            </a:r>
            <a:r>
              <a:rPr lang="en-US" sz="1800" dirty="0">
                <a:solidFill>
                  <a:srgbClr val="C00000"/>
                </a:solidFill>
                <a:latin typeface="Calibri" pitchFamily="34" charset="0"/>
                <a:cs typeface="Calibri" pitchFamily="34" charset="0"/>
              </a:rPr>
              <a:t>million </a:t>
            </a:r>
            <a:r>
              <a:rPr lang="en-US" sz="1800" dirty="0" smtClean="0">
                <a:solidFill>
                  <a:srgbClr val="C00000"/>
                </a:solidFill>
                <a:latin typeface="Calibri" pitchFamily="34" charset="0"/>
                <a:cs typeface="Calibri" pitchFamily="34" charset="0"/>
              </a:rPr>
              <a:t>- June 2015</a:t>
            </a:r>
          </a:p>
          <a:p>
            <a:pPr marL="0" indent="0" eaLnBrk="1" hangingPunct="1">
              <a:buNone/>
              <a:defRPr/>
            </a:pPr>
            <a:endParaRPr lang="en-US" sz="1800" dirty="0" smtClean="0">
              <a:solidFill>
                <a:srgbClr val="002060"/>
              </a:solidFill>
              <a:latin typeface="Calibri" pitchFamily="34" charset="0"/>
              <a:cs typeface="Calibri" pitchFamily="34" charset="0"/>
            </a:endParaRPr>
          </a:p>
          <a:p>
            <a:pPr eaLnBrk="1" hangingPunct="1">
              <a:buFont typeface="Arial" panose="020B0604020202020204" pitchFamily="34" charset="0"/>
              <a:buChar char="•"/>
              <a:defRPr/>
            </a:pPr>
            <a:r>
              <a:rPr lang="en-US" sz="1800" dirty="0">
                <a:solidFill>
                  <a:srgbClr val="002060"/>
                </a:solidFill>
                <a:latin typeface="Calibri" pitchFamily="34" charset="0"/>
                <a:cs typeface="Calibri" pitchFamily="34" charset="0"/>
              </a:rPr>
              <a:t>The growth of Internet </a:t>
            </a:r>
            <a:r>
              <a:rPr lang="en-US" sz="1800" dirty="0" smtClean="0">
                <a:solidFill>
                  <a:srgbClr val="002060"/>
                </a:solidFill>
                <a:latin typeface="Calibri" pitchFamily="34" charset="0"/>
                <a:cs typeface="Calibri" pitchFamily="34" charset="0"/>
              </a:rPr>
              <a:t>users outpaces </a:t>
            </a:r>
            <a:r>
              <a:rPr lang="en-US" sz="1800" dirty="0">
                <a:solidFill>
                  <a:srgbClr val="002060"/>
                </a:solidFill>
                <a:latin typeface="Calibri" pitchFamily="34" charset="0"/>
                <a:cs typeface="Calibri" pitchFamily="34" charset="0"/>
              </a:rPr>
              <a:t>the growth of the </a:t>
            </a:r>
            <a:r>
              <a:rPr lang="en-US" sz="1800" dirty="0" smtClean="0">
                <a:solidFill>
                  <a:srgbClr val="002060"/>
                </a:solidFill>
                <a:latin typeface="Calibri" pitchFamily="34" charset="0"/>
                <a:cs typeface="Calibri" pitchFamily="34" charset="0"/>
              </a:rPr>
              <a:t>population</a:t>
            </a:r>
          </a:p>
          <a:p>
            <a:pPr eaLnBrk="1" hangingPunct="1">
              <a:buFont typeface="Arial" panose="020B0604020202020204" pitchFamily="34" charset="0"/>
              <a:buChar char="•"/>
              <a:defRPr/>
            </a:pPr>
            <a:r>
              <a:rPr lang="en-US" sz="1800" dirty="0" smtClean="0">
                <a:solidFill>
                  <a:srgbClr val="C00000"/>
                </a:solidFill>
                <a:latin typeface="Calibri" pitchFamily="34" charset="0"/>
                <a:cs typeface="Calibri" pitchFamily="34" charset="0"/>
              </a:rPr>
              <a:t>More </a:t>
            </a:r>
            <a:r>
              <a:rPr lang="en-US" sz="1800" dirty="0">
                <a:solidFill>
                  <a:srgbClr val="C00000"/>
                </a:solidFill>
                <a:latin typeface="Calibri" pitchFamily="34" charset="0"/>
                <a:cs typeface="Calibri" pitchFamily="34" charset="0"/>
              </a:rPr>
              <a:t>growth expected with the launch of </a:t>
            </a:r>
            <a:r>
              <a:rPr lang="en-US" sz="1800" dirty="0" smtClean="0">
                <a:solidFill>
                  <a:srgbClr val="C00000"/>
                </a:solidFill>
                <a:latin typeface="Calibri" pitchFamily="34" charset="0"/>
                <a:cs typeface="Calibri" pitchFamily="34" charset="0"/>
              </a:rPr>
              <a:t> new technologies 3G,4G Fiber, MW etc.</a:t>
            </a:r>
          </a:p>
          <a:p>
            <a:pPr eaLnBrk="1" hangingPunct="1">
              <a:buFont typeface="Arial" panose="020B0604020202020204" pitchFamily="34" charset="0"/>
              <a:buChar char="•"/>
              <a:defRPr/>
            </a:pPr>
            <a:r>
              <a:rPr lang="en-US" sz="1800" b="1" kern="0" dirty="0" smtClean="0">
                <a:solidFill>
                  <a:srgbClr val="002060"/>
                </a:solidFill>
                <a:latin typeface="Calibri" pitchFamily="34" charset="0"/>
                <a:ea typeface="+mj-ea"/>
                <a:cs typeface="Calibri" pitchFamily="34" charset="0"/>
              </a:rPr>
              <a:t>3</a:t>
            </a:r>
            <a:r>
              <a:rPr lang="en-US" sz="1800" kern="0" dirty="0" smtClean="0">
                <a:solidFill>
                  <a:srgbClr val="002060"/>
                </a:solidFill>
                <a:latin typeface="Calibri" pitchFamily="34" charset="0"/>
                <a:ea typeface="+mj-ea"/>
                <a:cs typeface="Calibri" pitchFamily="34" charset="0"/>
              </a:rPr>
              <a:t> Main ISP &amp; Telecom Provider:</a:t>
            </a:r>
          </a:p>
          <a:p>
            <a:pPr marL="0" indent="0" eaLnBrk="1" hangingPunct="1">
              <a:buNone/>
              <a:defRPr/>
            </a:pPr>
            <a:r>
              <a:rPr lang="en-US" sz="1800" kern="0" dirty="0" smtClean="0">
                <a:solidFill>
                  <a:srgbClr val="002060"/>
                </a:solidFill>
                <a:latin typeface="Calibri" pitchFamily="34" charset="0"/>
                <a:ea typeface="+mj-ea"/>
                <a:cs typeface="Calibri" pitchFamily="34" charset="0"/>
              </a:rPr>
              <a:t>        (Zain ,Orange ,</a:t>
            </a:r>
            <a:r>
              <a:rPr lang="en-US" sz="1800" kern="0" dirty="0" err="1" smtClean="0">
                <a:solidFill>
                  <a:srgbClr val="002060"/>
                </a:solidFill>
                <a:latin typeface="Calibri" pitchFamily="34" charset="0"/>
                <a:ea typeface="+mj-ea"/>
                <a:cs typeface="Calibri" pitchFamily="34" charset="0"/>
              </a:rPr>
              <a:t>Umniah</a:t>
            </a:r>
            <a:r>
              <a:rPr lang="en-US" sz="1800" kern="0" dirty="0" smtClean="0">
                <a:solidFill>
                  <a:srgbClr val="002060"/>
                </a:solidFill>
                <a:latin typeface="Calibri" pitchFamily="34" charset="0"/>
                <a:ea typeface="+mj-ea"/>
                <a:cs typeface="Calibri" pitchFamily="34" charset="0"/>
              </a:rPr>
              <a:t>)</a:t>
            </a:r>
            <a:endParaRPr lang="en-US" sz="1800" kern="0" dirty="0">
              <a:solidFill>
                <a:srgbClr val="002060"/>
              </a:solidFill>
              <a:latin typeface="Calibri" pitchFamily="34" charset="0"/>
              <a:ea typeface="+mj-ea"/>
              <a:cs typeface="Calibri" pitchFamily="34" charset="0"/>
            </a:endParaRPr>
          </a:p>
        </p:txBody>
      </p:sp>
    </p:spTree>
    <p:extLst>
      <p:ext uri="{BB962C8B-B14F-4D97-AF65-F5344CB8AC3E}">
        <p14:creationId xmlns:p14="http://schemas.microsoft.com/office/powerpoint/2010/main" val="6071202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1066800"/>
          </a:xfrm>
        </p:spPr>
        <p:txBody>
          <a:bodyPr/>
          <a:lstStyle/>
          <a:p>
            <a:pPr algn="ctr">
              <a:defRPr/>
            </a:pPr>
            <a:r>
              <a:rPr lang="en-US" sz="3200" b="1" dirty="0" smtClean="0">
                <a:solidFill>
                  <a:schemeClr val="accent2">
                    <a:lumMod val="75000"/>
                  </a:schemeClr>
                </a:solidFill>
                <a:latin typeface="Calibri" pitchFamily="34" charset="0"/>
                <a:cs typeface="Calibri" pitchFamily="34" charset="0"/>
              </a:rPr>
              <a:t>History of Telecommunications </a:t>
            </a:r>
            <a:r>
              <a:rPr lang="en-US" sz="3200" b="1" dirty="0">
                <a:solidFill>
                  <a:schemeClr val="accent2">
                    <a:lumMod val="75000"/>
                  </a:schemeClr>
                </a:solidFill>
                <a:latin typeface="Calibri" pitchFamily="34" charset="0"/>
                <a:cs typeface="Calibri" pitchFamily="34" charset="0"/>
              </a:rPr>
              <a:t>developments </a:t>
            </a:r>
            <a:r>
              <a:rPr lang="en-US" sz="3200" b="1" dirty="0" smtClean="0">
                <a:solidFill>
                  <a:schemeClr val="accent2">
                    <a:lumMod val="75000"/>
                  </a:schemeClr>
                </a:solidFill>
                <a:latin typeface="Calibri" pitchFamily="34" charset="0"/>
                <a:cs typeface="Calibri" pitchFamily="34" charset="0"/>
              </a:rPr>
              <a:t/>
            </a:r>
            <a:br>
              <a:rPr lang="en-US" sz="3200" b="1" dirty="0" smtClean="0">
                <a:solidFill>
                  <a:schemeClr val="accent2">
                    <a:lumMod val="75000"/>
                  </a:schemeClr>
                </a:solidFill>
                <a:latin typeface="Calibri" pitchFamily="34" charset="0"/>
                <a:cs typeface="Calibri" pitchFamily="34" charset="0"/>
              </a:rPr>
            </a:br>
            <a:r>
              <a:rPr lang="en-US" sz="3200" b="1" dirty="0" smtClean="0">
                <a:solidFill>
                  <a:schemeClr val="accent2">
                    <a:lumMod val="75000"/>
                  </a:schemeClr>
                </a:solidFill>
                <a:latin typeface="Calibri" pitchFamily="34" charset="0"/>
                <a:cs typeface="Calibri" pitchFamily="34" charset="0"/>
              </a:rPr>
              <a:t>in </a:t>
            </a:r>
            <a:r>
              <a:rPr lang="en-US" sz="3200" b="1" dirty="0">
                <a:solidFill>
                  <a:schemeClr val="accent2">
                    <a:lumMod val="75000"/>
                  </a:schemeClr>
                </a:solidFill>
                <a:latin typeface="Calibri" pitchFamily="34" charset="0"/>
                <a:cs typeface="Calibri" pitchFamily="34" charset="0"/>
              </a:rPr>
              <a:t>Jordan</a:t>
            </a:r>
            <a:r>
              <a:rPr lang="en-US" sz="3200" dirty="0">
                <a:solidFill>
                  <a:schemeClr val="accent2">
                    <a:lumMod val="75000"/>
                  </a:schemeClr>
                </a:solidFill>
                <a:latin typeface="Calibri" pitchFamily="34" charset="0"/>
                <a:cs typeface="Calibri" pitchFamily="34" charset="0"/>
              </a:rPr>
              <a:t/>
            </a:r>
            <a:br>
              <a:rPr lang="en-US" sz="3200" dirty="0">
                <a:solidFill>
                  <a:schemeClr val="accent2">
                    <a:lumMod val="75000"/>
                  </a:schemeClr>
                </a:solidFill>
                <a:latin typeface="Calibri" pitchFamily="34" charset="0"/>
                <a:cs typeface="Calibri" pitchFamily="34" charset="0"/>
              </a:rPr>
            </a:br>
            <a:endParaRPr lang="en-US" sz="3200" dirty="0">
              <a:solidFill>
                <a:schemeClr val="accent2">
                  <a:lumMod val="75000"/>
                </a:schemeClr>
              </a:solidFill>
              <a:latin typeface="Calibri" pitchFamily="34" charset="0"/>
              <a:cs typeface="Calibri"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9775"/>
            <a:ext cx="92583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0575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pPr algn="ctr">
              <a:defRPr/>
            </a:pPr>
            <a:r>
              <a:rPr lang="en-US" dirty="0" smtClean="0">
                <a:solidFill>
                  <a:schemeClr val="accent2">
                    <a:lumMod val="75000"/>
                  </a:schemeClr>
                </a:solidFill>
                <a:latin typeface="Calibri" pitchFamily="34" charset="0"/>
                <a:cs typeface="Calibri" pitchFamily="34" charset="0"/>
              </a:rPr>
              <a:t>Penetration in Middle East </a:t>
            </a:r>
            <a:r>
              <a:rPr lang="en-US" sz="1200" dirty="0">
                <a:solidFill>
                  <a:schemeClr val="accent2">
                    <a:lumMod val="75000"/>
                  </a:schemeClr>
                </a:solidFill>
                <a:latin typeface="Calibri" pitchFamily="34" charset="0"/>
                <a:cs typeface="Calibri" pitchFamily="34" charset="0"/>
              </a:rPr>
              <a:t>Nov 2015</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09800"/>
            <a:ext cx="61817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2362200"/>
            <a:ext cx="1181542" cy="338554"/>
          </a:xfrm>
          <a:prstGeom prst="rect">
            <a:avLst/>
          </a:prstGeom>
        </p:spPr>
        <p:txBody>
          <a:bodyPr wrap="none">
            <a:spAutoFit/>
          </a:bodyPr>
          <a:lstStyle/>
          <a:p>
            <a:r>
              <a:rPr lang="en-US" sz="1600" b="1" dirty="0" smtClean="0">
                <a:solidFill>
                  <a:srgbClr val="C00000"/>
                </a:solidFill>
                <a:latin typeface="Calibri" pitchFamily="34" charset="0"/>
                <a:cs typeface="Calibri" pitchFamily="34" charset="0"/>
              </a:rPr>
              <a:t>Middle </a:t>
            </a:r>
            <a:r>
              <a:rPr lang="en-US" sz="1600" b="1" dirty="0">
                <a:solidFill>
                  <a:srgbClr val="C00000"/>
                </a:solidFill>
                <a:latin typeface="Calibri" pitchFamily="34" charset="0"/>
                <a:cs typeface="Calibri" pitchFamily="34" charset="0"/>
              </a:rPr>
              <a:t>East</a:t>
            </a:r>
          </a:p>
        </p:txBody>
      </p:sp>
      <p:sp>
        <p:nvSpPr>
          <p:cNvPr id="7" name="Rectangle 6"/>
          <p:cNvSpPr/>
          <p:nvPr/>
        </p:nvSpPr>
        <p:spPr>
          <a:xfrm>
            <a:off x="228600" y="2819400"/>
            <a:ext cx="1121525" cy="338554"/>
          </a:xfrm>
          <a:prstGeom prst="rect">
            <a:avLst/>
          </a:prstGeom>
        </p:spPr>
        <p:txBody>
          <a:bodyPr wrap="none">
            <a:spAutoFit/>
          </a:bodyPr>
          <a:lstStyle/>
          <a:p>
            <a:r>
              <a:rPr lang="en-US" sz="1600" b="1" dirty="0">
                <a:solidFill>
                  <a:schemeClr val="accent6">
                    <a:lumMod val="50000"/>
                  </a:schemeClr>
                </a:solidFill>
                <a:latin typeface="Calibri" pitchFamily="34" charset="0"/>
              </a:rPr>
              <a:t>World Avg.</a:t>
            </a:r>
          </a:p>
        </p:txBody>
      </p:sp>
      <p:sp>
        <p:nvSpPr>
          <p:cNvPr id="8" name="Rectangle 7"/>
          <p:cNvSpPr/>
          <p:nvPr/>
        </p:nvSpPr>
        <p:spPr>
          <a:xfrm>
            <a:off x="15316" y="3429000"/>
            <a:ext cx="1888146" cy="338554"/>
          </a:xfrm>
          <a:prstGeom prst="rect">
            <a:avLst/>
          </a:prstGeom>
        </p:spPr>
        <p:txBody>
          <a:bodyPr wrap="none">
            <a:spAutoFit/>
          </a:bodyPr>
          <a:lstStyle/>
          <a:p>
            <a:r>
              <a:rPr lang="en-US" sz="1600" b="1" dirty="0" smtClean="0">
                <a:solidFill>
                  <a:schemeClr val="accent6">
                    <a:lumMod val="50000"/>
                  </a:schemeClr>
                </a:solidFill>
                <a:latin typeface="Calibri" pitchFamily="34" charset="0"/>
              </a:rPr>
              <a:t>    Rest </a:t>
            </a:r>
            <a:r>
              <a:rPr lang="en-US" sz="1600" b="1" dirty="0">
                <a:solidFill>
                  <a:schemeClr val="accent6">
                    <a:lumMod val="50000"/>
                  </a:schemeClr>
                </a:solidFill>
                <a:latin typeface="Calibri" pitchFamily="34" charset="0"/>
              </a:rPr>
              <a:t>of The World</a:t>
            </a:r>
            <a:endParaRPr lang="en-US" sz="1600" b="1" dirty="0">
              <a:solidFill>
                <a:schemeClr val="accent6">
                  <a:lumMod val="50000"/>
                </a:schemeClr>
              </a:solidFill>
            </a:endParaRPr>
          </a:p>
        </p:txBody>
      </p:sp>
      <p:sp>
        <p:nvSpPr>
          <p:cNvPr id="9" name="Rectangle 8"/>
          <p:cNvSpPr/>
          <p:nvPr/>
        </p:nvSpPr>
        <p:spPr>
          <a:xfrm>
            <a:off x="2819400" y="4038600"/>
            <a:ext cx="4572000" cy="830997"/>
          </a:xfrm>
          <a:prstGeom prst="rect">
            <a:avLst/>
          </a:prstGeom>
        </p:spPr>
        <p:txBody>
          <a:bodyPr>
            <a:spAutoFit/>
          </a:bodyPr>
          <a:lstStyle/>
          <a:p>
            <a:endParaRPr lang="en-US" sz="1600" dirty="0"/>
          </a:p>
          <a:p>
            <a:endParaRPr lang="en-US" sz="1600" b="1" dirty="0" smtClean="0">
              <a:solidFill>
                <a:schemeClr val="accent6">
                  <a:lumMod val="50000"/>
                </a:schemeClr>
              </a:solidFill>
              <a:latin typeface="Calibri" panose="020F0502020204030204" pitchFamily="34" charset="0"/>
            </a:endParaRPr>
          </a:p>
          <a:p>
            <a:r>
              <a:rPr lang="en-US" sz="1600" b="1" dirty="0" smtClean="0">
                <a:solidFill>
                  <a:schemeClr val="accent6">
                    <a:lumMod val="50000"/>
                  </a:schemeClr>
                </a:solidFill>
                <a:latin typeface="Calibri" panose="020F0502020204030204" pitchFamily="34" charset="0"/>
              </a:rPr>
              <a:t>Penetration </a:t>
            </a:r>
            <a:r>
              <a:rPr lang="en-US" sz="1600" b="1" dirty="0">
                <a:solidFill>
                  <a:schemeClr val="accent6">
                    <a:lumMod val="50000"/>
                  </a:schemeClr>
                </a:solidFill>
                <a:latin typeface="Calibri" panose="020F0502020204030204" pitchFamily="34" charset="0"/>
              </a:rPr>
              <a:t>Rate (% Population)</a:t>
            </a:r>
          </a:p>
        </p:txBody>
      </p:sp>
    </p:spTree>
    <p:extLst>
      <p:ext uri="{BB962C8B-B14F-4D97-AF65-F5344CB8AC3E}">
        <p14:creationId xmlns:p14="http://schemas.microsoft.com/office/powerpoint/2010/main" val="41013781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066800"/>
            <a:ext cx="6096000" cy="1077218"/>
          </a:xfrm>
          <a:prstGeom prst="rect">
            <a:avLst/>
          </a:prstGeom>
        </p:spPr>
        <p:txBody>
          <a:bodyPr wrap="square">
            <a:spAutoFit/>
          </a:bodyPr>
          <a:lstStyle/>
          <a:p>
            <a:pPr marL="342900" indent="-342900">
              <a:buFont typeface="Wingdings" panose="05000000000000000000" pitchFamily="2" charset="2"/>
              <a:buChar char="§"/>
            </a:pPr>
            <a:r>
              <a:rPr lang="en-US" dirty="0" smtClean="0">
                <a:solidFill>
                  <a:schemeClr val="accent2">
                    <a:lumMod val="75000"/>
                  </a:schemeClr>
                </a:solidFill>
                <a:latin typeface="Calibri" pitchFamily="34" charset="0"/>
                <a:cs typeface="Calibri" pitchFamily="34" charset="0"/>
              </a:rPr>
              <a:t>Internet Users</a:t>
            </a:r>
          </a:p>
          <a:p>
            <a:r>
              <a:rPr lang="en-US" dirty="0" smtClean="0">
                <a:solidFill>
                  <a:schemeClr val="accent2">
                    <a:lumMod val="75000"/>
                  </a:schemeClr>
                </a:solidFill>
                <a:latin typeface="Calibri" pitchFamily="34" charset="0"/>
                <a:cs typeface="Calibri" pitchFamily="34" charset="0"/>
              </a:rPr>
              <a:t> </a:t>
            </a:r>
          </a:p>
          <a:p>
            <a:r>
              <a:rPr lang="en-US" sz="1600" b="1" dirty="0" smtClean="0">
                <a:solidFill>
                  <a:schemeClr val="accent2">
                    <a:lumMod val="75000"/>
                  </a:schemeClr>
                </a:solidFill>
                <a:latin typeface="Calibri" pitchFamily="34" charset="0"/>
                <a:cs typeface="Calibri" pitchFamily="34" charset="0"/>
              </a:rPr>
              <a:t>MIDDLE EAST vs </a:t>
            </a:r>
            <a:r>
              <a:rPr lang="en-US" sz="1600" b="1" dirty="0">
                <a:solidFill>
                  <a:schemeClr val="accent2">
                    <a:lumMod val="75000"/>
                  </a:schemeClr>
                </a:solidFill>
                <a:latin typeface="Calibri" pitchFamily="34" charset="0"/>
                <a:cs typeface="Calibri" pitchFamily="34" charset="0"/>
              </a:rPr>
              <a:t>REST OF THE WORLD</a:t>
            </a:r>
            <a:endParaRPr lang="en-US" sz="1600" b="1" dirty="0"/>
          </a:p>
        </p:txBody>
      </p:sp>
      <p:graphicFrame>
        <p:nvGraphicFramePr>
          <p:cNvPr id="6" name="Table 5"/>
          <p:cNvGraphicFramePr>
            <a:graphicFrameLocks noGrp="1"/>
          </p:cNvGraphicFramePr>
          <p:nvPr>
            <p:extLst>
              <p:ext uri="{D42A27DB-BD31-4B8C-83A1-F6EECF244321}">
                <p14:modId xmlns:p14="http://schemas.microsoft.com/office/powerpoint/2010/main" val="639937688"/>
              </p:ext>
            </p:extLst>
          </p:nvPr>
        </p:nvGraphicFramePr>
        <p:xfrm>
          <a:off x="74929" y="2133600"/>
          <a:ext cx="8992871" cy="2472690"/>
        </p:xfrm>
        <a:graphic>
          <a:graphicData uri="http://schemas.openxmlformats.org/drawingml/2006/table">
            <a:tbl>
              <a:tblPr firstRow="1" bandRow="1">
                <a:tableStyleId>{5C22544A-7EE6-4342-B048-85BDC9FD1C3A}</a:tableStyleId>
              </a:tblPr>
              <a:tblGrid>
                <a:gridCol w="1475728"/>
                <a:gridCol w="1208786"/>
                <a:gridCol w="1169573"/>
                <a:gridCol w="1284696"/>
                <a:gridCol w="1284696"/>
                <a:gridCol w="1284696"/>
                <a:gridCol w="1284696"/>
              </a:tblGrid>
              <a:tr h="590550">
                <a:tc>
                  <a:txBody>
                    <a:bodyPr/>
                    <a:lstStyle/>
                    <a:p>
                      <a:endParaRPr lang="en-US" dirty="0"/>
                    </a:p>
                  </a:txBody>
                  <a:tcPr/>
                </a:tc>
                <a:tc>
                  <a:txBody>
                    <a:bodyPr/>
                    <a:lstStyle/>
                    <a:p>
                      <a:pPr algn="ctr"/>
                      <a:r>
                        <a:rPr lang="en-US" sz="1400" b="1" kern="1200" baseline="0" dirty="0" smtClean="0">
                          <a:solidFill>
                            <a:schemeClr val="accent2">
                              <a:lumMod val="75000"/>
                            </a:schemeClr>
                          </a:solidFill>
                          <a:latin typeface="Calibri" pitchFamily="34" charset="0"/>
                          <a:ea typeface="+mn-ea"/>
                          <a:cs typeface="+mn-cs"/>
                        </a:rPr>
                        <a:t>Population</a:t>
                      </a:r>
                    </a:p>
                    <a:p>
                      <a:pPr algn="ctr"/>
                      <a:r>
                        <a:rPr lang="en-US" sz="1400" b="1" kern="1200" baseline="0" dirty="0" smtClean="0">
                          <a:solidFill>
                            <a:schemeClr val="accent2">
                              <a:lumMod val="75000"/>
                            </a:schemeClr>
                          </a:solidFill>
                          <a:latin typeface="Calibri" pitchFamily="34" charset="0"/>
                          <a:ea typeface="+mn-ea"/>
                          <a:cs typeface="+mn-cs"/>
                        </a:rPr>
                        <a:t>(2015 Est.)</a:t>
                      </a:r>
                      <a:endParaRPr lang="en-US" sz="1400" b="1" kern="1200" baseline="0" dirty="0">
                        <a:solidFill>
                          <a:schemeClr val="accent2">
                            <a:lumMod val="75000"/>
                          </a:schemeClr>
                        </a:solidFill>
                        <a:latin typeface="Calibri" pitchFamily="34" charset="0"/>
                        <a:ea typeface="+mn-ea"/>
                        <a:cs typeface="+mn-cs"/>
                      </a:endParaRPr>
                    </a:p>
                  </a:txBody>
                  <a:tcPr/>
                </a:tc>
                <a:tc>
                  <a:txBody>
                    <a:bodyPr/>
                    <a:lstStyle/>
                    <a:p>
                      <a:pPr algn="ctr"/>
                      <a:r>
                        <a:rPr lang="en-US" sz="1400" b="1" kern="1200" baseline="0" dirty="0" smtClean="0">
                          <a:solidFill>
                            <a:schemeClr val="accent2">
                              <a:lumMod val="75000"/>
                            </a:schemeClr>
                          </a:solidFill>
                          <a:latin typeface="Calibri" pitchFamily="34" charset="0"/>
                          <a:ea typeface="+mn-ea"/>
                          <a:cs typeface="+mn-cs"/>
                        </a:rPr>
                        <a:t>Pop.%</a:t>
                      </a:r>
                    </a:p>
                    <a:p>
                      <a:pPr algn="ctr"/>
                      <a:r>
                        <a:rPr lang="en-US" sz="1400" b="1" kern="1200" baseline="0" dirty="0" smtClean="0">
                          <a:solidFill>
                            <a:schemeClr val="accent2">
                              <a:lumMod val="75000"/>
                            </a:schemeClr>
                          </a:solidFill>
                          <a:latin typeface="Calibri" pitchFamily="34" charset="0"/>
                          <a:ea typeface="+mn-ea"/>
                          <a:cs typeface="+mn-cs"/>
                        </a:rPr>
                        <a:t>Of world</a:t>
                      </a:r>
                      <a:endParaRPr lang="en-US" sz="1400" b="1" kern="1200" baseline="0" dirty="0">
                        <a:solidFill>
                          <a:schemeClr val="accent2">
                            <a:lumMod val="75000"/>
                          </a:schemeClr>
                        </a:solidFill>
                        <a:latin typeface="Calibri" pitchFamily="34" charset="0"/>
                        <a:ea typeface="+mn-ea"/>
                        <a:cs typeface="+mn-cs"/>
                      </a:endParaRPr>
                    </a:p>
                  </a:txBody>
                  <a:tcPr/>
                </a:tc>
                <a:tc>
                  <a:txBody>
                    <a:bodyPr/>
                    <a:lstStyle/>
                    <a:p>
                      <a:pPr algn="ctr"/>
                      <a:r>
                        <a:rPr lang="en-US" sz="1400" b="1" kern="1200" baseline="0" dirty="0" smtClean="0">
                          <a:solidFill>
                            <a:schemeClr val="accent2">
                              <a:lumMod val="75000"/>
                            </a:schemeClr>
                          </a:solidFill>
                          <a:latin typeface="Calibri" pitchFamily="34" charset="0"/>
                          <a:ea typeface="+mn-ea"/>
                          <a:cs typeface="+mn-cs"/>
                        </a:rPr>
                        <a:t>Internet users 30-Nov-15</a:t>
                      </a:r>
                      <a:endParaRPr lang="en-US" sz="14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 Population</a:t>
                      </a:r>
                    </a:p>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(Penetration)</a:t>
                      </a:r>
                      <a:endParaRPr lang="en-US" sz="14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Internet </a:t>
                      </a:r>
                    </a:p>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%Users</a:t>
                      </a:r>
                      <a:endParaRPr lang="en-US" sz="14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Facebook</a:t>
                      </a:r>
                    </a:p>
                    <a:p>
                      <a:pPr marL="0" algn="ctr" defTabSz="457200" rtl="0" eaLnBrk="1" latinLnBrk="0" hangingPunct="1"/>
                      <a:r>
                        <a:rPr lang="en-US" sz="1400" b="1" kern="1200" baseline="0" dirty="0" smtClean="0">
                          <a:solidFill>
                            <a:schemeClr val="accent2">
                              <a:lumMod val="75000"/>
                            </a:schemeClr>
                          </a:solidFill>
                          <a:latin typeface="Calibri" pitchFamily="34" charset="0"/>
                          <a:ea typeface="+mn-ea"/>
                          <a:cs typeface="+mn-cs"/>
                        </a:rPr>
                        <a:t>15-Nov-15</a:t>
                      </a:r>
                      <a:endParaRPr lang="en-US" sz="1400" b="1" kern="1200" baseline="0" dirty="0">
                        <a:solidFill>
                          <a:schemeClr val="accent2">
                            <a:lumMod val="75000"/>
                          </a:schemeClr>
                        </a:solidFill>
                        <a:latin typeface="Calibri" pitchFamily="34" charset="0"/>
                        <a:ea typeface="+mn-ea"/>
                        <a:cs typeface="+mn-cs"/>
                      </a:endParaRPr>
                    </a:p>
                  </a:txBody>
                  <a:tcPr/>
                </a:tc>
              </a:tr>
              <a:tr h="590550">
                <a:tc>
                  <a:txBody>
                    <a:bodyPr/>
                    <a:lstStyle/>
                    <a:p>
                      <a:r>
                        <a:rPr lang="en-US" sz="1400" b="1" dirty="0" smtClean="0">
                          <a:solidFill>
                            <a:schemeClr val="bg1"/>
                          </a:solidFill>
                          <a:latin typeface="Calibri" pitchFamily="34" charset="0"/>
                        </a:rPr>
                        <a:t>Total</a:t>
                      </a:r>
                      <a:r>
                        <a:rPr lang="en-US" sz="1400" b="1" baseline="0" dirty="0" smtClean="0">
                          <a:solidFill>
                            <a:schemeClr val="bg1"/>
                          </a:solidFill>
                          <a:latin typeface="Calibri" pitchFamily="34" charset="0"/>
                        </a:rPr>
                        <a:t> Middle East</a:t>
                      </a:r>
                      <a:endParaRPr lang="en-US" sz="1400" b="1" dirty="0">
                        <a:solidFill>
                          <a:schemeClr val="bg1"/>
                        </a:solidFill>
                      </a:endParaRPr>
                    </a:p>
                  </a:txBody>
                  <a:tcPr>
                    <a:solidFill>
                      <a:srgbClr val="002060"/>
                    </a:solidFill>
                  </a:tcPr>
                </a:tc>
                <a:tc>
                  <a:txBody>
                    <a:bodyPr/>
                    <a:lstStyle/>
                    <a:p>
                      <a:pPr algn="ctr"/>
                      <a:r>
                        <a:rPr lang="en-US" sz="1300" b="1" kern="1200" baseline="0" dirty="0" smtClean="0">
                          <a:solidFill>
                            <a:srgbClr val="C00000"/>
                          </a:solidFill>
                          <a:latin typeface="Calibri" pitchFamily="34" charset="0"/>
                          <a:ea typeface="+mn-ea"/>
                          <a:cs typeface="+mn-cs"/>
                        </a:rPr>
                        <a:t>236,137,235</a:t>
                      </a:r>
                      <a:endParaRPr lang="en-US" sz="1300" b="1" kern="1200" baseline="0" dirty="0">
                        <a:solidFill>
                          <a:srgbClr val="C00000"/>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rgbClr val="C00000"/>
                          </a:solidFill>
                          <a:latin typeface="Calibri" pitchFamily="34" charset="0"/>
                          <a:ea typeface="+mn-ea"/>
                          <a:cs typeface="+mn-cs"/>
                        </a:rPr>
                        <a:t>3.30%</a:t>
                      </a:r>
                      <a:endParaRPr lang="en-US" sz="1600" b="1" kern="1200" baseline="0" dirty="0">
                        <a:solidFill>
                          <a:srgbClr val="C00000"/>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rgbClr val="C00000"/>
                          </a:solidFill>
                          <a:latin typeface="Calibri" pitchFamily="34" charset="0"/>
                          <a:ea typeface="+mn-ea"/>
                          <a:cs typeface="+mn-cs"/>
                        </a:rPr>
                        <a:t>123,172,132</a:t>
                      </a:r>
                      <a:endParaRPr lang="en-US" sz="1300" b="1" kern="1200" baseline="0" dirty="0">
                        <a:solidFill>
                          <a:srgbClr val="C00000"/>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rgbClr val="C00000"/>
                          </a:solidFill>
                          <a:latin typeface="Calibri" pitchFamily="34" charset="0"/>
                          <a:ea typeface="+mn-ea"/>
                          <a:cs typeface="+mn-cs"/>
                        </a:rPr>
                        <a:t>52.20%</a:t>
                      </a:r>
                      <a:endParaRPr lang="en-US" sz="1300" b="1" kern="1200" baseline="0" dirty="0">
                        <a:solidFill>
                          <a:srgbClr val="C00000"/>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rgbClr val="C00000"/>
                          </a:solidFill>
                          <a:latin typeface="Calibri" pitchFamily="34" charset="0"/>
                          <a:ea typeface="+mn-ea"/>
                          <a:cs typeface="+mn-cs"/>
                        </a:rPr>
                        <a:t>3.70%</a:t>
                      </a:r>
                      <a:endParaRPr lang="en-US" sz="1600" b="1" kern="1200" baseline="0" dirty="0">
                        <a:solidFill>
                          <a:srgbClr val="C00000"/>
                        </a:solidFill>
                        <a:latin typeface="Calibri" pitchFamily="34" charset="0"/>
                        <a:ea typeface="+mn-ea"/>
                        <a:cs typeface="+mn-cs"/>
                      </a:endParaRPr>
                    </a:p>
                  </a:txBody>
                  <a:tcPr/>
                </a:tc>
                <a:tc>
                  <a:txBody>
                    <a:bodyPr/>
                    <a:lstStyle/>
                    <a:p>
                      <a:pPr algn="ctr"/>
                      <a:r>
                        <a:rPr lang="en-US" sz="1300" b="1" kern="1200" baseline="0" dirty="0" smtClean="0">
                          <a:solidFill>
                            <a:srgbClr val="C00000"/>
                          </a:solidFill>
                          <a:latin typeface="Calibri" pitchFamily="34" charset="0"/>
                          <a:ea typeface="+mn-ea"/>
                          <a:cs typeface="+mn-cs"/>
                        </a:rPr>
                        <a:t>49,400,000</a:t>
                      </a:r>
                      <a:endParaRPr lang="en-US" sz="1300" b="1" kern="1200" baseline="0" dirty="0">
                        <a:solidFill>
                          <a:srgbClr val="C00000"/>
                        </a:solidFill>
                        <a:latin typeface="Calibri" pitchFamily="34" charset="0"/>
                        <a:ea typeface="+mn-ea"/>
                        <a:cs typeface="+mn-cs"/>
                      </a:endParaRPr>
                    </a:p>
                  </a:txBody>
                  <a:tcPr/>
                </a:tc>
              </a:tr>
              <a:tr h="590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Calibri" pitchFamily="34" charset="0"/>
                          <a:ea typeface="+mn-ea"/>
                          <a:cs typeface="+mn-cs"/>
                        </a:rPr>
                        <a:t>Rest of the World</a:t>
                      </a:r>
                    </a:p>
                    <a:p>
                      <a:endParaRPr lang="en-US" sz="1200" dirty="0">
                        <a:solidFill>
                          <a:schemeClr val="bg1"/>
                        </a:solidFill>
                      </a:endParaRPr>
                    </a:p>
                  </a:txBody>
                  <a:tcPr>
                    <a:solidFill>
                      <a:srgbClr val="002060"/>
                    </a:solidFill>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7,023,765,008</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chemeClr val="accent2">
                              <a:lumMod val="75000"/>
                            </a:schemeClr>
                          </a:solidFill>
                          <a:latin typeface="Calibri" pitchFamily="34" charset="0"/>
                          <a:ea typeface="+mn-ea"/>
                          <a:cs typeface="+mn-cs"/>
                        </a:rPr>
                        <a:t>96.7%</a:t>
                      </a:r>
                      <a:endParaRPr lang="en-US" sz="16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3,243,087,924</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46.20%</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chemeClr val="accent2">
                              <a:lumMod val="75000"/>
                            </a:schemeClr>
                          </a:solidFill>
                          <a:latin typeface="Calibri" pitchFamily="34" charset="0"/>
                          <a:ea typeface="+mn-ea"/>
                          <a:cs typeface="+mn-cs"/>
                        </a:rPr>
                        <a:t>96.30%</a:t>
                      </a:r>
                      <a:endParaRPr lang="en-US" sz="1600" b="1" kern="1200" baseline="0" dirty="0">
                        <a:solidFill>
                          <a:schemeClr val="accent2">
                            <a:lumMod val="75000"/>
                          </a:schemeClr>
                        </a:solidFill>
                        <a:latin typeface="Calibri" pitchFamily="34" charset="0"/>
                        <a:ea typeface="+mn-ea"/>
                        <a:cs typeface="+mn-cs"/>
                      </a:endParaRPr>
                    </a:p>
                  </a:txBody>
                  <a:tcPr/>
                </a:tc>
                <a:tc>
                  <a:txBody>
                    <a:bodyPr/>
                    <a:lstStyle/>
                    <a:p>
                      <a:pPr algn="ctr"/>
                      <a:r>
                        <a:rPr lang="en-US" sz="1300" b="1" kern="1200" baseline="0" dirty="0" smtClean="0">
                          <a:solidFill>
                            <a:schemeClr val="accent2">
                              <a:lumMod val="75000"/>
                            </a:schemeClr>
                          </a:solidFill>
                          <a:latin typeface="Calibri" pitchFamily="34" charset="0"/>
                          <a:ea typeface="+mn-ea"/>
                          <a:cs typeface="+mn-cs"/>
                        </a:rPr>
                        <a:t>1,465,804,150</a:t>
                      </a:r>
                      <a:endParaRPr lang="en-US" sz="1300" b="1" kern="1200" baseline="0" dirty="0">
                        <a:solidFill>
                          <a:schemeClr val="accent2">
                            <a:lumMod val="75000"/>
                          </a:schemeClr>
                        </a:solidFill>
                        <a:latin typeface="Calibri" pitchFamily="34" charset="0"/>
                        <a:ea typeface="+mn-ea"/>
                        <a:cs typeface="+mn-cs"/>
                      </a:endParaRPr>
                    </a:p>
                  </a:txBody>
                  <a:tcPr/>
                </a:tc>
              </a:tr>
              <a:tr h="590550">
                <a:tc>
                  <a:txBody>
                    <a:bodyPr/>
                    <a:lstStyle/>
                    <a:p>
                      <a:r>
                        <a:rPr lang="en-US" sz="1400" b="1" kern="1200" baseline="0" dirty="0" smtClean="0">
                          <a:solidFill>
                            <a:schemeClr val="bg1"/>
                          </a:solidFill>
                          <a:latin typeface="Calibri" pitchFamily="34" charset="0"/>
                          <a:ea typeface="+mn-ea"/>
                          <a:cs typeface="+mn-cs"/>
                        </a:rPr>
                        <a:t>World Total</a:t>
                      </a:r>
                      <a:endParaRPr lang="en-US" sz="1400" b="1" kern="1200" baseline="0" dirty="0">
                        <a:solidFill>
                          <a:schemeClr val="bg1"/>
                        </a:solidFill>
                        <a:latin typeface="Calibri" pitchFamily="34" charset="0"/>
                        <a:ea typeface="+mn-ea"/>
                        <a:cs typeface="+mn-cs"/>
                      </a:endParaRPr>
                    </a:p>
                  </a:txBody>
                  <a:tcPr>
                    <a:solidFill>
                      <a:srgbClr val="002060"/>
                    </a:solidFill>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7,259,902,243</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chemeClr val="accent2">
                              <a:lumMod val="75000"/>
                            </a:schemeClr>
                          </a:solidFill>
                          <a:latin typeface="Calibri" pitchFamily="34" charset="0"/>
                          <a:ea typeface="+mn-ea"/>
                          <a:cs typeface="+mn-cs"/>
                        </a:rPr>
                        <a:t>100%</a:t>
                      </a:r>
                      <a:endParaRPr lang="en-US" sz="16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3,366,260,056</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300" b="1" kern="1200" baseline="0" dirty="0" smtClean="0">
                          <a:solidFill>
                            <a:schemeClr val="accent2">
                              <a:lumMod val="75000"/>
                            </a:schemeClr>
                          </a:solidFill>
                          <a:latin typeface="Calibri" pitchFamily="34" charset="0"/>
                          <a:ea typeface="+mn-ea"/>
                          <a:cs typeface="+mn-cs"/>
                        </a:rPr>
                        <a:t>46.40%</a:t>
                      </a:r>
                      <a:endParaRPr lang="en-US" sz="1300" b="1" kern="1200" baseline="0" dirty="0">
                        <a:solidFill>
                          <a:schemeClr val="accent2">
                            <a:lumMod val="75000"/>
                          </a:schemeClr>
                        </a:solidFill>
                        <a:latin typeface="Calibri" pitchFamily="34" charset="0"/>
                        <a:ea typeface="+mn-ea"/>
                        <a:cs typeface="+mn-cs"/>
                      </a:endParaRPr>
                    </a:p>
                  </a:txBody>
                  <a:tcPr/>
                </a:tc>
                <a:tc>
                  <a:txBody>
                    <a:bodyPr/>
                    <a:lstStyle/>
                    <a:p>
                      <a:pPr marL="0" algn="ctr" defTabSz="457200" rtl="0" eaLnBrk="1" latinLnBrk="0" hangingPunct="1"/>
                      <a:r>
                        <a:rPr lang="en-US" sz="1600" b="1" kern="1200" baseline="0" dirty="0" smtClean="0">
                          <a:solidFill>
                            <a:schemeClr val="accent2">
                              <a:lumMod val="75000"/>
                            </a:schemeClr>
                          </a:solidFill>
                          <a:latin typeface="Calibri" pitchFamily="34" charset="0"/>
                          <a:ea typeface="+mn-ea"/>
                          <a:cs typeface="+mn-cs"/>
                        </a:rPr>
                        <a:t>100%</a:t>
                      </a:r>
                      <a:endParaRPr lang="en-US" sz="1600" b="1" kern="1200" baseline="0" dirty="0">
                        <a:solidFill>
                          <a:schemeClr val="accent2">
                            <a:lumMod val="75000"/>
                          </a:schemeClr>
                        </a:solidFill>
                        <a:latin typeface="Calibri" pitchFamily="34" charset="0"/>
                        <a:ea typeface="+mn-ea"/>
                        <a:cs typeface="+mn-cs"/>
                      </a:endParaRPr>
                    </a:p>
                  </a:txBody>
                  <a:tcPr/>
                </a:tc>
                <a:tc>
                  <a:txBody>
                    <a:bodyPr/>
                    <a:lstStyle/>
                    <a:p>
                      <a:pPr algn="ctr"/>
                      <a:r>
                        <a:rPr lang="en-US" sz="1300" b="1" kern="1200" baseline="0" dirty="0" smtClean="0">
                          <a:solidFill>
                            <a:schemeClr val="accent2">
                              <a:lumMod val="75000"/>
                            </a:schemeClr>
                          </a:solidFill>
                          <a:latin typeface="Calibri" pitchFamily="34" charset="0"/>
                          <a:ea typeface="+mn-ea"/>
                          <a:cs typeface="+mn-cs"/>
                        </a:rPr>
                        <a:t>1,515,204,150</a:t>
                      </a:r>
                      <a:endParaRPr lang="en-US" sz="1300" b="1" kern="1200" baseline="0" dirty="0">
                        <a:solidFill>
                          <a:schemeClr val="accent2">
                            <a:lumMod val="75000"/>
                          </a:schemeClr>
                        </a:solidFill>
                        <a:latin typeface="Calibri" pitchFamily="34" charset="0"/>
                        <a:ea typeface="+mn-ea"/>
                        <a:cs typeface="+mn-cs"/>
                      </a:endParaRPr>
                    </a:p>
                  </a:txBody>
                  <a:tcPr/>
                </a:tc>
              </a:tr>
            </a:tbl>
          </a:graphicData>
        </a:graphic>
      </p:graphicFrame>
      <p:sp>
        <p:nvSpPr>
          <p:cNvPr id="7" name="Title 1"/>
          <p:cNvSpPr txBox="1">
            <a:spLocks/>
          </p:cNvSpPr>
          <p:nvPr/>
        </p:nvSpPr>
        <p:spPr bwMode="auto">
          <a:xfrm>
            <a:off x="492760" y="152400"/>
            <a:ext cx="7772400" cy="114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9A0100"/>
                </a:solidFill>
                <a:latin typeface="+mj-lt"/>
                <a:ea typeface="+mj-ea"/>
                <a:cs typeface="ＭＳ Ｐゴシック" charset="0"/>
              </a:defRPr>
            </a:lvl1pPr>
            <a:lvl2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5pPr>
            <a:lvl6pPr marL="457200" algn="l" rtl="0" fontAlgn="base">
              <a:spcBef>
                <a:spcPct val="0"/>
              </a:spcBef>
              <a:spcAft>
                <a:spcPct val="0"/>
              </a:spcAft>
              <a:defRPr sz="4000">
                <a:solidFill>
                  <a:srgbClr val="9A0100"/>
                </a:solidFill>
                <a:latin typeface="Georgia" charset="0"/>
                <a:ea typeface="ＭＳ Ｐゴシック" charset="0"/>
              </a:defRPr>
            </a:lvl6pPr>
            <a:lvl7pPr marL="914400" algn="l" rtl="0" fontAlgn="base">
              <a:spcBef>
                <a:spcPct val="0"/>
              </a:spcBef>
              <a:spcAft>
                <a:spcPct val="0"/>
              </a:spcAft>
              <a:defRPr sz="4000">
                <a:solidFill>
                  <a:srgbClr val="9A0100"/>
                </a:solidFill>
                <a:latin typeface="Georgia" charset="0"/>
                <a:ea typeface="ＭＳ Ｐゴシック" charset="0"/>
              </a:defRPr>
            </a:lvl7pPr>
            <a:lvl8pPr marL="1371600" algn="l" rtl="0" fontAlgn="base">
              <a:spcBef>
                <a:spcPct val="0"/>
              </a:spcBef>
              <a:spcAft>
                <a:spcPct val="0"/>
              </a:spcAft>
              <a:defRPr sz="4000">
                <a:solidFill>
                  <a:srgbClr val="9A0100"/>
                </a:solidFill>
                <a:latin typeface="Georgia" charset="0"/>
                <a:ea typeface="ＭＳ Ｐゴシック" charset="0"/>
              </a:defRPr>
            </a:lvl8pPr>
            <a:lvl9pPr marL="1828800" algn="l" rtl="0" fontAlgn="base">
              <a:spcBef>
                <a:spcPct val="0"/>
              </a:spcBef>
              <a:spcAft>
                <a:spcPct val="0"/>
              </a:spcAft>
              <a:defRPr sz="4000">
                <a:solidFill>
                  <a:srgbClr val="9A0100"/>
                </a:solidFill>
                <a:latin typeface="Georgia" charset="0"/>
                <a:ea typeface="ＭＳ Ｐゴシック" charset="0"/>
              </a:defRPr>
            </a:lvl9pPr>
          </a:lstStyle>
          <a:p>
            <a:pPr algn="ctr">
              <a:defRPr/>
            </a:pPr>
            <a:r>
              <a:rPr lang="en-US" dirty="0" smtClean="0">
                <a:solidFill>
                  <a:schemeClr val="accent2">
                    <a:lumMod val="75000"/>
                  </a:schemeClr>
                </a:solidFill>
                <a:latin typeface="Calibri" pitchFamily="34" charset="0"/>
                <a:cs typeface="Calibri" pitchFamily="34" charset="0"/>
              </a:rPr>
              <a:t>Penetration in Middle East </a:t>
            </a:r>
            <a:r>
              <a:rPr lang="en-US" sz="1200" dirty="0" smtClean="0">
                <a:solidFill>
                  <a:schemeClr val="accent2">
                    <a:lumMod val="75000"/>
                  </a:schemeClr>
                </a:solidFill>
                <a:latin typeface="Calibri" pitchFamily="34" charset="0"/>
                <a:cs typeface="Calibri" pitchFamily="34" charset="0"/>
              </a:rPr>
              <a:t>Nov 2015</a:t>
            </a:r>
            <a:endParaRPr lang="en-US" sz="1200" dirty="0">
              <a:solidFill>
                <a:schemeClr val="accent2">
                  <a:lumMod val="75000"/>
                </a:schemeClr>
              </a:solidFill>
              <a:latin typeface="Calibri" pitchFamily="34" charset="0"/>
              <a:cs typeface="Calibri"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95800"/>
            <a:ext cx="3124200" cy="191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086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066800"/>
            <a:ext cx="7772400" cy="830997"/>
          </a:xfrm>
          <a:prstGeom prst="rect">
            <a:avLst/>
          </a:prstGeom>
        </p:spPr>
        <p:txBody>
          <a:bodyPr wrap="square">
            <a:spAutoFit/>
          </a:bodyPr>
          <a:lstStyle/>
          <a:p>
            <a:pPr marL="342900" indent="-342900">
              <a:buFont typeface="Wingdings" panose="05000000000000000000" pitchFamily="2" charset="2"/>
              <a:buChar char="§"/>
            </a:pPr>
            <a:r>
              <a:rPr lang="en-US" dirty="0">
                <a:solidFill>
                  <a:schemeClr val="accent2">
                    <a:lumMod val="75000"/>
                  </a:schemeClr>
                </a:solidFill>
                <a:latin typeface="Calibri" pitchFamily="34" charset="0"/>
                <a:cs typeface="Calibri" pitchFamily="34" charset="0"/>
              </a:rPr>
              <a:t>Internet Traffic Keeps growing rapidly, but Middle East Growth will only slightly outperform global growth </a:t>
            </a:r>
            <a:r>
              <a:rPr lang="en-US" dirty="0" smtClean="0">
                <a:solidFill>
                  <a:schemeClr val="accent2">
                    <a:lumMod val="75000"/>
                  </a:schemeClr>
                </a:solidFill>
                <a:latin typeface="Calibri" pitchFamily="34" charset="0"/>
                <a:cs typeface="Calibri" pitchFamily="34" charset="0"/>
              </a:rPr>
              <a:t>!</a:t>
            </a:r>
          </a:p>
        </p:txBody>
      </p:sp>
      <p:sp>
        <p:nvSpPr>
          <p:cNvPr id="7" name="Title 1"/>
          <p:cNvSpPr txBox="1">
            <a:spLocks/>
          </p:cNvSpPr>
          <p:nvPr/>
        </p:nvSpPr>
        <p:spPr bwMode="auto">
          <a:xfrm>
            <a:off x="381000" y="0"/>
            <a:ext cx="7772400" cy="114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9A0100"/>
                </a:solidFill>
                <a:latin typeface="+mj-lt"/>
                <a:ea typeface="+mj-ea"/>
                <a:cs typeface="ＭＳ Ｐゴシック" charset="0"/>
              </a:defRPr>
            </a:lvl1pPr>
            <a:lvl2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9A0100"/>
                </a:solidFill>
                <a:latin typeface="Georgia" charset="0"/>
                <a:ea typeface="ＭＳ Ｐゴシック" charset="0"/>
                <a:cs typeface="ＭＳ Ｐゴシック" charset="0"/>
              </a:defRPr>
            </a:lvl5pPr>
            <a:lvl6pPr marL="457200" algn="l" rtl="0" fontAlgn="base">
              <a:spcBef>
                <a:spcPct val="0"/>
              </a:spcBef>
              <a:spcAft>
                <a:spcPct val="0"/>
              </a:spcAft>
              <a:defRPr sz="4000">
                <a:solidFill>
                  <a:srgbClr val="9A0100"/>
                </a:solidFill>
                <a:latin typeface="Georgia" charset="0"/>
                <a:ea typeface="ＭＳ Ｐゴシック" charset="0"/>
              </a:defRPr>
            </a:lvl6pPr>
            <a:lvl7pPr marL="914400" algn="l" rtl="0" fontAlgn="base">
              <a:spcBef>
                <a:spcPct val="0"/>
              </a:spcBef>
              <a:spcAft>
                <a:spcPct val="0"/>
              </a:spcAft>
              <a:defRPr sz="4000">
                <a:solidFill>
                  <a:srgbClr val="9A0100"/>
                </a:solidFill>
                <a:latin typeface="Georgia" charset="0"/>
                <a:ea typeface="ＭＳ Ｐゴシック" charset="0"/>
              </a:defRPr>
            </a:lvl7pPr>
            <a:lvl8pPr marL="1371600" algn="l" rtl="0" fontAlgn="base">
              <a:spcBef>
                <a:spcPct val="0"/>
              </a:spcBef>
              <a:spcAft>
                <a:spcPct val="0"/>
              </a:spcAft>
              <a:defRPr sz="4000">
                <a:solidFill>
                  <a:srgbClr val="9A0100"/>
                </a:solidFill>
                <a:latin typeface="Georgia" charset="0"/>
                <a:ea typeface="ＭＳ Ｐゴシック" charset="0"/>
              </a:defRPr>
            </a:lvl8pPr>
            <a:lvl9pPr marL="1828800" algn="l" rtl="0" fontAlgn="base">
              <a:spcBef>
                <a:spcPct val="0"/>
              </a:spcBef>
              <a:spcAft>
                <a:spcPct val="0"/>
              </a:spcAft>
              <a:defRPr sz="4000">
                <a:solidFill>
                  <a:srgbClr val="9A0100"/>
                </a:solidFill>
                <a:latin typeface="Georgia" charset="0"/>
                <a:ea typeface="ＭＳ Ｐゴシック" charset="0"/>
              </a:defRPr>
            </a:lvl9pPr>
          </a:lstStyle>
          <a:p>
            <a:pPr algn="ctr">
              <a:defRPr/>
            </a:pPr>
            <a:r>
              <a:rPr lang="en-US" dirty="0" smtClean="0">
                <a:solidFill>
                  <a:schemeClr val="accent2">
                    <a:lumMod val="75000"/>
                  </a:schemeClr>
                </a:solidFill>
                <a:latin typeface="Calibri" pitchFamily="34" charset="0"/>
                <a:cs typeface="Calibri" pitchFamily="34" charset="0"/>
              </a:rPr>
              <a:t>Penetration in Middle East   </a:t>
            </a:r>
            <a:r>
              <a:rPr lang="en-US" sz="1200" dirty="0" smtClean="0">
                <a:solidFill>
                  <a:schemeClr val="accent2">
                    <a:lumMod val="75000"/>
                  </a:schemeClr>
                </a:solidFill>
                <a:latin typeface="Calibri" pitchFamily="34" charset="0"/>
                <a:cs typeface="Calibri" pitchFamily="34" charset="0"/>
              </a:rPr>
              <a:t>Nov 2015</a:t>
            </a:r>
            <a:endParaRPr lang="en-US" sz="1200" dirty="0">
              <a:solidFill>
                <a:schemeClr val="accent2">
                  <a:lumMod val="75000"/>
                </a:schemeClr>
              </a:solidFill>
              <a:latin typeface="Calibri" pitchFamily="34" charset="0"/>
              <a:cs typeface="Calibri"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 y="3048000"/>
            <a:ext cx="88677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4121" y="2590800"/>
            <a:ext cx="2546082" cy="400110"/>
          </a:xfrm>
          <a:prstGeom prst="rect">
            <a:avLst/>
          </a:prstGeom>
        </p:spPr>
        <p:txBody>
          <a:bodyPr wrap="none">
            <a:spAutoFit/>
          </a:bodyPr>
          <a:lstStyle/>
          <a:p>
            <a:r>
              <a:rPr lang="en-US" sz="2000" b="1" dirty="0" smtClean="0">
                <a:solidFill>
                  <a:srgbClr val="0070C0"/>
                </a:solidFill>
                <a:latin typeface="Calibri" pitchFamily="34" charset="0"/>
                <a:cs typeface="Calibri" pitchFamily="34" charset="0"/>
              </a:rPr>
              <a:t>Global Internet traffic </a:t>
            </a:r>
            <a:endParaRPr lang="en-US" sz="2000" b="1" dirty="0">
              <a:solidFill>
                <a:srgbClr val="0070C0"/>
              </a:solidFill>
            </a:endParaRPr>
          </a:p>
        </p:txBody>
      </p:sp>
      <p:sp>
        <p:nvSpPr>
          <p:cNvPr id="9" name="Rectangle 8"/>
          <p:cNvSpPr/>
          <p:nvPr/>
        </p:nvSpPr>
        <p:spPr>
          <a:xfrm>
            <a:off x="5029200" y="2590800"/>
            <a:ext cx="3104055" cy="400110"/>
          </a:xfrm>
          <a:prstGeom prst="rect">
            <a:avLst/>
          </a:prstGeom>
        </p:spPr>
        <p:txBody>
          <a:bodyPr wrap="none">
            <a:spAutoFit/>
          </a:bodyPr>
          <a:lstStyle/>
          <a:p>
            <a:r>
              <a:rPr lang="en-US" sz="2000" b="1" dirty="0" smtClean="0">
                <a:solidFill>
                  <a:srgbClr val="0070C0"/>
                </a:solidFill>
                <a:latin typeface="Calibri" pitchFamily="34" charset="0"/>
                <a:cs typeface="Calibri" pitchFamily="34" charset="0"/>
              </a:rPr>
              <a:t>Middle East Internet </a:t>
            </a:r>
            <a:r>
              <a:rPr lang="en-US" sz="2000" b="1" dirty="0">
                <a:solidFill>
                  <a:srgbClr val="0070C0"/>
                </a:solidFill>
                <a:latin typeface="Calibri" pitchFamily="34" charset="0"/>
                <a:cs typeface="Calibri" pitchFamily="34" charset="0"/>
              </a:rPr>
              <a:t>t</a:t>
            </a:r>
            <a:r>
              <a:rPr lang="en-US" sz="2000" b="1" dirty="0" smtClean="0">
                <a:solidFill>
                  <a:srgbClr val="0070C0"/>
                </a:solidFill>
                <a:latin typeface="Calibri" pitchFamily="34" charset="0"/>
                <a:cs typeface="Calibri" pitchFamily="34" charset="0"/>
              </a:rPr>
              <a:t>raffic </a:t>
            </a:r>
            <a:endParaRPr lang="en-US" sz="2000" b="1" dirty="0">
              <a:solidFill>
                <a:srgbClr val="0070C0"/>
              </a:solidFill>
            </a:endParaRPr>
          </a:p>
        </p:txBody>
      </p:sp>
    </p:spTree>
    <p:extLst>
      <p:ext uri="{BB962C8B-B14F-4D97-AF65-F5344CB8AC3E}">
        <p14:creationId xmlns:p14="http://schemas.microsoft.com/office/powerpoint/2010/main" val="10790726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16688</TotalTime>
  <Words>2836</Words>
  <Application>Microsoft Macintosh PowerPoint</Application>
  <PresentationFormat>On-screen Show (4:3)</PresentationFormat>
  <Paragraphs>462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The Internet In Jordan Opportunities &amp; Challenges </vt:lpstr>
      <vt:lpstr>INTRODUCTION</vt:lpstr>
      <vt:lpstr>JORDAN IN BRIEF  </vt:lpstr>
      <vt:lpstr>Overview</vt:lpstr>
      <vt:lpstr>PowerPoint Presentation</vt:lpstr>
      <vt:lpstr>History of Telecommunications developments  in Jordan </vt:lpstr>
      <vt:lpstr>Penetration in Middle East Nov 2015</vt:lpstr>
      <vt:lpstr>PowerPoint Presentation</vt:lpstr>
      <vt:lpstr>PowerPoint Presentation</vt:lpstr>
      <vt:lpstr>PowerPoint Presentation</vt:lpstr>
      <vt:lpstr>Middle East  Users East per country  2015 </vt:lpstr>
      <vt:lpstr>Internet Penetration in JORDAN Internet users           Internet related to users of the internet service during the period ( 2009-2014)</vt:lpstr>
      <vt:lpstr>Internet Penetration in Jordan   Mobile &amp; Fixed subscription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for internet  connectivity success  </vt:lpstr>
      <vt:lpstr>Major connectivity obstacles in Jordan</vt:lpstr>
      <vt:lpstr>Thank You   www.Menog.org</vt:lpstr>
    </vt:vector>
  </TitlesOfParts>
  <Company>PriMetrica,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Markus Krisetya</dc:creator>
  <cp:lastModifiedBy>presentation</cp:lastModifiedBy>
  <cp:revision>564</cp:revision>
  <dcterms:created xsi:type="dcterms:W3CDTF">2011-05-02T15:30:34Z</dcterms:created>
  <dcterms:modified xsi:type="dcterms:W3CDTF">2016-04-25T08:26:55Z</dcterms:modified>
</cp:coreProperties>
</file>