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01" r:id="rId20"/>
    <p:sldId id="281" r:id="rId21"/>
    <p:sldId id="283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4B21B-3E6C-4E88-BBE5-68DD36D117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96557-3598-4356-B9D0-883A5D81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564DF-F437-47EF-A3AC-FD342B67314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28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7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C2A73FB-1EAB-4FF8-AF15-542B5FA2DD31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t>4/22/2016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700"/>
            </a:lvl1pPr>
          </a:lstStyle>
          <a:p>
            <a:pPr>
              <a:defRPr/>
            </a:pP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90775" y="6629400"/>
            <a:ext cx="352425" cy="247650"/>
          </a:xfrm>
        </p:spPr>
        <p:txBody>
          <a:bodyPr/>
          <a:lstStyle>
            <a:lvl1pPr algn="ctr">
              <a:defRPr sz="700" smtClean="0"/>
            </a:lvl1pPr>
          </a:lstStyle>
          <a:p>
            <a:pPr>
              <a:defRPr/>
            </a:pPr>
            <a:fld id="{4C9640AB-8EFD-4918-A859-F0687543ED93}" type="slidenum">
              <a:rPr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46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8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7CB8-361E-4EB1-B15B-B549F5B9BE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62067" y="6059492"/>
            <a:ext cx="2878137" cy="44608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defRPr/>
            </a:pPr>
            <a:r>
              <a:rPr lang="en-US" dirty="0" smtClean="0">
                <a:solidFill>
                  <a:srgbClr val="4E4B48"/>
                </a:solidFill>
                <a:latin typeface="Cambria"/>
                <a:ea typeface="Geneva" charset="-128"/>
                <a:cs typeface="Cambria"/>
              </a:rPr>
              <a:t>April </a:t>
            </a:r>
            <a:r>
              <a:rPr lang="en-US" dirty="0">
                <a:solidFill>
                  <a:srgbClr val="4E4B48"/>
                </a:solidFill>
                <a:latin typeface="Cambria"/>
                <a:ea typeface="Geneva" charset="-128"/>
                <a:cs typeface="Cambria"/>
              </a:rPr>
              <a:t>25, 2016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62063" y="6403975"/>
            <a:ext cx="3257550" cy="44608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defRPr/>
            </a:pPr>
            <a:r>
              <a:rPr lang="en-US" sz="1600" spc="100" dirty="0">
                <a:solidFill>
                  <a:srgbClr val="4E4B48"/>
                </a:solidFill>
                <a:latin typeface="Cambria"/>
                <a:ea typeface="Geneva" charset="-128"/>
                <a:cs typeface="Cambria"/>
              </a:rPr>
              <a:t>American University of Beirut</a:t>
            </a: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533400" y="3048000"/>
            <a:ext cx="806647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Transforming Education Through IT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RIPE </a:t>
            </a:r>
            <a:r>
              <a:rPr lang="en-US" altLang="en-US" sz="2800" dirty="0">
                <a:solidFill>
                  <a:srgbClr val="4E4B48"/>
                </a:solidFill>
                <a:latin typeface="Cambria" panose="02040503050406030204" pitchFamily="18" charset="0"/>
              </a:rPr>
              <a:t>NCC Levant Regional </a:t>
            </a:r>
            <a:r>
              <a:rPr lang="en-US" altLang="en-US" sz="28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Meeting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Dr. </a:t>
            </a:r>
            <a:r>
              <a:rPr lang="en-US" altLang="en-US" sz="2400" dirty="0" err="1" smtClean="0">
                <a:solidFill>
                  <a:srgbClr val="4E4B48"/>
                </a:solidFill>
                <a:latin typeface="Cambria" panose="02040503050406030204" pitchFamily="18" charset="0"/>
              </a:rPr>
              <a:t>Yousif</a:t>
            </a:r>
            <a:r>
              <a:rPr lang="en-US" altLang="en-US" sz="24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 Asfour</a:t>
            </a:r>
            <a:endParaRPr lang="en-US" altLang="en-US" sz="2400" dirty="0">
              <a:solidFill>
                <a:srgbClr val="4E4B48"/>
              </a:solidFill>
              <a:latin typeface="Cambria" panose="02040503050406030204" pitchFamily="18" charset="0"/>
            </a:endParaRPr>
          </a:p>
        </p:txBody>
      </p:sp>
      <p:sp>
        <p:nvSpPr>
          <p:cNvPr id="4101" name="Subtitle 2"/>
          <p:cNvSpPr txBox="1">
            <a:spLocks/>
          </p:cNvSpPr>
          <p:nvPr/>
        </p:nvSpPr>
        <p:spPr bwMode="auto">
          <a:xfrm>
            <a:off x="1403734" y="4393407"/>
            <a:ext cx="71961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endParaRPr lang="en-US" altLang="en-US" sz="2000" dirty="0">
              <a:solidFill>
                <a:srgbClr val="4E4B48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152400"/>
            <a:ext cx="381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We are shifting our focus </a:t>
            </a:r>
          </a:p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from </a:t>
            </a:r>
          </a:p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managing </a:t>
            </a:r>
          </a:p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infrastructure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05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8100"/>
            <a:ext cx="9144001" cy="6896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810" y="33129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… to creating research and teaching services</a:t>
            </a:r>
            <a:r>
              <a:rPr lang="en-US" sz="4400" dirty="0"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04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1450" y="1524000"/>
            <a:ext cx="417195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 are</a:t>
            </a:r>
          </a:p>
          <a:p>
            <a:r>
              <a:rPr lang="en-US" dirty="0" smtClean="0"/>
              <a:t>transforming </a:t>
            </a:r>
            <a:br>
              <a:rPr lang="en-US" dirty="0" smtClean="0"/>
            </a:br>
            <a:r>
              <a:rPr lang="en-US" dirty="0" smtClean="0"/>
              <a:t>our role from being service providers …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190750"/>
            <a:ext cx="7005266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371600"/>
            <a:ext cx="1981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"/>
            <a:ext cx="19812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05200"/>
            <a:ext cx="1981200" cy="2971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2950" y="228600"/>
            <a:ext cx="27051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</a:t>
            </a:r>
            <a:r>
              <a:rPr lang="en-US" dirty="0" smtClean="0"/>
              <a:t>o become service brokers</a:t>
            </a:r>
          </a:p>
        </p:txBody>
      </p:sp>
    </p:spTree>
    <p:extLst>
      <p:ext uri="{BB962C8B-B14F-4D97-AF65-F5344CB8AC3E}">
        <p14:creationId xmlns:p14="http://schemas.microsoft.com/office/powerpoint/2010/main" val="36460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1"/>
            <a:ext cx="8376682" cy="6629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00600" y="38101"/>
            <a:ext cx="3200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 a are transforming</a:t>
            </a:r>
            <a:br>
              <a:rPr lang="en-US" dirty="0" smtClean="0"/>
            </a:br>
            <a:r>
              <a:rPr lang="en-US" dirty="0" smtClean="0"/>
              <a:t>our staff from mostly engineers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228600"/>
            <a:ext cx="83058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to mostly </a:t>
            </a:r>
          </a:p>
          <a:p>
            <a:r>
              <a:rPr lang="en-US" dirty="0" smtClean="0"/>
              <a:t>consultants and service managers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981200"/>
            <a:ext cx="8001000" cy="48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372600" cy="701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are transforming </a:t>
            </a:r>
            <a:br>
              <a:rPr lang="en-US" dirty="0" smtClean="0"/>
            </a:br>
            <a:r>
              <a:rPr lang="en-US" dirty="0" smtClean="0"/>
              <a:t>our environment…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5534561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…from  </a:t>
            </a:r>
            <a:r>
              <a:rPr lang="en-US" sz="4000" dirty="0">
                <a:solidFill>
                  <a:schemeClr val="bg1"/>
                </a:solidFill>
              </a:rPr>
              <a:t>a </a:t>
            </a:r>
            <a:r>
              <a:rPr lang="en-US" sz="4000" dirty="0" smtClean="0">
                <a:solidFill>
                  <a:schemeClr val="bg1"/>
                </a:solidFill>
              </a:rPr>
              <a:t>“Castle &amp; Moat” model</a:t>
            </a:r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27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 to a connected community model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946" y="0"/>
            <a:ext cx="10223264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381000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by creating an (Any)</a:t>
            </a:r>
            <a:r>
              <a:rPr lang="en-US" baseline="30000" dirty="0" smtClean="0"/>
              <a:t>6</a:t>
            </a:r>
            <a:r>
              <a:rPr lang="en-US" dirty="0" smtClean="0"/>
              <a:t> infrastructure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7045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(connect any one, from any where, through any device, at any time, to any resource, to do any thing)</a:t>
            </a:r>
          </a:p>
        </p:txBody>
      </p:sp>
    </p:spTree>
    <p:extLst>
      <p:ext uri="{BB962C8B-B14F-4D97-AF65-F5344CB8AC3E}">
        <p14:creationId xmlns:p14="http://schemas.microsoft.com/office/powerpoint/2010/main" val="16573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20201" cy="68580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" y="228601"/>
            <a:ext cx="8915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IPv6 security and flexibility … 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385" y="1447800"/>
            <a:ext cx="8291014" cy="2123658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Abundance of addresses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Automated configuration (SLAAC)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Direct node-to-node addressing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Mandated encryption and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security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Individualized IP addresses for students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36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52400" y="4795629"/>
            <a:ext cx="8915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… make </a:t>
            </a:r>
            <a:r>
              <a:rPr lang="en-US" dirty="0" smtClean="0">
                <a:solidFill>
                  <a:srgbClr val="C00000"/>
                </a:solidFill>
              </a:rPr>
              <a:t>it possible to build the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“Free Flowing City” and  the “Any</a:t>
            </a:r>
            <a:r>
              <a:rPr lang="en-US" baseline="30000" dirty="0" smtClean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” infrastructure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41" y="-269783"/>
            <a:ext cx="11025841" cy="7324859"/>
          </a:xfrm>
          <a:prstGeom prst="rect">
            <a:avLst/>
          </a:prstGeom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419600" y="3440717"/>
            <a:ext cx="5105400" cy="34217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6817" tIns="48408" rIns="96817" bIns="48408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mission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IT @ AUB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is to be a </a:t>
            </a:r>
            <a:r>
              <a:rPr lang="en-US" sz="2400" b="1" dirty="0">
                <a:solidFill>
                  <a:schemeClr val="bg1"/>
                </a:solidFill>
              </a:rPr>
              <a:t>strategic partner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with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academic </a:t>
            </a:r>
            <a:r>
              <a:rPr lang="en-US" sz="2400" b="1" dirty="0">
                <a:solidFill>
                  <a:schemeClr val="bg1"/>
                </a:solidFill>
              </a:rPr>
              <a:t>units  </a:t>
            </a:r>
            <a:r>
              <a:rPr lang="en-US" sz="2400" b="1" dirty="0" smtClean="0">
                <a:solidFill>
                  <a:schemeClr val="bg1"/>
                </a:solidFill>
              </a:rPr>
              <a:t>to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help transform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teaching</a:t>
            </a:r>
            <a:r>
              <a:rPr lang="en-US" sz="2400" b="1" dirty="0">
                <a:solidFill>
                  <a:schemeClr val="bg1"/>
                </a:solidFill>
              </a:rPr>
              <a:t>, research 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student life &amp; patient care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at </a:t>
            </a:r>
            <a:r>
              <a:rPr lang="en-US" sz="2400" b="1" dirty="0">
                <a:solidFill>
                  <a:schemeClr val="bg1"/>
                </a:solidFill>
              </a:rPr>
              <a:t>AUB</a:t>
            </a:r>
          </a:p>
        </p:txBody>
      </p:sp>
    </p:spTree>
    <p:extLst>
      <p:ext uri="{BB962C8B-B14F-4D97-AF65-F5344CB8AC3E}">
        <p14:creationId xmlns:p14="http://schemas.microsoft.com/office/powerpoint/2010/main" val="2137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13350"/>
            <a:ext cx="8534400" cy="212365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…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making it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easier to provide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innovative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research and education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services ...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971800"/>
            <a:ext cx="6324600" cy="2123658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EduRoam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Federated services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Expanded international connectivity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HPC and specialized computing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Cloud services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Smart campuses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02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-1066800"/>
            <a:ext cx="11429999" cy="8153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We are shifting our focus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9434" y="2907268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Consulting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907268"/>
            <a:ext cx="17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Business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769" y="3212068"/>
            <a:ext cx="150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723" y="3212068"/>
            <a:ext cx="121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Integration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5507" y="3516868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516868"/>
            <a:ext cx="144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00600" y="4343400"/>
            <a:ext cx="3962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…and it all </a:t>
            </a:r>
            <a:r>
              <a:rPr lang="en-US" dirty="0" smtClean="0">
                <a:solidFill>
                  <a:schemeClr val="tx2"/>
                </a:solidFill>
              </a:rPr>
              <a:t>depends on  flexibility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QIz9Nds9pT2YO1Q9Mxa4-cpd1P8GN2XwurypMW-g30ug01J7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81570"/>
            <a:ext cx="5410200" cy="40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640AB-8EFD-4918-A859-F0687543ED9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4A9972A-070B-449D-B167-DAAD3180846E}" type="slidenum">
              <a:rPr lang="en-US" sz="1200" b="1" smtClean="0">
                <a:solidFill>
                  <a:srgbClr val="C00000"/>
                </a:solidFill>
              </a:rPr>
              <a:pPr algn="r"/>
              <a:t>22</a:t>
            </a:fld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5750" y="4876800"/>
            <a:ext cx="885825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 lecturer in New York can connect to a classroom  in Beirut to teach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875" y="19051"/>
            <a:ext cx="8858250" cy="793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So that …</a:t>
            </a:r>
          </a:p>
        </p:txBody>
      </p:sp>
    </p:spTree>
    <p:extLst>
      <p:ext uri="{BB962C8B-B14F-4D97-AF65-F5344CB8AC3E}">
        <p14:creationId xmlns:p14="http://schemas.microsoft.com/office/powerpoint/2010/main" val="18844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9531927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1227" y="-62345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a researcher at the lab can connect his genome sequencer to the HPC at the data center to analyze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ant</a:t>
            </a:r>
          </a:p>
        </p:txBody>
      </p:sp>
    </p:spTree>
    <p:extLst>
      <p:ext uri="{BB962C8B-B14F-4D97-AF65-F5344CB8AC3E}">
        <p14:creationId xmlns:p14="http://schemas.microsoft.com/office/powerpoint/2010/main" val="6368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227" y="-62345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a researcher at the lab can connect his genome sequencer to the HPC at the data center to analyze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ant</a:t>
            </a:r>
          </a:p>
        </p:txBody>
      </p:sp>
      <p:pic>
        <p:nvPicPr>
          <p:cNvPr id="1026" name="Picture 2" descr="Surgery ass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" y="0"/>
            <a:ext cx="9140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4726320"/>
            <a:ext cx="8915400" cy="21197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doctors can collaborate with each other remotely</a:t>
            </a:r>
          </a:p>
        </p:txBody>
      </p:sp>
    </p:spTree>
    <p:extLst>
      <p:ext uri="{BB962C8B-B14F-4D97-AF65-F5344CB8AC3E}">
        <p14:creationId xmlns:p14="http://schemas.microsoft.com/office/powerpoint/2010/main" val="29297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53328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1227" y="1995055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a physicist on campus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connect his laptop to CERN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discover the next new quark</a:t>
            </a:r>
          </a:p>
        </p:txBody>
      </p:sp>
    </p:spTree>
    <p:extLst>
      <p:ext uri="{BB962C8B-B14F-4D97-AF65-F5344CB8AC3E}">
        <p14:creationId xmlns:p14="http://schemas.microsoft.com/office/powerpoint/2010/main" val="33627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-1"/>
            <a:ext cx="9171709" cy="68580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444" y="4738255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a  student at her dorm connect to a server on the web to invent the new Facebook</a:t>
            </a:r>
          </a:p>
        </p:txBody>
      </p:sp>
    </p:spTree>
    <p:extLst>
      <p:ext uri="{BB962C8B-B14F-4D97-AF65-F5344CB8AC3E}">
        <p14:creationId xmlns:p14="http://schemas.microsoft.com/office/powerpoint/2010/main" val="2184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8545" y="4572000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 and a Post Doc on the beach can connect her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iPad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the AUB storage bank to analyze fish pictures </a:t>
            </a:r>
          </a:p>
        </p:txBody>
      </p:sp>
    </p:spTree>
    <p:extLst>
      <p:ext uri="{BB962C8B-B14F-4D97-AF65-F5344CB8AC3E}">
        <p14:creationId xmlns:p14="http://schemas.microsoft.com/office/powerpoint/2010/main" val="17606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9"/>
          <a:stretch/>
        </p:blipFill>
        <p:spPr>
          <a:xfrm>
            <a:off x="-152400" y="-19050"/>
            <a:ext cx="92964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444" y="4724400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… and a student at a coffee shop can connect to her roommate to finish her homework! </a:t>
            </a:r>
          </a:p>
        </p:txBody>
      </p:sp>
    </p:spTree>
    <p:extLst>
      <p:ext uri="{BB962C8B-B14F-4D97-AF65-F5344CB8AC3E}">
        <p14:creationId xmlns:p14="http://schemas.microsoft.com/office/powerpoint/2010/main" val="34943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378</Words>
  <Application>Microsoft Office PowerPoint</Application>
  <PresentationFormat>On-screen Show (4:3)</PresentationFormat>
  <Paragraphs>69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Geneva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transforming  our environment… </vt:lpstr>
      <vt:lpstr>… to a connected community model 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NREN for AUB</dc:title>
  <dc:creator>Yousif Asfour</dc:creator>
  <cp:lastModifiedBy>Youssef Asfour</cp:lastModifiedBy>
  <cp:revision>41</cp:revision>
  <dcterms:created xsi:type="dcterms:W3CDTF">2015-11-28T17:05:03Z</dcterms:created>
  <dcterms:modified xsi:type="dcterms:W3CDTF">2016-04-22T18:48:23Z</dcterms:modified>
</cp:coreProperties>
</file>