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wdp" ContentType="image/vnd.ms-photo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embeddings/oleObject1.bin" ContentType="application/vnd.openxmlformats-officedocument.oleObject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embeddings/oleObject2.bin" ContentType="application/vnd.openxmlformats-officedocument.oleObject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embeddings/oleObject3.bin" ContentType="application/vnd.openxmlformats-officedocument.oleObject"/>
  <Override PartName="/ppt/drawings/drawing3.xml" ContentType="application/vnd.openxmlformats-officedocument.drawingml.chartshapes+xml"/>
  <Override PartName="/ppt/charts/chart4.xml" ContentType="application/vnd.openxmlformats-officedocument.drawingml.chart+xml"/>
  <Override PartName="/ppt/drawings/drawing4.xml" ContentType="application/vnd.openxmlformats-officedocument.drawingml.chartshapes+xml"/>
  <Override PartName="/ppt/charts/chart5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style1.xml" ContentType="application/vnd.ms-office.chartstyle+xml"/>
  <Override PartName="/ppt/charts/colors1.xml" ContentType="application/vnd.ms-office.chartcolorstyle+xml"/>
  <Override PartName="/ppt/charts/style2.xml" ContentType="application/vnd.ms-office.chartstyle+xml"/>
  <Override PartName="/ppt/charts/colors2.xml" ContentType="application/vnd.ms-office.chartcolorstyle+xml"/>
  <Override PartName="/ppt/charts/style3.xml" ContentType="application/vnd.ms-office.chartstyle+xml"/>
  <Override PartName="/ppt/charts/colors3.xml" ContentType="application/vnd.ms-office.chartcolorstyle+xml"/>
  <Override PartName="/ppt/charts/style4.xml" ContentType="application/vnd.ms-office.chartstyle+xml"/>
  <Override PartName="/ppt/charts/colors4.xml" ContentType="application/vnd.ms-office.chartcolorstyle+xml"/>
  <Override PartName="/ppt/charts/style5.xml" ContentType="application/vnd.ms-office.chartstyle+xml"/>
  <Override PartName="/ppt/charts/colors5.xml" ContentType="application/vnd.ms-office.chartcolorstyle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696" r:id="rId1"/>
  </p:sldMasterIdLst>
  <p:notesMasterIdLst>
    <p:notesMasterId r:id="rId19"/>
  </p:notesMasterIdLst>
  <p:sldIdLst>
    <p:sldId id="256" r:id="rId2"/>
    <p:sldId id="284" r:id="rId3"/>
    <p:sldId id="285" r:id="rId4"/>
    <p:sldId id="289" r:id="rId5"/>
    <p:sldId id="270" r:id="rId6"/>
    <p:sldId id="271" r:id="rId7"/>
    <p:sldId id="273" r:id="rId8"/>
    <p:sldId id="275" r:id="rId9"/>
    <p:sldId id="278" r:id="rId10"/>
    <p:sldId id="279" r:id="rId11"/>
    <p:sldId id="280" r:id="rId12"/>
    <p:sldId id="281" r:id="rId13"/>
    <p:sldId id="282" r:id="rId14"/>
    <p:sldId id="283" r:id="rId15"/>
    <p:sldId id="277" r:id="rId16"/>
    <p:sldId id="291" r:id="rId17"/>
    <p:sldId id="290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-120" y="-8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4" Type="http://schemas.microsoft.com/office/2011/relationships/chartColorStyle" Target="colors1.xml"/><Relationship Id="rId1" Type="http://schemas.openxmlformats.org/officeDocument/2006/relationships/oleObject" Target="../embeddings/oleObject1.bin"/><Relationship Id="rId2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4" Type="http://schemas.microsoft.com/office/2011/relationships/chartColorStyle" Target="colors2.xml"/><Relationship Id="rId1" Type="http://schemas.openxmlformats.org/officeDocument/2006/relationships/oleObject" Target="../embeddings/oleObject2.bin"/><Relationship Id="rId2" Type="http://schemas.openxmlformats.org/officeDocument/2006/relationships/chartUserShapes" Target="../drawings/drawing2.xml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3.xml"/><Relationship Id="rId4" Type="http://schemas.microsoft.com/office/2011/relationships/chartColorStyle" Target="colors3.xml"/><Relationship Id="rId1" Type="http://schemas.openxmlformats.org/officeDocument/2006/relationships/oleObject" Target="../embeddings/oleObject3.bin"/><Relationship Id="rId2" Type="http://schemas.openxmlformats.org/officeDocument/2006/relationships/chartUserShapes" Target="../drawings/drawing3.xml"/></Relationships>
</file>

<file path=ppt/charts/_rels/chart4.xml.rels><?xml version="1.0" encoding="UTF-8" standalone="yes"?>
<Relationships xmlns="http://schemas.openxmlformats.org/package/2006/relationships"><Relationship Id="rId3" Type="http://schemas.microsoft.com/office/2011/relationships/chartStyle" Target="style4.xml"/><Relationship Id="rId4" Type="http://schemas.microsoft.com/office/2011/relationships/chartColorStyle" Target="colors4.xml"/><Relationship Id="rId1" Type="http://schemas.openxmlformats.org/officeDocument/2006/relationships/package" Target="../embeddings/Microsoft_Excel_Sheet1.xlsx"/><Relationship Id="rId2" Type="http://schemas.openxmlformats.org/officeDocument/2006/relationships/chartUserShapes" Target="../drawings/drawing4.xm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Feras\Downloads\Individuals_Internet_2000-2014.xls" TargetMode="External"/><Relationship Id="rId2" Type="http://schemas.microsoft.com/office/2011/relationships/chartStyle" Target="style5.xml"/><Relationship Id="rId3" Type="http://schemas.microsoft.com/office/2011/relationships/chartColorStyle" Target="colors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27147407059903"/>
          <c:y val="0.138956932974842"/>
          <c:w val="0.737003561174571"/>
          <c:h val="0.646282375080473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'[stat_page_all_charts_2015.xls]Ind. using the Internet world'!$A$6</c:f>
              <c:strCache>
                <c:ptCount val="1"/>
                <c:pt idx="0">
                  <c:v>Individuals using the Internet (in millions)</c:v>
                </c:pt>
              </c:strCache>
            </c:strRef>
          </c:tx>
          <c:spPr>
            <a:pattFill prst="narHorz">
              <a:fgClr>
                <a:schemeClr val="accent5">
                  <a:tint val="77000"/>
                </a:schemeClr>
              </a:fgClr>
              <a:bgClr>
                <a:schemeClr val="accent5">
                  <a:tint val="77000"/>
                  <a:lumMod val="20000"/>
                  <a:lumOff val="80000"/>
                </a:schemeClr>
              </a:bgClr>
            </a:pattFill>
            <a:ln>
              <a:noFill/>
            </a:ln>
            <a:effectLst>
              <a:innerShdw blurRad="114300">
                <a:schemeClr val="accent5">
                  <a:tint val="77000"/>
                </a:schemeClr>
              </a:innerShdw>
            </a:effectLst>
          </c:spPr>
          <c:invertIfNegative val="0"/>
          <c:dLbls>
            <c:dLbl>
              <c:idx val="14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rgbClr val="C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'[stat_page_all_charts_2015.xls]Ind. using the Internet world'!$B$5:$P$5</c:f>
              <c:strCache>
                <c:ptCount val="15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2015*</c:v>
                </c:pt>
              </c:strCache>
            </c:strRef>
          </c:cat>
          <c:val>
            <c:numRef>
              <c:f>'[stat_page_all_charts_2015.xls]Ind. using the Internet world'!$B$6:$P$6</c:f>
              <c:numCache>
                <c:formatCode>#,##0</c:formatCode>
                <c:ptCount val="15"/>
                <c:pt idx="0">
                  <c:v>495.0</c:v>
                </c:pt>
                <c:pt idx="1">
                  <c:v>677.0</c:v>
                </c:pt>
                <c:pt idx="2">
                  <c:v>785.0</c:v>
                </c:pt>
                <c:pt idx="3">
                  <c:v>914.0</c:v>
                </c:pt>
                <c:pt idx="4">
                  <c:v>1023.948047294579</c:v>
                </c:pt>
                <c:pt idx="5">
                  <c:v>1150.738071191904</c:v>
                </c:pt>
                <c:pt idx="6">
                  <c:v>1364.626220769451</c:v>
                </c:pt>
                <c:pt idx="7">
                  <c:v>1560.602869303286</c:v>
                </c:pt>
                <c:pt idx="8">
                  <c:v>1750.66280813099</c:v>
                </c:pt>
                <c:pt idx="9">
                  <c:v>2019.0</c:v>
                </c:pt>
                <c:pt idx="10">
                  <c:v>2224.0</c:v>
                </c:pt>
                <c:pt idx="11">
                  <c:v>2494.0</c:v>
                </c:pt>
                <c:pt idx="12">
                  <c:v>2704.738164514087</c:v>
                </c:pt>
                <c:pt idx="13">
                  <c:v>2936.7305518234</c:v>
                </c:pt>
                <c:pt idx="14">
                  <c:v>3173.760261563949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0B5-4334-8CFF-C4BA65EED3B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42703160"/>
        <c:axId val="2142699064"/>
      </c:barChart>
      <c:lineChart>
        <c:grouping val="standard"/>
        <c:varyColors val="0"/>
        <c:ser>
          <c:idx val="0"/>
          <c:order val="1"/>
          <c:tx>
            <c:strRef>
              <c:f>'[stat_page_all_charts_2015.xls]Ind. using the Internet world'!$A$7</c:f>
              <c:strCache>
                <c:ptCount val="1"/>
                <c:pt idx="0">
                  <c:v>Individuals using the Internet per 100 inhabitants</c:v>
                </c:pt>
              </c:strCache>
            </c:strRef>
          </c:tx>
          <c:spPr>
            <a:ln w="28575" cap="rnd">
              <a:solidFill>
                <a:srgbClr val="C00000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0.00231917679815182"/>
                  <c:y val="-0.036585365853658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90B5-4334-8CFF-C4BA65EED3B0}"/>
                </c:ext>
              </c:extLst>
            </c:dLbl>
            <c:dLbl>
              <c:idx val="1"/>
              <c:layout>
                <c:manualLayout>
                  <c:x val="-0.00463835359630363"/>
                  <c:y val="-0.042682926829268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0B5-4334-8CFF-C4BA65EED3B0}"/>
                </c:ext>
              </c:extLst>
            </c:dLbl>
            <c:dLbl>
              <c:idx val="2"/>
              <c:layout>
                <c:manualLayout>
                  <c:x val="-0.00231917679815182"/>
                  <c:y val="-0.039634146341463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90B5-4334-8CFF-C4BA65EED3B0}"/>
                </c:ext>
              </c:extLst>
            </c:dLbl>
            <c:dLbl>
              <c:idx val="3"/>
              <c:layout>
                <c:manualLayout>
                  <c:x val="0.00115958839907587"/>
                  <c:y val="-0.036585365853658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90B5-4334-8CFF-C4BA65EED3B0}"/>
                </c:ext>
              </c:extLst>
            </c:dLbl>
            <c:dLbl>
              <c:idx val="4"/>
              <c:layout>
                <c:manualLayout>
                  <c:x val="0.00115958839907582"/>
                  <c:y val="-0.045731707317073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90B5-4334-8CFF-C4BA65EED3B0}"/>
                </c:ext>
              </c:extLst>
            </c:dLbl>
            <c:dLbl>
              <c:idx val="5"/>
              <c:layout>
                <c:manualLayout>
                  <c:x val="0.0"/>
                  <c:y val="-0.057926829268292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90B5-4334-8CFF-C4BA65EED3B0}"/>
                </c:ext>
              </c:extLst>
            </c:dLbl>
            <c:dLbl>
              <c:idx val="6"/>
              <c:layout>
                <c:manualLayout>
                  <c:x val="-0.00231917679815182"/>
                  <c:y val="-0.057926829268292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90B5-4334-8CFF-C4BA65EED3B0}"/>
                </c:ext>
              </c:extLst>
            </c:dLbl>
            <c:dLbl>
              <c:idx val="7"/>
              <c:layout>
                <c:manualLayout>
                  <c:x val="-0.00463835359630363"/>
                  <c:y val="-0.054878048780487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90B5-4334-8CFF-C4BA65EED3B0}"/>
                </c:ext>
              </c:extLst>
            </c:dLbl>
            <c:dLbl>
              <c:idx val="8"/>
              <c:layout>
                <c:manualLayout>
                  <c:x val="-8.50355002615447E-17"/>
                  <c:y val="-0.054878048780487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90B5-4334-8CFF-C4BA65EED3B0}"/>
                </c:ext>
              </c:extLst>
            </c:dLbl>
            <c:dLbl>
              <c:idx val="9"/>
              <c:layout>
                <c:manualLayout>
                  <c:x val="-0.0023191767981519"/>
                  <c:y val="-0.045731707317073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0B5-4334-8CFF-C4BA65EED3B0}"/>
                </c:ext>
              </c:extLst>
            </c:dLbl>
            <c:dLbl>
              <c:idx val="10"/>
              <c:layout>
                <c:manualLayout>
                  <c:x val="0.00115958839907591"/>
                  <c:y val="-0.057926829268292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90B5-4334-8CFF-C4BA65EED3B0}"/>
                </c:ext>
              </c:extLst>
            </c:dLbl>
            <c:dLbl>
              <c:idx val="11"/>
              <c:layout>
                <c:manualLayout>
                  <c:x val="-0.00115958839907599"/>
                  <c:y val="-0.05182926829268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90B5-4334-8CFF-C4BA65EED3B0}"/>
                </c:ext>
              </c:extLst>
            </c:dLbl>
            <c:dLbl>
              <c:idx val="12"/>
              <c:layout>
                <c:manualLayout>
                  <c:x val="0.0"/>
                  <c:y val="-0.057926829268292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90B5-4334-8CFF-C4BA65EED3B0}"/>
                </c:ext>
              </c:extLst>
            </c:dLbl>
            <c:dLbl>
              <c:idx val="13"/>
              <c:layout>
                <c:manualLayout>
                  <c:x val="-0.00347876519722772"/>
                  <c:y val="-0.085365853658536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90B5-4334-8CFF-C4BA65EED3B0}"/>
                </c:ext>
              </c:extLst>
            </c:dLbl>
            <c:dLbl>
              <c:idx val="14"/>
              <c:layout>
                <c:manualLayout>
                  <c:x val="-0.012755472389835"/>
                  <c:y val="-0.02439024390243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rgbClr val="C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0B5-4334-8CFF-C4BA65EED3B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'[stat_page_all_charts_2015.xls]Ind. using the Internet world'!$B$5:$P$5</c:f>
              <c:strCache>
                <c:ptCount val="15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2015*</c:v>
                </c:pt>
              </c:strCache>
            </c:strRef>
          </c:cat>
          <c:val>
            <c:numRef>
              <c:f>'[stat_page_all_charts_2015.xls]Ind. using the Internet world'!$B$7:$P$7</c:f>
              <c:numCache>
                <c:formatCode>_-* #,##0.0_-;\-* #,##0.0_-;_-* "-"??_-;_-@_-</c:formatCode>
                <c:ptCount val="15"/>
                <c:pt idx="0">
                  <c:v>8.0</c:v>
                </c:pt>
                <c:pt idx="1">
                  <c:v>11.0</c:v>
                </c:pt>
                <c:pt idx="2">
                  <c:v>12.0</c:v>
                </c:pt>
                <c:pt idx="3">
                  <c:v>14.0</c:v>
                </c:pt>
                <c:pt idx="4">
                  <c:v>15.80753685936834</c:v>
                </c:pt>
                <c:pt idx="5">
                  <c:v>17.55589324073112</c:v>
                </c:pt>
                <c:pt idx="6">
                  <c:v>20.57573421925485</c:v>
                </c:pt>
                <c:pt idx="7">
                  <c:v>23.12923786051761</c:v>
                </c:pt>
                <c:pt idx="8">
                  <c:v>25.6386901354754</c:v>
                </c:pt>
                <c:pt idx="9">
                  <c:v>29.21669587272615</c:v>
                </c:pt>
                <c:pt idx="10">
                  <c:v>31.80588136130768</c:v>
                </c:pt>
                <c:pt idx="11">
                  <c:v>35.24372450784039</c:v>
                </c:pt>
                <c:pt idx="12">
                  <c:v>37.78945014170172</c:v>
                </c:pt>
                <c:pt idx="13">
                  <c:v>40.5712460014061</c:v>
                </c:pt>
                <c:pt idx="14">
                  <c:v>43.35471502414016</c:v>
                </c:pt>
              </c:numCache>
            </c:numRef>
          </c:val>
          <c:smooth val="1"/>
          <c:extLst xmlns:c16r2="http://schemas.microsoft.com/office/drawing/2015/06/chart">
            <c:ext xmlns:c16="http://schemas.microsoft.com/office/drawing/2014/chart" uri="{C3380CC4-5D6E-409C-BE32-E72D297353CC}">
              <c16:uniqueId val="{00000001-90B5-4334-8CFF-C4BA65EED3B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42691800"/>
        <c:axId val="2142688920"/>
      </c:lineChart>
      <c:catAx>
        <c:axId val="21427031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42699064"/>
        <c:crosses val="autoZero"/>
        <c:auto val="0"/>
        <c:lblAlgn val="ctr"/>
        <c:lblOffset val="100"/>
        <c:tickLblSkip val="1"/>
        <c:tickMarkSkip val="1"/>
        <c:noMultiLvlLbl val="0"/>
      </c:catAx>
      <c:valAx>
        <c:axId val="2142699064"/>
        <c:scaling>
          <c:orientation val="minMax"/>
        </c:scaling>
        <c:delete val="0"/>
        <c:axPos val="l"/>
        <c:majorGridlines>
          <c:spPr>
            <a:ln>
              <a:solidFill>
                <a:schemeClr val="tx1">
                  <a:lumMod val="15000"/>
                  <a:lumOff val="85000"/>
                </a:schemeClr>
              </a:solidFill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millions</a:t>
                </a:r>
              </a:p>
            </c:rich>
          </c:tx>
          <c:layout>
            <c:manualLayout>
              <c:xMode val="edge"/>
              <c:yMode val="edge"/>
              <c:x val="0.0201762103680702"/>
              <c:y val="0.374136975393046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42703160"/>
        <c:crosses val="autoZero"/>
        <c:crossBetween val="between"/>
      </c:valAx>
      <c:catAx>
        <c:axId val="2142691800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2142688920"/>
        <c:crosses val="autoZero"/>
        <c:auto val="0"/>
        <c:lblAlgn val="ctr"/>
        <c:lblOffset val="100"/>
        <c:noMultiLvlLbl val="0"/>
      </c:catAx>
      <c:valAx>
        <c:axId val="2142688920"/>
        <c:scaling>
          <c:orientation val="minMax"/>
          <c:max val="100.0"/>
        </c:scaling>
        <c:delete val="0"/>
        <c:axPos val="r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/>
                  <a:t>Per 100 inhabitants</a:t>
                </a:r>
              </a:p>
            </c:rich>
          </c:tx>
          <c:layout>
            <c:manualLayout>
              <c:xMode val="edge"/>
              <c:yMode val="edge"/>
              <c:x val="0.914398728327973"/>
              <c:y val="0.341293476040046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42691800"/>
        <c:crosses val="max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41056532947559"/>
          <c:y val="0.884920299596697"/>
          <c:w val="0.77398508166698"/>
          <c:h val="0.067294507393892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cap="all" spc="150" baseline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400" b="0" dirty="0">
                <a:solidFill>
                  <a:schemeClr val="bg1">
                    <a:lumMod val="65000"/>
                  </a:schemeClr>
                </a:solidFill>
              </a:rPr>
              <a:t>Individuals using the Internet per 100 inhabitants, 2015*</a:t>
            </a:r>
          </a:p>
        </c:rich>
      </c:tx>
      <c:layout>
        <c:manualLayout>
          <c:xMode val="edge"/>
          <c:yMode val="edge"/>
          <c:x val="0.178088775851767"/>
          <c:y val="0.0238095238095238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0614236654440453"/>
          <c:y val="0.113130287648054"/>
          <c:w val="0.890225454727539"/>
          <c:h val="0.65845661024655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'[stat_page_all_charts_2015.xls]Ind. using the Internet regions'!$B$5</c:f>
              <c:strCache>
                <c:ptCount val="1"/>
                <c:pt idx="0">
                  <c:v>2015*</c:v>
                </c:pt>
              </c:strCache>
            </c:strRef>
          </c:tx>
          <c:spPr>
            <a:pattFill prst="narHorz">
              <a:fgClr>
                <a:schemeClr val="accent6"/>
              </a:fgClr>
              <a:bgClr>
                <a:schemeClr val="accent6">
                  <a:lumMod val="20000"/>
                  <a:lumOff val="80000"/>
                </a:schemeClr>
              </a:bgClr>
            </a:pattFill>
            <a:ln>
              <a:noFill/>
            </a:ln>
            <a:effectLst>
              <a:innerShdw blurRad="114300">
                <a:schemeClr val="accent6"/>
              </a:innerShdw>
            </a:effectLst>
          </c:spPr>
          <c:invertIfNegative val="0"/>
          <c:dPt>
            <c:idx val="3"/>
            <c:invertIfNegative val="0"/>
            <c:bubble3D val="0"/>
            <c:spPr>
              <a:pattFill prst="narHorz">
                <a:fgClr>
                  <a:srgbClr val="00B050"/>
                </a:fgClr>
                <a:bgClr>
                  <a:schemeClr val="bg1"/>
                </a:bgClr>
              </a:pattFill>
              <a:ln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74000">
                      <a:schemeClr val="accent1">
                        <a:lumMod val="45000"/>
                        <a:lumOff val="55000"/>
                      </a:schemeClr>
                    </a:gs>
                    <a:gs pos="83000">
                      <a:schemeClr val="accent1">
                        <a:lumMod val="45000"/>
                        <a:lumOff val="55000"/>
                      </a:schemeClr>
                    </a:gs>
                    <a:gs pos="100000">
                      <a:schemeClr val="accent1">
                        <a:lumMod val="30000"/>
                        <a:lumOff val="70000"/>
                      </a:schemeClr>
                    </a:gs>
                  </a:gsLst>
                  <a:lin ang="5400000" scaled="1"/>
                </a:gradFill>
              </a:ln>
              <a:effectLst>
                <a:innerShdw blurRad="114300">
                  <a:schemeClr val="accent6"/>
                </a:inn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8A27-416F-A453-882BCC8078B1}"/>
              </c:ext>
            </c:extLst>
          </c:dPt>
          <c:dPt>
            <c:idx val="4"/>
            <c:invertIfNegative val="0"/>
            <c:bubble3D val="0"/>
            <c:spPr>
              <a:pattFill prst="narHorz">
                <a:fgClr>
                  <a:srgbClr val="00B0F0"/>
                </a:fgClr>
                <a:bgClr>
                  <a:schemeClr val="bg1"/>
                </a:bgClr>
              </a:pattFill>
              <a:ln>
                <a:noFill/>
              </a:ln>
              <a:effectLst>
                <a:innerShdw blurRad="114300">
                  <a:schemeClr val="accent6"/>
                </a:inn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8A27-416F-A453-882BCC8078B1}"/>
              </c:ext>
            </c:extLst>
          </c:dPt>
          <c:dLbls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rgbClr val="C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rgbClr val="C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'[stat_page_all_charts_2015.xls]Ind. using the Internet regions'!$A$6:$A$12</c:f>
              <c:strCache>
                <c:ptCount val="7"/>
                <c:pt idx="0">
                  <c:v>Europe</c:v>
                </c:pt>
                <c:pt idx="1">
                  <c:v>The Americas</c:v>
                </c:pt>
                <c:pt idx="2">
                  <c:v>CIS**</c:v>
                </c:pt>
                <c:pt idx="3">
                  <c:v>Arab States</c:v>
                </c:pt>
                <c:pt idx="4">
                  <c:v> World</c:v>
                </c:pt>
                <c:pt idx="5">
                  <c:v>Asia &amp; Pacific</c:v>
                </c:pt>
                <c:pt idx="6">
                  <c:v>Africa</c:v>
                </c:pt>
              </c:strCache>
            </c:strRef>
          </c:cat>
          <c:val>
            <c:numRef>
              <c:f>'[stat_page_all_charts_2015.xls]Ind. using the Internet regions'!$B$6:$B$12</c:f>
              <c:numCache>
                <c:formatCode>0.0</c:formatCode>
                <c:ptCount val="7"/>
                <c:pt idx="0">
                  <c:v>77.60269482998079</c:v>
                </c:pt>
                <c:pt idx="1">
                  <c:v>66.03285098416907</c:v>
                </c:pt>
                <c:pt idx="2">
                  <c:v>59.89356913333173</c:v>
                </c:pt>
                <c:pt idx="3">
                  <c:v>36.9963085551032</c:v>
                </c:pt>
                <c:pt idx="4">
                  <c:v>43.35471502414016</c:v>
                </c:pt>
                <c:pt idx="5">
                  <c:v>36.92527671346641</c:v>
                </c:pt>
                <c:pt idx="6">
                  <c:v>20.68301174561132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8A27-416F-A453-882BCC8078B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4"/>
        <c:overlap val="-22"/>
        <c:axId val="2142480680"/>
        <c:axId val="2142476936"/>
      </c:barChart>
      <c:catAx>
        <c:axId val="21424806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4247693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142476936"/>
        <c:scaling>
          <c:orientation val="minMax"/>
          <c:max val="80.0"/>
        </c:scaling>
        <c:delete val="0"/>
        <c:axPos val="l"/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424806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spc="0" baseline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600" dirty="0">
                <a:solidFill>
                  <a:schemeClr val="bg1">
                    <a:lumMod val="65000"/>
                  </a:schemeClr>
                </a:solidFill>
              </a:rPr>
              <a:t>Individuals using the internet in the Levant countries</a:t>
            </a:r>
          </a:p>
          <a:p>
            <a:pPr>
              <a:defRPr sz="1600" b="0" i="0" u="none" strike="noStrike" kern="1200" spc="0" baseline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600" dirty="0">
                <a:solidFill>
                  <a:schemeClr val="bg1">
                    <a:lumMod val="65000"/>
                  </a:schemeClr>
                </a:solidFill>
              </a:rPr>
              <a:t> per 100 inhabitants as</a:t>
            </a:r>
            <a:r>
              <a:rPr lang="en-US" sz="1600" baseline="0" dirty="0">
                <a:solidFill>
                  <a:schemeClr val="bg1">
                    <a:lumMod val="65000"/>
                  </a:schemeClr>
                </a:solidFill>
              </a:rPr>
              <a:t> of</a:t>
            </a:r>
            <a:r>
              <a:rPr lang="en-US" sz="1600" dirty="0">
                <a:solidFill>
                  <a:schemeClr val="bg1">
                    <a:lumMod val="65000"/>
                  </a:schemeClr>
                </a:solidFill>
              </a:rPr>
              <a:t> 2015</a:t>
            </a:r>
          </a:p>
        </c:rich>
      </c:tx>
      <c:layout>
        <c:manualLayout>
          <c:xMode val="edge"/>
          <c:yMode val="edge"/>
          <c:x val="0.299939043998801"/>
          <c:y val="0.0167406852476556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058007359642781"/>
          <c:y val="0.144716193756955"/>
          <c:w val="0.929237167967384"/>
          <c:h val="0.689325396520266"/>
        </c:manualLayout>
      </c:layout>
      <c:lineChart>
        <c:grouping val="standard"/>
        <c:varyColors val="0"/>
        <c:ser>
          <c:idx val="0"/>
          <c:order val="0"/>
          <c:tx>
            <c:strRef>
              <c:f>'[Individuals_Internet_2000-2014.xls]DataExtract'!$A$3</c:f>
              <c:strCache>
                <c:ptCount val="1"/>
                <c:pt idx="0">
                  <c:v>Iraq</c:v>
                </c:pt>
              </c:strCache>
            </c:strRef>
          </c:tx>
          <c:spPr>
            <a:ln w="3810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dLbl>
              <c:idx val="1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9-7927-424F-809E-6E61E865883D}"/>
                </c:ext>
              </c:extLst>
            </c:dLbl>
            <c:dLbl>
              <c:idx val="2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D-7927-424F-809E-6E61E865883D}"/>
                </c:ext>
              </c:extLst>
            </c:dLbl>
            <c:dLbl>
              <c:idx val="3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7927-424F-809E-6E61E865883D}"/>
                </c:ext>
              </c:extLst>
            </c:dLbl>
            <c:dLbl>
              <c:idx val="4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7927-424F-809E-6E61E865883D}"/>
                </c:ext>
              </c:extLst>
            </c:dLbl>
            <c:dLbl>
              <c:idx val="5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7927-424F-809E-6E61E865883D}"/>
                </c:ext>
              </c:extLst>
            </c:dLbl>
            <c:dLbl>
              <c:idx val="6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7927-424F-809E-6E61E865883D}"/>
                </c:ext>
              </c:extLst>
            </c:dLbl>
            <c:dLbl>
              <c:idx val="7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7927-424F-809E-6E61E865883D}"/>
                </c:ext>
              </c:extLst>
            </c:dLbl>
            <c:dLbl>
              <c:idx val="8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7927-424F-809E-6E61E865883D}"/>
                </c:ext>
              </c:extLst>
            </c:dLbl>
            <c:dLbl>
              <c:idx val="9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7927-424F-809E-6E61E865883D}"/>
                </c:ext>
              </c:extLst>
            </c:dLbl>
            <c:dLbl>
              <c:idx val="10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7927-424F-809E-6E61E865883D}"/>
                </c:ext>
              </c:extLst>
            </c:dLbl>
            <c:dLbl>
              <c:idx val="11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7927-424F-809E-6E61E865883D}"/>
                </c:ext>
              </c:extLst>
            </c:dLbl>
            <c:dLbl>
              <c:idx val="12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7927-424F-809E-6E61E865883D}"/>
                </c:ext>
              </c:extLst>
            </c:dLbl>
            <c:dLbl>
              <c:idx val="13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7927-424F-809E-6E61E865883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'[Individuals_Internet_2000-2014.xls]DataExtract'!$B$1:$Q$2</c:f>
              <c:strCache>
                <c:ptCount val="16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2015*</c:v>
                </c:pt>
              </c:strCache>
            </c:strRef>
          </c:cat>
          <c:val>
            <c:numRef>
              <c:f>'[Individuals_Internet_2000-2014.xls]DataExtract'!$B$3:$Q$3</c:f>
              <c:numCache>
                <c:formatCode>0.00</c:formatCode>
                <c:ptCount val="16"/>
                <c:pt idx="1">
                  <c:v>0.1</c:v>
                </c:pt>
                <c:pt idx="2">
                  <c:v>0.5</c:v>
                </c:pt>
                <c:pt idx="3">
                  <c:v>0.6</c:v>
                </c:pt>
                <c:pt idx="4">
                  <c:v>0.9</c:v>
                </c:pt>
                <c:pt idx="5">
                  <c:v>0.9</c:v>
                </c:pt>
                <c:pt idx="6">
                  <c:v>0.95234424383919</c:v>
                </c:pt>
                <c:pt idx="7">
                  <c:v>0.93</c:v>
                </c:pt>
                <c:pt idx="8">
                  <c:v>1.0</c:v>
                </c:pt>
                <c:pt idx="9">
                  <c:v>1.06</c:v>
                </c:pt>
                <c:pt idx="10">
                  <c:v>2.5</c:v>
                </c:pt>
                <c:pt idx="11">
                  <c:v>5.0</c:v>
                </c:pt>
                <c:pt idx="12">
                  <c:v>7.1</c:v>
                </c:pt>
                <c:pt idx="13">
                  <c:v>9.200000000000001</c:v>
                </c:pt>
                <c:pt idx="14">
                  <c:v>11.3</c:v>
                </c:pt>
                <c:pt idx="15">
                  <c:v>13.5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7927-424F-809E-6E61E865883D}"/>
            </c:ext>
          </c:extLst>
        </c:ser>
        <c:ser>
          <c:idx val="1"/>
          <c:order val="1"/>
          <c:tx>
            <c:strRef>
              <c:f>'[Individuals_Internet_2000-2014.xls]DataExtract'!$A$4</c:f>
              <c:strCache>
                <c:ptCount val="1"/>
                <c:pt idx="0">
                  <c:v>Jordan</c:v>
                </c:pt>
              </c:strCache>
            </c:strRef>
          </c:tx>
          <c:spPr>
            <a:ln w="38100" cap="rnd">
              <a:solidFill>
                <a:srgbClr val="00B05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dLbls>
            <c:dLbl>
              <c:idx val="14"/>
              <c:layout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B-7927-424F-809E-6E61E865883D}"/>
                </c:ext>
              </c:extLst>
            </c:dLbl>
            <c:dLbl>
              <c:idx val="15"/>
              <c:layout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A-7927-424F-809E-6E61E865883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0"/>
            <c:showCatName val="0"/>
            <c:showSerName val="0"/>
            <c:showPercent val="0"/>
            <c:showBubbleSize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'[Individuals_Internet_2000-2014.xls]DataExtract'!$B$1:$Q$2</c:f>
              <c:strCache>
                <c:ptCount val="16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2015*</c:v>
                </c:pt>
              </c:strCache>
            </c:strRef>
          </c:cat>
          <c:val>
            <c:numRef>
              <c:f>'[Individuals_Internet_2000-2014.xls]DataExtract'!$B$4:$Q$4</c:f>
              <c:numCache>
                <c:formatCode>0.00</c:formatCode>
                <c:ptCount val="16"/>
                <c:pt idx="0">
                  <c:v>2.623275421563619</c:v>
                </c:pt>
                <c:pt idx="1">
                  <c:v>4.70571958094159</c:v>
                </c:pt>
                <c:pt idx="2">
                  <c:v>6.02553241191204</c:v>
                </c:pt>
                <c:pt idx="3">
                  <c:v>8.46600501623938</c:v>
                </c:pt>
                <c:pt idx="4">
                  <c:v>11.6587413706379</c:v>
                </c:pt>
                <c:pt idx="5">
                  <c:v>12.9328520457507</c:v>
                </c:pt>
                <c:pt idx="6">
                  <c:v>13.8671087882097</c:v>
                </c:pt>
                <c:pt idx="7">
                  <c:v>20.0</c:v>
                </c:pt>
                <c:pt idx="8">
                  <c:v>23.0</c:v>
                </c:pt>
                <c:pt idx="9">
                  <c:v>26.0</c:v>
                </c:pt>
                <c:pt idx="10">
                  <c:v>27.2</c:v>
                </c:pt>
                <c:pt idx="11">
                  <c:v>34.9</c:v>
                </c:pt>
                <c:pt idx="12">
                  <c:v>37.0</c:v>
                </c:pt>
                <c:pt idx="13">
                  <c:v>41.0</c:v>
                </c:pt>
                <c:pt idx="14">
                  <c:v>44.0</c:v>
                </c:pt>
                <c:pt idx="15">
                  <c:v>48.2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7927-424F-809E-6E61E865883D}"/>
            </c:ext>
          </c:extLst>
        </c:ser>
        <c:ser>
          <c:idx val="2"/>
          <c:order val="2"/>
          <c:tx>
            <c:strRef>
              <c:f>'[Individuals_Internet_2000-2014.xls]DataExtract'!$A$5</c:f>
              <c:strCache>
                <c:ptCount val="1"/>
                <c:pt idx="0">
                  <c:v>Lebanon</c:v>
                </c:pt>
              </c:strCache>
            </c:strRef>
          </c:tx>
          <c:spPr>
            <a:ln w="38100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dLbls>
            <c:dLbl>
              <c:idx val="0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1-7927-424F-809E-6E61E865883D}"/>
                </c:ext>
              </c:extLst>
            </c:dLbl>
            <c:dLbl>
              <c:idx val="1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3-7927-424F-809E-6E61E865883D}"/>
                </c:ext>
              </c:extLst>
            </c:dLbl>
            <c:dLbl>
              <c:idx val="2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1-7927-424F-809E-6E61E865883D}"/>
                </c:ext>
              </c:extLst>
            </c:dLbl>
            <c:dLbl>
              <c:idx val="3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F-7927-424F-809E-6E61E865883D}"/>
                </c:ext>
              </c:extLst>
            </c:dLbl>
            <c:dLbl>
              <c:idx val="4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E-7927-424F-809E-6E61E865883D}"/>
                </c:ext>
              </c:extLst>
            </c:dLbl>
            <c:dLbl>
              <c:idx val="5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C-7927-424F-809E-6E61E865883D}"/>
                </c:ext>
              </c:extLst>
            </c:dLbl>
            <c:dLbl>
              <c:idx val="6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A-7927-424F-809E-6E61E865883D}"/>
                </c:ext>
              </c:extLst>
            </c:dLbl>
            <c:dLbl>
              <c:idx val="7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1-7927-424F-809E-6E61E865883D}"/>
                </c:ext>
              </c:extLst>
            </c:dLbl>
            <c:dLbl>
              <c:idx val="8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4-7927-424F-809E-6E61E865883D}"/>
                </c:ext>
              </c:extLst>
            </c:dLbl>
            <c:dLbl>
              <c:idx val="9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7-7927-424F-809E-6E61E865883D}"/>
                </c:ext>
              </c:extLst>
            </c:dLbl>
            <c:dLbl>
              <c:idx val="10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7927-424F-809E-6E61E865883D}"/>
                </c:ext>
              </c:extLst>
            </c:dLbl>
            <c:dLbl>
              <c:idx val="11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7927-424F-809E-6E61E865883D}"/>
                </c:ext>
              </c:extLst>
            </c:dLbl>
            <c:dLbl>
              <c:idx val="12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7927-424F-809E-6E61E865883D}"/>
                </c:ext>
              </c:extLst>
            </c:dLbl>
            <c:dLbl>
              <c:idx val="13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7927-424F-809E-6E61E865883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'[Individuals_Internet_2000-2014.xls]DataExtract'!$B$1:$Q$2</c:f>
              <c:strCache>
                <c:ptCount val="16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2015*</c:v>
                </c:pt>
              </c:strCache>
            </c:strRef>
          </c:cat>
          <c:val>
            <c:numRef>
              <c:f>'[Individuals_Internet_2000-2014.xls]DataExtract'!$B$5:$Q$5</c:f>
              <c:numCache>
                <c:formatCode>0.00</c:formatCode>
                <c:ptCount val="16"/>
                <c:pt idx="0">
                  <c:v>7.95274373635276</c:v>
                </c:pt>
                <c:pt idx="1">
                  <c:v>6.78321977527715</c:v>
                </c:pt>
                <c:pt idx="2">
                  <c:v>7.0</c:v>
                </c:pt>
                <c:pt idx="3">
                  <c:v>8.0</c:v>
                </c:pt>
                <c:pt idx="4">
                  <c:v>9.0</c:v>
                </c:pt>
                <c:pt idx="5">
                  <c:v>10.14</c:v>
                </c:pt>
                <c:pt idx="6">
                  <c:v>15.0</c:v>
                </c:pt>
                <c:pt idx="7">
                  <c:v>18.73999999999999</c:v>
                </c:pt>
                <c:pt idx="8">
                  <c:v>22.53</c:v>
                </c:pt>
                <c:pt idx="9">
                  <c:v>30.14</c:v>
                </c:pt>
                <c:pt idx="10">
                  <c:v>43.68</c:v>
                </c:pt>
                <c:pt idx="11">
                  <c:v>52.0</c:v>
                </c:pt>
                <c:pt idx="12">
                  <c:v>61.249785718304</c:v>
                </c:pt>
                <c:pt idx="13">
                  <c:v>70.5</c:v>
                </c:pt>
                <c:pt idx="14">
                  <c:v>74.7</c:v>
                </c:pt>
                <c:pt idx="15">
                  <c:v>82.45500000000001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7927-424F-809E-6E61E865883D}"/>
            </c:ext>
          </c:extLst>
        </c:ser>
        <c:ser>
          <c:idx val="3"/>
          <c:order val="3"/>
          <c:tx>
            <c:strRef>
              <c:f>'[Individuals_Internet_2000-2014.xls]DataExtract'!$A$6</c:f>
              <c:strCache>
                <c:ptCount val="1"/>
                <c:pt idx="0">
                  <c:v>Palestine</c:v>
                </c:pt>
              </c:strCache>
            </c:strRef>
          </c:tx>
          <c:spPr>
            <a:ln w="38100" cap="rnd">
              <a:solidFill>
                <a:srgbClr val="7030A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dLbls>
            <c:dLbl>
              <c:idx val="0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0-7927-424F-809E-6E61E865883D}"/>
                </c:ext>
              </c:extLst>
            </c:dLbl>
            <c:dLbl>
              <c:idx val="1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2-7927-424F-809E-6E61E865883D}"/>
                </c:ext>
              </c:extLst>
            </c:dLbl>
            <c:dLbl>
              <c:idx val="2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0-7927-424F-809E-6E61E865883D}"/>
                </c:ext>
              </c:extLst>
            </c:dLbl>
            <c:dLbl>
              <c:idx val="3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E-7927-424F-809E-6E61E865883D}"/>
                </c:ext>
              </c:extLst>
            </c:dLbl>
            <c:dLbl>
              <c:idx val="4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F-7927-424F-809E-6E61E865883D}"/>
                </c:ext>
              </c:extLst>
            </c:dLbl>
            <c:dLbl>
              <c:idx val="5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8-7927-424F-809E-6E61E865883D}"/>
                </c:ext>
              </c:extLst>
            </c:dLbl>
            <c:dLbl>
              <c:idx val="6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9-7927-424F-809E-6E61E865883D}"/>
                </c:ext>
              </c:extLst>
            </c:dLbl>
            <c:dLbl>
              <c:idx val="7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0-7927-424F-809E-6E61E865883D}"/>
                </c:ext>
              </c:extLst>
            </c:dLbl>
            <c:dLbl>
              <c:idx val="8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3-7927-424F-809E-6E61E865883D}"/>
                </c:ext>
              </c:extLst>
            </c:dLbl>
            <c:dLbl>
              <c:idx val="9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8-7927-424F-809E-6E61E865883D}"/>
                </c:ext>
              </c:extLst>
            </c:dLbl>
            <c:dLbl>
              <c:idx val="10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7927-424F-809E-6E61E865883D}"/>
                </c:ext>
              </c:extLst>
            </c:dLbl>
            <c:dLbl>
              <c:idx val="11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7927-424F-809E-6E61E865883D}"/>
                </c:ext>
              </c:extLst>
            </c:dLbl>
            <c:dLbl>
              <c:idx val="12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7927-424F-809E-6E61E865883D}"/>
                </c:ext>
              </c:extLst>
            </c:dLbl>
            <c:dLbl>
              <c:idx val="13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7927-424F-809E-6E61E865883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'[Individuals_Internet_2000-2014.xls]DataExtract'!$B$1:$Q$2</c:f>
              <c:strCache>
                <c:ptCount val="16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2015*</c:v>
                </c:pt>
              </c:strCache>
            </c:strRef>
          </c:cat>
          <c:val>
            <c:numRef>
              <c:f>'[Individuals_Internet_2000-2014.xls]DataExtract'!$B$6:$Q$6</c:f>
              <c:numCache>
                <c:formatCode>0.00</c:formatCode>
                <c:ptCount val="16"/>
                <c:pt idx="0">
                  <c:v>1.11130620708969</c:v>
                </c:pt>
                <c:pt idx="1">
                  <c:v>1.83685483917877</c:v>
                </c:pt>
                <c:pt idx="2">
                  <c:v>3.10009223512517</c:v>
                </c:pt>
                <c:pt idx="3">
                  <c:v>4.130616356329189</c:v>
                </c:pt>
                <c:pt idx="4">
                  <c:v>4.400904826032229</c:v>
                </c:pt>
                <c:pt idx="5">
                  <c:v>16.005</c:v>
                </c:pt>
                <c:pt idx="6">
                  <c:v>18.41</c:v>
                </c:pt>
                <c:pt idx="7">
                  <c:v>21.17599999999999</c:v>
                </c:pt>
                <c:pt idx="8">
                  <c:v>24.358</c:v>
                </c:pt>
                <c:pt idx="9">
                  <c:v>32.23000000000001</c:v>
                </c:pt>
                <c:pt idx="10">
                  <c:v>37.4</c:v>
                </c:pt>
                <c:pt idx="11">
                  <c:v>41.08</c:v>
                </c:pt>
                <c:pt idx="12">
                  <c:v>43.4</c:v>
                </c:pt>
                <c:pt idx="13">
                  <c:v>46.6</c:v>
                </c:pt>
                <c:pt idx="14">
                  <c:v>53.67</c:v>
                </c:pt>
                <c:pt idx="15">
                  <c:v>57.73750000000001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7927-424F-809E-6E61E865883D}"/>
            </c:ext>
          </c:extLst>
        </c:ser>
        <c:ser>
          <c:idx val="4"/>
          <c:order val="4"/>
          <c:tx>
            <c:strRef>
              <c:f>'[Individuals_Internet_2000-2014.xls]DataExtract'!$A$7</c:f>
              <c:strCache>
                <c:ptCount val="1"/>
                <c:pt idx="0">
                  <c:v>Syria</c:v>
                </c:pt>
              </c:strCache>
            </c:strRef>
          </c:tx>
          <c:spPr>
            <a:ln w="38100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5"/>
              </a:solidFill>
              <a:ln w="9525">
                <a:solidFill>
                  <a:schemeClr val="accent5"/>
                </a:solidFill>
              </a:ln>
              <a:effectLst/>
            </c:spPr>
          </c:marker>
          <c:dLbls>
            <c:dLbl>
              <c:idx val="0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F-7927-424F-809E-6E61E865883D}"/>
                </c:ext>
              </c:extLst>
            </c:dLbl>
            <c:dLbl>
              <c:idx val="1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E-7927-424F-809E-6E61E865883D}"/>
                </c:ext>
              </c:extLst>
            </c:dLbl>
            <c:dLbl>
              <c:idx val="2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C-7927-424F-809E-6E61E865883D}"/>
                </c:ext>
              </c:extLst>
            </c:dLbl>
            <c:dLbl>
              <c:idx val="3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7927-424F-809E-6E61E865883D}"/>
                </c:ext>
              </c:extLst>
            </c:dLbl>
            <c:dLbl>
              <c:idx val="4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D-7927-424F-809E-6E61E865883D}"/>
                </c:ext>
              </c:extLst>
            </c:dLbl>
            <c:dLbl>
              <c:idx val="5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C-7927-424F-809E-6E61E865883D}"/>
                </c:ext>
              </c:extLst>
            </c:dLbl>
            <c:dLbl>
              <c:idx val="6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B-7927-424F-809E-6E61E865883D}"/>
                </c:ext>
              </c:extLst>
            </c:dLbl>
            <c:dLbl>
              <c:idx val="7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A-7927-424F-809E-6E61E865883D}"/>
                </c:ext>
              </c:extLst>
            </c:dLbl>
            <c:dLbl>
              <c:idx val="8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9-7927-424F-809E-6E61E865883D}"/>
                </c:ext>
              </c:extLst>
            </c:dLbl>
            <c:dLbl>
              <c:idx val="9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8-7927-424F-809E-6E61E865883D}"/>
                </c:ext>
              </c:extLst>
            </c:dLbl>
            <c:dLbl>
              <c:idx val="10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5-7927-424F-809E-6E61E865883D}"/>
                </c:ext>
              </c:extLst>
            </c:dLbl>
            <c:dLbl>
              <c:idx val="11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6-7927-424F-809E-6E61E865883D}"/>
                </c:ext>
              </c:extLst>
            </c:dLbl>
            <c:dLbl>
              <c:idx val="12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7-7927-424F-809E-6E61E865883D}"/>
                </c:ext>
              </c:extLst>
            </c:dLbl>
            <c:dLbl>
              <c:idx val="13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7927-424F-809E-6E61E865883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'[Individuals_Internet_2000-2014.xls]DataExtract'!$B$1:$Q$2</c:f>
              <c:strCache>
                <c:ptCount val="16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2015*</c:v>
                </c:pt>
              </c:strCache>
            </c:strRef>
          </c:cat>
          <c:val>
            <c:numRef>
              <c:f>'[Individuals_Internet_2000-2014.xls]DataExtract'!$B$7:$Q$7</c:f>
              <c:numCache>
                <c:formatCode>0.00</c:formatCode>
                <c:ptCount val="16"/>
                <c:pt idx="0">
                  <c:v>0.181698580104333</c:v>
                </c:pt>
                <c:pt idx="1">
                  <c:v>0.353759130007247</c:v>
                </c:pt>
                <c:pt idx="2">
                  <c:v>2.09310101861765</c:v>
                </c:pt>
                <c:pt idx="3">
                  <c:v>3.39797261356623</c:v>
                </c:pt>
                <c:pt idx="4">
                  <c:v>4.321593777855709</c:v>
                </c:pt>
                <c:pt idx="5">
                  <c:v>5.648106048839169</c:v>
                </c:pt>
                <c:pt idx="6">
                  <c:v>7.832551568887869</c:v>
                </c:pt>
                <c:pt idx="7">
                  <c:v>11.5</c:v>
                </c:pt>
                <c:pt idx="8">
                  <c:v>14.0</c:v>
                </c:pt>
                <c:pt idx="9">
                  <c:v>17.3</c:v>
                </c:pt>
                <c:pt idx="10">
                  <c:v>20.7</c:v>
                </c:pt>
                <c:pt idx="11">
                  <c:v>22.5</c:v>
                </c:pt>
                <c:pt idx="12">
                  <c:v>24.3001</c:v>
                </c:pt>
                <c:pt idx="13">
                  <c:v>26.2</c:v>
                </c:pt>
                <c:pt idx="14">
                  <c:v>28.09</c:v>
                </c:pt>
                <c:pt idx="15">
                  <c:v>29.9375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4-7927-424F-809E-6E61E865883D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2143703608"/>
        <c:axId val="2143699816"/>
      </c:lineChart>
      <c:catAx>
        <c:axId val="21437036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43699816"/>
        <c:crosses val="autoZero"/>
        <c:auto val="1"/>
        <c:lblAlgn val="ctr"/>
        <c:lblOffset val="100"/>
        <c:noMultiLvlLbl val="0"/>
      </c:catAx>
      <c:valAx>
        <c:axId val="21436998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437036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498902408492497"/>
          <c:y val="0.104895791630208"/>
          <c:w val="0.937354286760915"/>
          <c:h val="0.743450371232845"/>
        </c:manualLayout>
      </c:layout>
      <c:barChart>
        <c:barDir val="col"/>
        <c:grouping val="clustered"/>
        <c:varyColors val="0"/>
        <c:ser>
          <c:idx val="0"/>
          <c:order val="0"/>
          <c:spPr>
            <a:pattFill prst="narHorz">
              <a:fgClr>
                <a:schemeClr val="accent5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pattFill prst="narHorz">
                <a:fgClr>
                  <a:srgbClr val="00B050"/>
                </a:fgClr>
                <a:bgClr>
                  <a:schemeClr val="bg1"/>
                </a:bgClr>
              </a:patt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5E45-4C48-BC1A-21670076DFA3}"/>
              </c:ext>
            </c:extLst>
          </c:dPt>
          <c:dPt>
            <c:idx val="4"/>
            <c:invertIfNegative val="0"/>
            <c:bubble3D val="0"/>
            <c:spPr>
              <a:pattFill prst="narHorz">
                <a:fgClr>
                  <a:srgbClr val="00B0F0"/>
                </a:fgClr>
                <a:bgClr>
                  <a:schemeClr val="bg1"/>
                </a:bgClr>
              </a:patt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5E45-4C48-BC1A-21670076DFA3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'Ind. using the Internet regions'!$A$6:$A$12</c:f>
              <c:strCache>
                <c:ptCount val="7"/>
                <c:pt idx="0">
                  <c:v>Lebanon</c:v>
                </c:pt>
                <c:pt idx="1">
                  <c:v>Jordan</c:v>
                </c:pt>
                <c:pt idx="2">
                  <c:v>Iraq</c:v>
                </c:pt>
                <c:pt idx="3">
                  <c:v>Arab States</c:v>
                </c:pt>
                <c:pt idx="4">
                  <c:v> World</c:v>
                </c:pt>
                <c:pt idx="5">
                  <c:v>Syria</c:v>
                </c:pt>
                <c:pt idx="6">
                  <c:v>Palestine</c:v>
                </c:pt>
              </c:strCache>
            </c:strRef>
          </c:cat>
          <c:val>
            <c:numRef>
              <c:f>'Ind. using the Internet regions'!$B$6:$B$12</c:f>
              <c:numCache>
                <c:formatCode>0.0</c:formatCode>
                <c:ptCount val="7"/>
                <c:pt idx="0">
                  <c:v>82.45</c:v>
                </c:pt>
                <c:pt idx="1">
                  <c:v>48.2</c:v>
                </c:pt>
                <c:pt idx="2">
                  <c:v>13.5</c:v>
                </c:pt>
                <c:pt idx="3">
                  <c:v>36.9963085551032</c:v>
                </c:pt>
                <c:pt idx="4">
                  <c:v>43.35471502414016</c:v>
                </c:pt>
                <c:pt idx="5">
                  <c:v>29.94</c:v>
                </c:pt>
                <c:pt idx="6">
                  <c:v>57.74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E45-4C48-BC1A-21670076DFA3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143665848"/>
        <c:axId val="2143639720"/>
      </c:barChart>
      <c:catAx>
        <c:axId val="21436658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43639720"/>
        <c:crosses val="autoZero"/>
        <c:auto val="1"/>
        <c:lblAlgn val="ctr"/>
        <c:lblOffset val="100"/>
        <c:noMultiLvlLbl val="0"/>
      </c:catAx>
      <c:valAx>
        <c:axId val="21436397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43665848"/>
        <c:crosses val="autoZero"/>
        <c:crossBetween val="between"/>
      </c:valAx>
      <c:spPr>
        <a:solidFill>
          <a:schemeClr val="bg1">
            <a:lumMod val="95000"/>
          </a:schemeClr>
        </a:solidFill>
        <a:ln>
          <a:noFill/>
          <a:round/>
        </a:ln>
        <a:effectLst/>
      </c:spPr>
    </c:plotArea>
    <c:plotVisOnly val="1"/>
    <c:dispBlanksAs val="gap"/>
    <c:showDLblsOverMax val="0"/>
  </c:chart>
  <c:spPr>
    <a:noFill/>
    <a:ln>
      <a:gradFill>
        <a:gsLst>
          <a:gs pos="0">
            <a:schemeClr val="accent1">
              <a:lumMod val="5000"/>
              <a:lumOff val="95000"/>
            </a:schemeClr>
          </a:gs>
          <a:gs pos="74000">
            <a:schemeClr val="accent1">
              <a:lumMod val="45000"/>
              <a:lumOff val="55000"/>
            </a:schemeClr>
          </a:gs>
          <a:gs pos="83000">
            <a:schemeClr val="accent1">
              <a:lumMod val="45000"/>
              <a:lumOff val="55000"/>
            </a:schemeClr>
          </a:gs>
          <a:gs pos="100000">
            <a:schemeClr val="accent1">
              <a:lumMod val="30000"/>
              <a:lumOff val="70000"/>
            </a:schemeClr>
          </a:gs>
        </a:gsLst>
        <a:lin ang="5400000" scaled="1"/>
      </a:gradFill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DataExtract!$B$1:$B$2</c:f>
              <c:strCache>
                <c:ptCount val="2"/>
                <c:pt idx="1">
                  <c:v>IPV4</c:v>
                </c:pt>
              </c:strCache>
            </c:strRef>
          </c:tx>
          <c:spPr>
            <a:pattFill prst="narHorz">
              <a:fgClr>
                <a:schemeClr val="accent5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DataExtract!$A$3:$A$7</c:f>
              <c:strCache>
                <c:ptCount val="5"/>
                <c:pt idx="0">
                  <c:v>Iraq</c:v>
                </c:pt>
                <c:pt idx="1">
                  <c:v>Jordan</c:v>
                </c:pt>
                <c:pt idx="2">
                  <c:v>Lebanon</c:v>
                </c:pt>
                <c:pt idx="3">
                  <c:v>Palestine</c:v>
                </c:pt>
                <c:pt idx="4">
                  <c:v>Syria</c:v>
                </c:pt>
              </c:strCache>
            </c:strRef>
          </c:cat>
          <c:val>
            <c:numRef>
              <c:f>DataExtract!$B$3:$B$7</c:f>
              <c:numCache>
                <c:formatCode>General</c:formatCode>
                <c:ptCount val="5"/>
                <c:pt idx="0">
                  <c:v>641536.0</c:v>
                </c:pt>
                <c:pt idx="1">
                  <c:v>661504.0</c:v>
                </c:pt>
                <c:pt idx="2">
                  <c:v>539648.0</c:v>
                </c:pt>
                <c:pt idx="3">
                  <c:v>590080.0</c:v>
                </c:pt>
                <c:pt idx="4">
                  <c:v>907264.0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9BD-4518-91DF-F2EAD0F3E139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147079672"/>
        <c:axId val="2147089320"/>
      </c:barChart>
      <c:catAx>
        <c:axId val="21470796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47089320"/>
        <c:crosses val="autoZero"/>
        <c:auto val="1"/>
        <c:lblAlgn val="ctr"/>
        <c:lblOffset val="100"/>
        <c:noMultiLvlLbl val="0"/>
      </c:catAx>
      <c:valAx>
        <c:axId val="21470893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47079672"/>
        <c:crosses val="autoZero"/>
        <c:crossBetween val="between"/>
      </c:valAx>
      <c:spPr>
        <a:pattFill prst="pct5">
          <a:fgClr>
            <a:schemeClr val="bg1">
              <a:lumMod val="95000"/>
            </a:schemeClr>
          </a:fgClr>
          <a:bgClr>
            <a:schemeClr val="bg1"/>
          </a:bgClr>
        </a:pattFill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8">
  <a:schemeClr val="accent5"/>
</cs:colorStyle>
</file>

<file path=ppt/charts/colors2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2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9050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>
      <cs:styleClr val="auto"/>
    </cs:effectRef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tx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15875" cap="flat" cmpd="sng" algn="ctr">
        <a:solidFill>
          <a:schemeClr val="tx1">
            <a:lumMod val="65000"/>
            <a:lumOff val="3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2200" b="1" kern="1200" cap="all" spc="1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9050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>
      <cs:styleClr val="auto"/>
    </cs:effectRef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tx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2200" b="1" kern="1200" cap="all" spc="1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7A296BB-5ABE-43E4-A9B4-411BAF62B0E5}" type="doc">
      <dgm:prSet loTypeId="urn:microsoft.com/office/officeart/2005/8/layout/arrow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8C48C74-A6F5-4569-8068-7AAB3819CE54}">
      <dgm:prSet phldrT="[Text]" custT="1"/>
      <dgm:spPr/>
      <dgm:t>
        <a:bodyPr/>
        <a:lstStyle/>
        <a:p>
          <a:r>
            <a:rPr lang="en-US" sz="3200" dirty="0">
              <a:solidFill>
                <a:srgbClr val="002060"/>
              </a:solidFill>
            </a:rPr>
            <a:t>IPV4 Demand</a:t>
          </a:r>
        </a:p>
      </dgm:t>
    </dgm:pt>
    <dgm:pt modelId="{DA6479A8-19CC-4CC0-8394-9ABEEE9A0391}" type="parTrans" cxnId="{DAE68730-DC4B-43AC-A034-A48106BBEEBB}">
      <dgm:prSet/>
      <dgm:spPr/>
      <dgm:t>
        <a:bodyPr/>
        <a:lstStyle/>
        <a:p>
          <a:endParaRPr lang="en-US"/>
        </a:p>
      </dgm:t>
    </dgm:pt>
    <dgm:pt modelId="{528B0146-356A-450C-88FA-55EFE60A588C}" type="sibTrans" cxnId="{DAE68730-DC4B-43AC-A034-A48106BBEEBB}">
      <dgm:prSet/>
      <dgm:spPr/>
      <dgm:t>
        <a:bodyPr/>
        <a:lstStyle/>
        <a:p>
          <a:endParaRPr lang="en-US"/>
        </a:p>
      </dgm:t>
    </dgm:pt>
    <dgm:pt modelId="{45926DFF-9EAB-4568-B425-018653923500}">
      <dgm:prSet phldrT="[Text]"/>
      <dgm:spPr/>
      <dgm:t>
        <a:bodyPr/>
        <a:lstStyle/>
        <a:p>
          <a:r>
            <a:rPr lang="en-US" dirty="0">
              <a:solidFill>
                <a:srgbClr val="002060"/>
              </a:solidFill>
            </a:rPr>
            <a:t>IPV4 Supply</a:t>
          </a:r>
        </a:p>
      </dgm:t>
    </dgm:pt>
    <dgm:pt modelId="{D66ECDAF-6633-470D-8980-7FD6BD12274D}" type="parTrans" cxnId="{B4E2D6B7-73FA-4FC7-8F68-F04C6FECB196}">
      <dgm:prSet/>
      <dgm:spPr/>
      <dgm:t>
        <a:bodyPr/>
        <a:lstStyle/>
        <a:p>
          <a:endParaRPr lang="en-US"/>
        </a:p>
      </dgm:t>
    </dgm:pt>
    <dgm:pt modelId="{348E243E-1581-4E18-A5B1-30DEE9D486A6}" type="sibTrans" cxnId="{B4E2D6B7-73FA-4FC7-8F68-F04C6FECB196}">
      <dgm:prSet/>
      <dgm:spPr/>
      <dgm:t>
        <a:bodyPr/>
        <a:lstStyle/>
        <a:p>
          <a:endParaRPr lang="en-US"/>
        </a:p>
      </dgm:t>
    </dgm:pt>
    <dgm:pt modelId="{0457DF4B-C51D-4285-8080-765667D1050A}" type="pres">
      <dgm:prSet presAssocID="{A7A296BB-5ABE-43E4-A9B4-411BAF62B0E5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A61BD9B-FF19-4FBC-A101-52FDC0E12E42}" type="pres">
      <dgm:prSet presAssocID="{28C48C74-A6F5-4569-8068-7AAB3819CE54}" presName="upArrow" presStyleLbl="node1" presStyleIdx="0" presStyleCnt="2"/>
      <dgm:spPr/>
    </dgm:pt>
    <dgm:pt modelId="{2488FB59-699F-4E71-90A9-2538CEFB6A9E}" type="pres">
      <dgm:prSet presAssocID="{28C48C74-A6F5-4569-8068-7AAB3819CE54}" presName="upArrowText" presStyleLbl="revTx" presStyleIdx="0" presStyleCnt="2" custScaleX="120132" custScaleY="105909" custLinFactNeighborX="12093" custLinFactNeighborY="-447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DE9E6C2-5B80-464C-BDB0-1F51BC479028}" type="pres">
      <dgm:prSet presAssocID="{45926DFF-9EAB-4568-B425-018653923500}" presName="downArrow" presStyleLbl="node1" presStyleIdx="1" presStyleCnt="2"/>
      <dgm:spPr/>
    </dgm:pt>
    <dgm:pt modelId="{94E43765-5EA3-4079-B1D8-BB438983765B}" type="pres">
      <dgm:prSet presAssocID="{45926DFF-9EAB-4568-B425-018653923500}" presName="downArrowText" presStyleLbl="revTx" presStyleIdx="1" presStyleCnt="2" custLinFactNeighborX="4031" custLinFactNeighborY="-1119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903DD8A-7C53-4773-AC7C-2ED08341608F}" type="presOf" srcId="{28C48C74-A6F5-4569-8068-7AAB3819CE54}" destId="{2488FB59-699F-4E71-90A9-2538CEFB6A9E}" srcOrd="0" destOrd="0" presId="urn:microsoft.com/office/officeart/2005/8/layout/arrow4"/>
    <dgm:cxn modelId="{B4E2D6B7-73FA-4FC7-8F68-F04C6FECB196}" srcId="{A7A296BB-5ABE-43E4-A9B4-411BAF62B0E5}" destId="{45926DFF-9EAB-4568-B425-018653923500}" srcOrd="1" destOrd="0" parTransId="{D66ECDAF-6633-470D-8980-7FD6BD12274D}" sibTransId="{348E243E-1581-4E18-A5B1-30DEE9D486A6}"/>
    <dgm:cxn modelId="{C35E62E7-1FD3-42E3-B97E-12CB4ADC03D9}" type="presOf" srcId="{45926DFF-9EAB-4568-B425-018653923500}" destId="{94E43765-5EA3-4079-B1D8-BB438983765B}" srcOrd="0" destOrd="0" presId="urn:microsoft.com/office/officeart/2005/8/layout/arrow4"/>
    <dgm:cxn modelId="{DAE68730-DC4B-43AC-A034-A48106BBEEBB}" srcId="{A7A296BB-5ABE-43E4-A9B4-411BAF62B0E5}" destId="{28C48C74-A6F5-4569-8068-7AAB3819CE54}" srcOrd="0" destOrd="0" parTransId="{DA6479A8-19CC-4CC0-8394-9ABEEE9A0391}" sibTransId="{528B0146-356A-450C-88FA-55EFE60A588C}"/>
    <dgm:cxn modelId="{008A851F-49AD-48A0-B2AB-6DC880619D18}" type="presOf" srcId="{A7A296BB-5ABE-43E4-A9B4-411BAF62B0E5}" destId="{0457DF4B-C51D-4285-8080-765667D1050A}" srcOrd="0" destOrd="0" presId="urn:microsoft.com/office/officeart/2005/8/layout/arrow4"/>
    <dgm:cxn modelId="{75814E7A-62FB-4CA7-9C79-0C972562DB7C}" type="presParOf" srcId="{0457DF4B-C51D-4285-8080-765667D1050A}" destId="{BA61BD9B-FF19-4FBC-A101-52FDC0E12E42}" srcOrd="0" destOrd="0" presId="urn:microsoft.com/office/officeart/2005/8/layout/arrow4"/>
    <dgm:cxn modelId="{C66CA8E8-8336-4653-8903-303567783E4F}" type="presParOf" srcId="{0457DF4B-C51D-4285-8080-765667D1050A}" destId="{2488FB59-699F-4E71-90A9-2538CEFB6A9E}" srcOrd="1" destOrd="0" presId="urn:microsoft.com/office/officeart/2005/8/layout/arrow4"/>
    <dgm:cxn modelId="{E53CFE09-7D91-4740-AEEA-F1963FF71886}" type="presParOf" srcId="{0457DF4B-C51D-4285-8080-765667D1050A}" destId="{BDE9E6C2-5B80-464C-BDB0-1F51BC479028}" srcOrd="2" destOrd="0" presId="urn:microsoft.com/office/officeart/2005/8/layout/arrow4"/>
    <dgm:cxn modelId="{C7979C85-C1C5-4D74-B80C-9E5930A3D6C4}" type="presParOf" srcId="{0457DF4B-C51D-4285-8080-765667D1050A}" destId="{94E43765-5EA3-4079-B1D8-BB438983765B}" srcOrd="3" destOrd="0" presId="urn:microsoft.com/office/officeart/2005/8/layout/arrow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A61BD9B-FF19-4FBC-A101-52FDC0E12E42}">
      <dsp:nvSpPr>
        <dsp:cNvPr id="0" name=""/>
        <dsp:cNvSpPr/>
      </dsp:nvSpPr>
      <dsp:spPr>
        <a:xfrm>
          <a:off x="201287" y="13243"/>
          <a:ext cx="1195313" cy="896484"/>
        </a:xfrm>
        <a:prstGeom prst="up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488FB59-699F-4E71-90A9-2538CEFB6A9E}">
      <dsp:nvSpPr>
        <dsp:cNvPr id="0" name=""/>
        <dsp:cNvSpPr/>
      </dsp:nvSpPr>
      <dsp:spPr>
        <a:xfrm>
          <a:off x="1481853" y="-13243"/>
          <a:ext cx="3046197" cy="94945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584" tIns="0" rIns="227584" bIns="227584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>
              <a:solidFill>
                <a:srgbClr val="002060"/>
              </a:solidFill>
            </a:rPr>
            <a:t>IPV4 Demand</a:t>
          </a:r>
        </a:p>
      </dsp:txBody>
      <dsp:txXfrm>
        <a:off x="1481853" y="-13243"/>
        <a:ext cx="3046197" cy="949458"/>
      </dsp:txXfrm>
    </dsp:sp>
    <dsp:sp modelId="{BDE9E6C2-5B80-464C-BDB0-1F51BC479028}">
      <dsp:nvSpPr>
        <dsp:cNvPr id="0" name=""/>
        <dsp:cNvSpPr/>
      </dsp:nvSpPr>
      <dsp:spPr>
        <a:xfrm>
          <a:off x="559881" y="984435"/>
          <a:ext cx="1195313" cy="896484"/>
        </a:xfrm>
        <a:prstGeom prst="down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4E43765-5EA3-4079-B1D8-BB438983765B}">
      <dsp:nvSpPr>
        <dsp:cNvPr id="0" name=""/>
        <dsp:cNvSpPr/>
      </dsp:nvSpPr>
      <dsp:spPr>
        <a:xfrm>
          <a:off x="1893268" y="884109"/>
          <a:ext cx="2535708" cy="8964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808" tIns="0" rIns="241808" bIns="241808" numCol="1" spcCol="1270" anchor="ctr" anchorCtr="0">
          <a:noAutofit/>
        </a:bodyPr>
        <a:lstStyle/>
        <a:p>
          <a:pPr lvl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>
              <a:solidFill>
                <a:srgbClr val="002060"/>
              </a:solidFill>
            </a:rPr>
            <a:t>IPV4 Supply</a:t>
          </a:r>
        </a:p>
      </dsp:txBody>
      <dsp:txXfrm>
        <a:off x="1893268" y="884109"/>
        <a:ext cx="2535708" cy="89648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4">
  <dgm:title val=""/>
  <dgm:desc val=""/>
  <dgm:catLst>
    <dgm:cat type="relationship" pri="8000"/>
    <dgm:cat type="process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b" for="ch" forName="upArrowText" refType="h" fact="0.48"/>
              <dgm:constr type="l" for="ch" forName="upArrowText" refType="w" refFor="ch" refForName="upArrow" fact="1.03"/>
            </dgm:constrLst>
          </dgm:if>
          <dgm:else name="Name4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b" for="ch" forName="upArrowText" refType="h" fact="0.48"/>
              <dgm:constr type="l" for="ch" forName="upArrowText" refType="w" refFor="ch" refForName="upArrow" fact="1.03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refFor="ch" refForName="downArrow" fact="0.3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 refType="w" refFor="ch" refForName="downArrow" fact="1.33"/>
            </dgm:constrLst>
          </dgm:else>
        </dgm:choose>
      </dgm:if>
      <dgm:else name="Name5">
        <dgm:choose name="Name6">
          <dgm:if name="Name7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t" for="ch" forName="upArrowText"/>
              <dgm:constr type="l" for="ch" forName="upArrowText" refType="w" fact="0.1"/>
            </dgm:constrLst>
          </dgm:if>
          <dgm:else name="Name8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t" for="ch" forName="upArrowText"/>
              <dgm:constr type="l" for="ch" forName="upArrowText" refType="w" fact="0.1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fact="0.57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/>
            </dgm:constrLst>
          </dgm:else>
        </dgm:choose>
      </dgm:else>
    </dgm:choose>
    <dgm:ruleLst/>
    <dgm:forEach name="Name9" axis="ch" ptType="node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chMax val="0"/>
          <dgm:bulletEnabled val="1"/>
        </dgm:varLst>
        <dgm:choose name="Name10">
          <dgm:if name="Name1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2">
            <dgm:choose name="Name13">
              <dgm:if name="Name14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15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  <dgm:forEach name="Name16" axis="ch" ptType="node" st="2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chMax val="0"/>
          <dgm:bulletEnabled val="1"/>
        </dgm:varLst>
        <dgm:choose name="Name17">
          <dgm:if name="Name18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9">
            <dgm:choose name="Name20">
              <dgm:if name="Name21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22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drawing4.xml.rels><?xml version="1.0" encoding="UTF-8" standalone="yes"?>
<Relationships xmlns="http://schemas.openxmlformats.org/package/2006/relationships"><Relationship Id="rId1" Type="http://schemas.openxmlformats.org/officeDocument/2006/relationships/image" Target="../media/image29.png"/><Relationship Id="rId2" Type="http://schemas.openxmlformats.org/officeDocument/2006/relationships/image" Target="../media/image30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0.04912</cdr:x>
      <cdr:y>0.02367</cdr:y>
    </cdr:from>
    <cdr:to>
      <cdr:x>0.93094</cdr:x>
      <cdr:y>0.12872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61950" y="123825"/>
          <a:ext cx="6391275" cy="5429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pPr algn="ctr"/>
          <a:r>
            <a:rPr lang="en-US" sz="1600" b="0" dirty="0">
              <a:solidFill>
                <a:schemeClr val="bg1">
                  <a:lumMod val="65000"/>
                </a:schemeClr>
              </a:solidFill>
            </a:rPr>
            <a:t>Global numbers of individuals</a:t>
          </a:r>
          <a:r>
            <a:rPr lang="en-US" sz="1600" b="0" baseline="0" dirty="0">
              <a:solidFill>
                <a:schemeClr val="bg1">
                  <a:lumMod val="65000"/>
                </a:schemeClr>
              </a:solidFill>
            </a:rPr>
            <a:t> using the Internet</a:t>
          </a:r>
          <a:r>
            <a:rPr lang="en-US" sz="1600" b="0" dirty="0">
              <a:solidFill>
                <a:schemeClr val="bg1">
                  <a:lumMod val="65000"/>
                </a:schemeClr>
              </a:solidFill>
            </a:rPr>
            <a:t>, </a:t>
          </a:r>
          <a:br>
            <a:rPr lang="en-US" sz="1600" b="0" dirty="0">
              <a:solidFill>
                <a:schemeClr val="bg1">
                  <a:lumMod val="65000"/>
                </a:schemeClr>
              </a:solidFill>
            </a:rPr>
          </a:br>
          <a:r>
            <a:rPr lang="en-US" sz="1600" b="0" dirty="0">
              <a:solidFill>
                <a:schemeClr val="bg1">
                  <a:lumMod val="65000"/>
                </a:schemeClr>
              </a:solidFill>
            </a:rPr>
            <a:t>total and per 100 inhabitants, 2001-201</a:t>
          </a:r>
          <a:r>
            <a:rPr lang="en-US" sz="1600" b="0" dirty="0">
              <a:solidFill>
                <a:schemeClr val="bg1">
                  <a:lumMod val="50000"/>
                </a:schemeClr>
              </a:solidFill>
            </a:rPr>
            <a:t>5</a:t>
          </a:r>
        </a:p>
      </cdr:txBody>
    </cdr:sp>
  </cdr:relSizeAnchor>
  <cdr:relSizeAnchor xmlns:cdr="http://schemas.openxmlformats.org/drawingml/2006/chartDrawing">
    <cdr:from>
      <cdr:x>0</cdr:x>
      <cdr:y>0.91095</cdr:y>
    </cdr:from>
    <cdr:to>
      <cdr:x>0.50112</cdr:x>
      <cdr:y>1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-579438" y="3794654"/>
          <a:ext cx="5488347" cy="37094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900" dirty="0">
              <a:latin typeface="+mn-lt"/>
              <a:ea typeface="+mn-ea"/>
              <a:cs typeface="+mn-cs"/>
            </a:rPr>
            <a:t>Note: * Estimate</a:t>
          </a:r>
        </a:p>
        <a:p xmlns:a="http://schemas.openxmlformats.org/drawingml/2006/main"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900" dirty="0">
              <a:latin typeface="+mn-lt"/>
              <a:ea typeface="+mn-ea"/>
              <a:cs typeface="+mn-cs"/>
            </a:rPr>
            <a:t>Source:</a:t>
          </a:r>
          <a:r>
            <a:rPr lang="en-US" sz="900" baseline="0" dirty="0">
              <a:latin typeface="+mn-lt"/>
              <a:ea typeface="+mn-ea"/>
              <a:cs typeface="+mn-cs"/>
            </a:rPr>
            <a:t>  ITU World Telecommunication /ICT Indicators database</a:t>
          </a:r>
          <a:endParaRPr lang="en-US" sz="900" dirty="0">
            <a:latin typeface="+mn-lt"/>
            <a:ea typeface="+mn-ea"/>
            <a:cs typeface="+mn-cs"/>
          </a:endParaRPr>
        </a:p>
        <a:p xmlns:a="http://schemas.openxmlformats.org/drawingml/2006/main">
          <a:endParaRPr lang="en-US" sz="900" dirty="0"/>
        </a:p>
      </cdr:txBody>
    </cdr:sp>
  </cdr:relSizeAnchor>
  <cdr:relSizeAnchor xmlns:cdr="http://schemas.openxmlformats.org/drawingml/2006/chartDrawing">
    <cdr:from>
      <cdr:x>0.82003</cdr:x>
      <cdr:y>0.39276</cdr:y>
    </cdr:from>
    <cdr:to>
      <cdr:x>0.89146</cdr:x>
      <cdr:y>0.56105</cdr:y>
    </cdr:to>
    <cdr:sp macro="" textlink="">
      <cdr:nvSpPr>
        <cdr:cNvPr id="5" name="7-Point Star 4"/>
        <cdr:cNvSpPr/>
      </cdr:nvSpPr>
      <cdr:spPr>
        <a:xfrm xmlns:a="http://schemas.openxmlformats.org/drawingml/2006/main">
          <a:off x="8981122" y="1636077"/>
          <a:ext cx="782320" cy="701040"/>
        </a:xfrm>
        <a:prstGeom xmlns:a="http://schemas.openxmlformats.org/drawingml/2006/main" prst="star7">
          <a:avLst/>
        </a:prstGeom>
        <a:solidFill xmlns:a="http://schemas.openxmlformats.org/drawingml/2006/main">
          <a:schemeClr val="accent1">
            <a:alpha val="26000"/>
          </a:schemeClr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</cdr:x>
      <cdr:y>0.87402</cdr:y>
    </cdr:from>
    <cdr:to>
      <cdr:x>0.98251</cdr:x>
      <cdr:y>0.98985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0" y="4229099"/>
          <a:ext cx="7673894" cy="56048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GB" sz="1000" b="0" i="0" baseline="0" dirty="0">
              <a:latin typeface="Calibri"/>
            </a:rPr>
            <a:t>Regions are based on the ITU BDT Regions, see: http://www.itu.int/en/ITU-D/Statistics/Pages/definitions/regions.aspx.html</a:t>
          </a:r>
          <a:r>
            <a:rPr lang="en-US" sz="1000" b="0" i="0" baseline="0" dirty="0">
              <a:latin typeface="Calibri"/>
            </a:rPr>
            <a:t/>
          </a:r>
          <a:br>
            <a:rPr lang="en-US" sz="1000" b="0" i="0" baseline="0" dirty="0">
              <a:latin typeface="Calibri"/>
            </a:rPr>
          </a:br>
          <a:r>
            <a:rPr lang="en-US" sz="1000" b="0" i="0" baseline="0" dirty="0">
              <a:latin typeface="Calibri"/>
            </a:rPr>
            <a:t>Note: * Estimate </a:t>
          </a:r>
          <a:r>
            <a:rPr lang="en-US" sz="1000" b="0" i="0" baseline="0" dirty="0">
              <a:effectLst/>
              <a:latin typeface="Calibri"/>
              <a:ea typeface="+mn-ea"/>
              <a:cs typeface="+mn-cs"/>
            </a:rPr>
            <a:t>** Commonwealth of Independent States</a:t>
          </a:r>
          <a:endParaRPr lang="en-US" sz="1000" b="0" i="0" baseline="0" dirty="0">
            <a:latin typeface="Calibri"/>
          </a:endParaRPr>
        </a:p>
        <a:p xmlns:a="http://schemas.openxmlformats.org/drawingml/2006/main">
          <a:pPr rtl="0"/>
          <a:r>
            <a:rPr lang="en-US" sz="1000" b="0" i="0" baseline="0" dirty="0">
              <a:latin typeface="Calibri"/>
            </a:rPr>
            <a:t>Source:  ITU World Telecommunication /ICT Indicators database</a:t>
          </a:r>
          <a:endParaRPr lang="en-US" sz="1000" dirty="0"/>
        </a:p>
      </cdr:txBody>
    </cdr:sp>
  </cdr:relSizeAnchor>
  <cdr:relSizeAnchor xmlns:cdr="http://schemas.openxmlformats.org/drawingml/2006/chartDrawing">
    <cdr:from>
      <cdr:x>0.4694</cdr:x>
      <cdr:y>0.34209</cdr:y>
    </cdr:from>
    <cdr:to>
      <cdr:x>0.54454</cdr:x>
      <cdr:y>0.5</cdr:y>
    </cdr:to>
    <cdr:sp macro="" textlink="">
      <cdr:nvSpPr>
        <cdr:cNvPr id="4" name="7-Point Star 3"/>
        <cdr:cNvSpPr/>
      </cdr:nvSpPr>
      <cdr:spPr>
        <a:xfrm xmlns:a="http://schemas.openxmlformats.org/drawingml/2006/main">
          <a:off x="5140960" y="1452721"/>
          <a:ext cx="822960" cy="670560"/>
        </a:xfrm>
        <a:prstGeom xmlns:a="http://schemas.openxmlformats.org/drawingml/2006/main" prst="star7">
          <a:avLst/>
        </a:prstGeom>
        <a:solidFill xmlns:a="http://schemas.openxmlformats.org/drawingml/2006/main">
          <a:schemeClr val="accent1">
            <a:alpha val="24000"/>
          </a:schemeClr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0.59556</cdr:x>
      <cdr:y>0.29424</cdr:y>
    </cdr:from>
    <cdr:to>
      <cdr:x>0.67071</cdr:x>
      <cdr:y>0.45215</cdr:y>
    </cdr:to>
    <cdr:sp macro="" textlink="">
      <cdr:nvSpPr>
        <cdr:cNvPr id="5" name="7-Point Star 4"/>
        <cdr:cNvSpPr/>
      </cdr:nvSpPr>
      <cdr:spPr>
        <a:xfrm xmlns:a="http://schemas.openxmlformats.org/drawingml/2006/main">
          <a:off x="6522720" y="1249521"/>
          <a:ext cx="822960" cy="670560"/>
        </a:xfrm>
        <a:prstGeom xmlns:a="http://schemas.openxmlformats.org/drawingml/2006/main" prst="star7">
          <a:avLst/>
        </a:prstGeom>
        <a:solidFill xmlns:a="http://schemas.openxmlformats.org/drawingml/2006/main">
          <a:schemeClr val="accent1">
            <a:alpha val="24000"/>
          </a:schemeClr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0.00464</cdr:x>
      <cdr:y>0.91095</cdr:y>
    </cdr:from>
    <cdr:to>
      <cdr:x>0.50576</cdr:x>
      <cdr:y>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0800" y="3845454"/>
          <a:ext cx="5488347" cy="37094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900" dirty="0">
              <a:latin typeface="+mn-lt"/>
              <a:ea typeface="+mn-ea"/>
              <a:cs typeface="+mn-cs"/>
            </a:rPr>
            <a:t>Note: * Estimate</a:t>
          </a:r>
        </a:p>
        <a:p xmlns:a="http://schemas.openxmlformats.org/drawingml/2006/main"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900" dirty="0">
              <a:latin typeface="+mn-lt"/>
              <a:ea typeface="+mn-ea"/>
              <a:cs typeface="+mn-cs"/>
            </a:rPr>
            <a:t>Source:</a:t>
          </a:r>
          <a:r>
            <a:rPr lang="en-US" sz="900" baseline="0" dirty="0">
              <a:latin typeface="+mn-lt"/>
              <a:ea typeface="+mn-ea"/>
              <a:cs typeface="+mn-cs"/>
            </a:rPr>
            <a:t>  ITU World Telecommunication /ICT Indicators database</a:t>
          </a:r>
          <a:endParaRPr lang="en-US" sz="900" dirty="0">
            <a:latin typeface="+mn-lt"/>
            <a:ea typeface="+mn-ea"/>
            <a:cs typeface="+mn-cs"/>
          </a:endParaRPr>
        </a:p>
        <a:p xmlns:a="http://schemas.openxmlformats.org/drawingml/2006/main">
          <a:endParaRPr lang="en-US" sz="900" dirty="0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</cdr:x>
      <cdr:y>0.94092</cdr:y>
    </cdr:from>
    <cdr:to>
      <cdr:x>0.31562</cdr:x>
      <cdr:y>1</cdr:y>
    </cdr:to>
    <cdr:pic>
      <cdr:nvPicPr>
        <cdr:cNvPr id="3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-579438" y="4378363"/>
          <a:ext cx="3456721" cy="274916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0.27649</cdr:x>
      <cdr:y>0</cdr:y>
    </cdr:from>
    <cdr:to>
      <cdr:x>0.72348</cdr:x>
      <cdr:y>0.14412</cdr:y>
    </cdr:to>
    <cdr:pic>
      <cdr:nvPicPr>
        <cdr:cNvPr id="5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2"/>
        <a:stretch xmlns:a="http://schemas.openxmlformats.org/drawingml/2006/main">
          <a:fillRect/>
        </a:stretch>
      </cdr:blipFill>
      <cdr:spPr>
        <a:xfrm xmlns:a="http://schemas.openxmlformats.org/drawingml/2006/main">
          <a:off x="3028166" y="-1849120"/>
          <a:ext cx="4895512" cy="670618"/>
        </a:xfrm>
        <a:prstGeom xmlns:a="http://schemas.openxmlformats.org/drawingml/2006/main" prst="rect">
          <a:avLst/>
        </a:prstGeom>
      </cdr:spPr>
    </cdr:pic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F8F8DE-BA6E-4771-B91D-A620899C44F1}" type="datetimeFigureOut">
              <a:rPr lang="en-US" smtClean="0"/>
              <a:t>25/04/16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FE4523-B374-4D25-8C99-C789B255EE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0745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E4523-B374-4D25-8C99-C789B255EEC0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7883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microsoft.com/office/2007/relationships/hdphoto" Target="../media/hdphoto1.wdp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4/25/2016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RIPE NCC Regional Meeting - Beirut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4/25/2016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RIPE NCC Regional Meeting - Beirut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4/25/2016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RIPE NCC Regional Meeting - Beirut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9120" y="629920"/>
            <a:ext cx="10952480" cy="863092"/>
          </a:xfrm>
          <a:solidFill>
            <a:schemeClr val="accent5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2160" y="1780506"/>
            <a:ext cx="10952480" cy="4165600"/>
          </a:xfrm>
        </p:spPr>
        <p:txBody>
          <a:bodyPr/>
          <a:lstStyle>
            <a:lvl1pPr>
              <a:defRPr sz="2800">
                <a:solidFill>
                  <a:srgbClr val="002060"/>
                </a:solidFill>
              </a:defRPr>
            </a:lvl1pPr>
            <a:lvl2pPr>
              <a:defRPr sz="2400">
                <a:solidFill>
                  <a:srgbClr val="002060"/>
                </a:solidFill>
              </a:defRPr>
            </a:lvl2pPr>
            <a:lvl3pPr>
              <a:defRPr sz="2200">
                <a:solidFill>
                  <a:srgbClr val="002060"/>
                </a:solidFill>
              </a:defRPr>
            </a:lvl3pPr>
            <a:lvl4pPr>
              <a:defRPr sz="2000">
                <a:solidFill>
                  <a:srgbClr val="002060"/>
                </a:solidFill>
              </a:defRPr>
            </a:lvl4pPr>
            <a:lvl5pPr>
              <a:defRPr sz="1800">
                <a:solidFill>
                  <a:srgbClr val="002060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65000"/>
                    <a:alpha val="70000"/>
                  </a:schemeClr>
                </a:solidFill>
              </a:defRPr>
            </a:lvl1pPr>
          </a:lstStyle>
          <a:p>
            <a:r>
              <a:rPr lang="en-US" dirty="0"/>
              <a:t>4/25/2016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65000"/>
                    <a:alpha val="70000"/>
                  </a:schemeClr>
                </a:solidFill>
              </a:defRPr>
            </a:lvl1pPr>
          </a:lstStyle>
          <a:p>
            <a:r>
              <a:rPr lang="en-US" dirty="0"/>
              <a:t>RIPE NCC Regional Meeting - Beirut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solidFill>
            <a:schemeClr val="accent5">
              <a:lumMod val="60000"/>
              <a:lumOff val="40000"/>
              <a:alpha val="93000"/>
            </a:schemeClr>
          </a:solidFill>
        </p:spPr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2050" name="Picture 2" descr="ARISPA_02"/>
          <p:cNvPicPr>
            <a:picLocks noChangeAspect="1" noChangeArrowheads="1"/>
          </p:cNvPicPr>
          <p:nvPr userDrawn="1"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2026"/>
                    </a14:imgEffect>
                    <a14:imgEffect>
                      <a14:saturation sat="9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40850" y="7620"/>
            <a:ext cx="2190750" cy="622300"/>
          </a:xfrm>
          <a:prstGeom prst="rect">
            <a:avLst/>
          </a:prstGeom>
          <a:solidFill>
            <a:schemeClr val="bg1">
              <a:lumMod val="95000"/>
              <a:alpha val="18000"/>
            </a:schemeClr>
          </a:solidFill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4/25/2016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RIPE NCC Regional Meeting - Beirut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4/25/2016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RIPE NCC Regional Meeting - Beirut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4/25/2016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RIPE NCC Regional Meeting - Beirut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4/25/2016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RIPE NCC Regional Meeting - Beirut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4/25/2016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RIPE NCC Regional Meeting - Beirut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4/25/2016</a:t>
            </a:r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r>
              <a:rPr lang="en-US"/>
              <a:t>RIPE NCC Regional Meeting - Beirut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r>
              <a:rPr lang="en-US"/>
              <a:t>4/25/2016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r>
              <a:rPr lang="en-US"/>
              <a:t>RIPE NCC Regional Meeting - Beirut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r>
              <a:rPr lang="en-US"/>
              <a:t>4/25/2016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r>
              <a:rPr lang="en-US"/>
              <a:t>RIPE NCC Regional Meeting - Beirut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1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2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9" Type="http://schemas.openxmlformats.org/officeDocument/2006/relationships/image" Target="../media/image10.png"/><Relationship Id="rId20" Type="http://schemas.openxmlformats.org/officeDocument/2006/relationships/image" Target="../media/image21.png"/><Relationship Id="rId21" Type="http://schemas.openxmlformats.org/officeDocument/2006/relationships/image" Target="../media/image22.png"/><Relationship Id="rId22" Type="http://schemas.openxmlformats.org/officeDocument/2006/relationships/image" Target="../media/image23.png"/><Relationship Id="rId23" Type="http://schemas.openxmlformats.org/officeDocument/2006/relationships/image" Target="../media/image24.png"/><Relationship Id="rId24" Type="http://schemas.openxmlformats.org/officeDocument/2006/relationships/image" Target="../media/image25.png"/><Relationship Id="rId25" Type="http://schemas.openxmlformats.org/officeDocument/2006/relationships/image" Target="../media/image26.png"/><Relationship Id="rId26" Type="http://schemas.openxmlformats.org/officeDocument/2006/relationships/image" Target="../media/image27.png"/><Relationship Id="rId27" Type="http://schemas.openxmlformats.org/officeDocument/2006/relationships/image" Target="../media/image28.png"/><Relationship Id="rId10" Type="http://schemas.openxmlformats.org/officeDocument/2006/relationships/image" Target="../media/image11.png"/><Relationship Id="rId11" Type="http://schemas.openxmlformats.org/officeDocument/2006/relationships/image" Target="../media/image12.png"/><Relationship Id="rId12" Type="http://schemas.openxmlformats.org/officeDocument/2006/relationships/image" Target="../media/image13.png"/><Relationship Id="rId13" Type="http://schemas.openxmlformats.org/officeDocument/2006/relationships/image" Target="../media/image14.png"/><Relationship Id="rId14" Type="http://schemas.openxmlformats.org/officeDocument/2006/relationships/image" Target="../media/image15.png"/><Relationship Id="rId15" Type="http://schemas.openxmlformats.org/officeDocument/2006/relationships/image" Target="../media/image16.png"/><Relationship Id="rId16" Type="http://schemas.openxmlformats.org/officeDocument/2006/relationships/image" Target="../media/image17.jpeg"/><Relationship Id="rId17" Type="http://schemas.openxmlformats.org/officeDocument/2006/relationships/image" Target="../media/image18.png"/><Relationship Id="rId18" Type="http://schemas.openxmlformats.org/officeDocument/2006/relationships/image" Target="../media/image19.png"/><Relationship Id="rId19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5" Type="http://schemas.openxmlformats.org/officeDocument/2006/relationships/image" Target="../media/image6.jpeg"/><Relationship Id="rId6" Type="http://schemas.openxmlformats.org/officeDocument/2006/relationships/image" Target="../media/image7.jpeg"/><Relationship Id="rId7" Type="http://schemas.openxmlformats.org/officeDocument/2006/relationships/image" Target="../media/image8.png"/><Relationship Id="rId8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Autofit/>
          </a:bodyPr>
          <a:lstStyle/>
          <a:p>
            <a:r>
              <a:rPr lang="en-US" sz="3200" dirty="0"/>
              <a:t>Overview on the Internet</a:t>
            </a:r>
            <a:br>
              <a:rPr lang="en-US" sz="3200" dirty="0"/>
            </a:br>
            <a:r>
              <a:rPr lang="en-US" sz="3200" dirty="0"/>
              <a:t> in the </a:t>
            </a:r>
            <a:br>
              <a:rPr lang="en-US" sz="3200" dirty="0"/>
            </a:br>
            <a:r>
              <a:rPr lang="en-US" sz="3200" dirty="0"/>
              <a:t>Arab Region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solidFill>
                  <a:srgbClr val="000090"/>
                </a:solidFill>
              </a:rPr>
              <a:t>M Feras Bakkour</a:t>
            </a:r>
          </a:p>
          <a:p>
            <a:r>
              <a:rPr lang="en-US" dirty="0">
                <a:solidFill>
                  <a:srgbClr val="000090"/>
                </a:solidFill>
              </a:rPr>
              <a:t>CEO</a:t>
            </a:r>
          </a:p>
          <a:p>
            <a:r>
              <a:rPr lang="en-US" dirty="0">
                <a:solidFill>
                  <a:srgbClr val="000090"/>
                </a:solidFill>
              </a:rPr>
              <a:t>Arab internet &amp; Telecom Union ( ARISPA)</a:t>
            </a:r>
          </a:p>
          <a:p>
            <a:endParaRPr lang="en-US" dirty="0">
              <a:solidFill>
                <a:srgbClr val="000090"/>
              </a:solidFill>
            </a:endParaRPr>
          </a:p>
        </p:txBody>
      </p:sp>
      <p:pic>
        <p:nvPicPr>
          <p:cNvPr id="3074" name="Picture 2" descr="ARISPA_02"/>
          <p:cNvPicPr>
            <a:picLocks noChangeAspect="1" noChangeArrowheads="1"/>
          </p:cNvPicPr>
          <p:nvPr/>
        </p:nvPicPr>
        <p:blipFill>
          <a:blip r:embed="rId2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5119937"/>
            <a:ext cx="1663395" cy="4725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03818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0090"/>
                </a:solidFill>
              </a:rPr>
              <a:t>IPV4 – The last oil drop !!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9120" y="1767840"/>
            <a:ext cx="10952480" cy="4165600"/>
          </a:xfrm>
        </p:spPr>
        <p:txBody>
          <a:bodyPr>
            <a:normAutofit fontScale="92500" lnSpcReduction="20000"/>
          </a:bodyPr>
          <a:lstStyle/>
          <a:p>
            <a:r>
              <a:rPr lang="en-US" sz="3600" dirty="0"/>
              <a:t>Internet subscriptions are growing;</a:t>
            </a:r>
          </a:p>
          <a:p>
            <a:pPr lvl="8"/>
            <a:r>
              <a:rPr lang="en-US" sz="3600" dirty="0">
                <a:solidFill>
                  <a:srgbClr val="002060"/>
                </a:solidFill>
              </a:rPr>
              <a:t>More ISP`s are entering the market;</a:t>
            </a:r>
          </a:p>
          <a:p>
            <a:pPr lvl="8"/>
            <a:r>
              <a:rPr lang="en-US" sz="3600" dirty="0">
                <a:solidFill>
                  <a:srgbClr val="002060"/>
                </a:solidFill>
              </a:rPr>
              <a:t>More services are being implemented; </a:t>
            </a:r>
          </a:p>
          <a:p>
            <a:r>
              <a:rPr lang="en-US" sz="3600" dirty="0">
                <a:solidFill>
                  <a:srgbClr val="002060"/>
                </a:solidFill>
              </a:rPr>
              <a:t>RESULTING IN;</a:t>
            </a:r>
          </a:p>
          <a:p>
            <a:pPr lvl="1"/>
            <a:r>
              <a:rPr lang="en-US" sz="3000" dirty="0">
                <a:solidFill>
                  <a:srgbClr val="002060"/>
                </a:solidFill>
              </a:rPr>
              <a:t>HUGE CONTINOUS DEMAND </a:t>
            </a:r>
            <a:r>
              <a:rPr lang="en-US" sz="3500" dirty="0">
                <a:solidFill>
                  <a:srgbClr val="002060"/>
                </a:solidFill>
              </a:rPr>
              <a:t>of IPs</a:t>
            </a:r>
            <a:r>
              <a:rPr lang="en-US" sz="4400" dirty="0">
                <a:solidFill>
                  <a:srgbClr val="002060"/>
                </a:solidFill>
              </a:rPr>
              <a:t>, </a:t>
            </a:r>
          </a:p>
          <a:p>
            <a:r>
              <a:rPr lang="en-US" sz="4800" dirty="0">
                <a:solidFill>
                  <a:srgbClr val="002060"/>
                </a:solidFill>
              </a:rPr>
              <a:t>while we are facing</a:t>
            </a:r>
          </a:p>
          <a:p>
            <a:pPr lvl="1"/>
            <a:r>
              <a:rPr lang="en-US" sz="3500" dirty="0">
                <a:solidFill>
                  <a:srgbClr val="002060"/>
                </a:solidFill>
              </a:rPr>
              <a:t>SHORTAGE in SUPPLY </a:t>
            </a:r>
          </a:p>
          <a:p>
            <a:endParaRPr lang="en-US" sz="3600" dirty="0"/>
          </a:p>
          <a:p>
            <a:pPr marL="0" indent="0">
              <a:buNone/>
            </a:pPr>
            <a:endParaRPr lang="en-US" sz="3600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503200175"/>
              </p:ext>
            </p:extLst>
          </p:nvPr>
        </p:nvGraphicFramePr>
        <p:xfrm>
          <a:off x="7162024" y="3864990"/>
          <a:ext cx="4528051" cy="18676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4/25/2016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RIPE NCC Regional Meeting - Beirut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04419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0090"/>
                </a:solidFill>
              </a:rPr>
              <a:t>Options available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9120" y="1859280"/>
            <a:ext cx="10952480" cy="4419600"/>
          </a:xfrm>
        </p:spPr>
        <p:txBody>
          <a:bodyPr>
            <a:normAutofit fontScale="92500" lnSpcReduction="10000"/>
          </a:bodyPr>
          <a:lstStyle/>
          <a:p>
            <a:r>
              <a:rPr lang="en-US" sz="3600" u="sng" dirty="0"/>
              <a:t>Short Term Options</a:t>
            </a:r>
            <a:r>
              <a:rPr lang="en-US" sz="3200" dirty="0"/>
              <a:t>;</a:t>
            </a:r>
          </a:p>
          <a:p>
            <a:pPr marL="685800" lvl="1" indent="-457200">
              <a:buFont typeface="+mj-lt"/>
              <a:buAutoNum type="arabicParenR"/>
            </a:pPr>
            <a:r>
              <a:rPr lang="en-US" sz="2800" b="1" dirty="0"/>
              <a:t>Buying</a:t>
            </a:r>
            <a:r>
              <a:rPr lang="en-US" sz="2800" dirty="0"/>
              <a:t> new IPV4 addresses from other LIRs;</a:t>
            </a:r>
          </a:p>
          <a:p>
            <a:pPr marL="914400" lvl="2" indent="-457200">
              <a:buFont typeface="+mj-lt"/>
              <a:buAutoNum type="arabicParenR"/>
            </a:pPr>
            <a:r>
              <a:rPr lang="en-US" sz="2400" dirty="0"/>
              <a:t>High cost ( around 8 $ /IP or even more )</a:t>
            </a:r>
          </a:p>
          <a:p>
            <a:pPr marL="457200" lvl="2" indent="0">
              <a:buNone/>
            </a:pPr>
            <a:endParaRPr lang="en-US" sz="2400" dirty="0"/>
          </a:p>
          <a:p>
            <a:pPr marL="685800" lvl="1" indent="-457200">
              <a:buFont typeface="+mj-lt"/>
              <a:buAutoNum type="arabicParenR"/>
            </a:pPr>
            <a:r>
              <a:rPr lang="en-US" sz="2800" b="1" dirty="0"/>
              <a:t>Leasing</a:t>
            </a:r>
            <a:r>
              <a:rPr lang="en-US" sz="2800" dirty="0"/>
              <a:t> IPV4 addresses from other LIRs;</a:t>
            </a:r>
          </a:p>
          <a:p>
            <a:pPr marL="914400" lvl="2" indent="-457200">
              <a:buFont typeface="+mj-lt"/>
              <a:buAutoNum type="arabicParenR"/>
            </a:pPr>
            <a:r>
              <a:rPr lang="en-US" sz="2400" dirty="0"/>
              <a:t>High annual cost ( X $ ), and RISK</a:t>
            </a:r>
          </a:p>
          <a:p>
            <a:pPr marL="457200" lvl="2" indent="0">
              <a:buNone/>
            </a:pPr>
            <a:endParaRPr lang="en-US" sz="2400" dirty="0"/>
          </a:p>
          <a:p>
            <a:pPr marL="685800" lvl="1" indent="-457200">
              <a:buFont typeface="+mj-lt"/>
              <a:buAutoNum type="arabicParenR"/>
            </a:pPr>
            <a:r>
              <a:rPr lang="en-US" sz="2800" dirty="0"/>
              <a:t>Go through an </a:t>
            </a:r>
            <a:r>
              <a:rPr lang="en-US" sz="2800" b="1" dirty="0"/>
              <a:t>endless growing NATING </a:t>
            </a:r>
            <a:r>
              <a:rPr lang="en-US" sz="2800" dirty="0"/>
              <a:t>loop;</a:t>
            </a:r>
          </a:p>
          <a:p>
            <a:pPr marL="914400" lvl="2" indent="-457200">
              <a:buFont typeface="+mj-lt"/>
              <a:buAutoNum type="arabicParenR"/>
            </a:pPr>
            <a:r>
              <a:rPr lang="en-US" sz="2600" dirty="0"/>
              <a:t>Limited </a:t>
            </a:r>
            <a:r>
              <a:rPr lang="en-US" dirty="0"/>
              <a:t> Validity Solution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4/25/2016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RIPE NCC Regional Meeting - Beirut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61441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0090"/>
                </a:solidFill>
              </a:rPr>
              <a:t>Options available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9120" y="1742440"/>
            <a:ext cx="10952480" cy="4165600"/>
          </a:xfrm>
        </p:spPr>
        <p:txBody>
          <a:bodyPr>
            <a:normAutofit lnSpcReduction="10000"/>
          </a:bodyPr>
          <a:lstStyle/>
          <a:p>
            <a:r>
              <a:rPr lang="en-US" sz="3200" u="sng" dirty="0"/>
              <a:t>LONG Term Options</a:t>
            </a:r>
            <a:r>
              <a:rPr lang="en-US" dirty="0"/>
              <a:t>;</a:t>
            </a:r>
          </a:p>
          <a:p>
            <a:pPr lvl="1"/>
            <a:r>
              <a:rPr lang="en-US" sz="3200" b="1" dirty="0"/>
              <a:t>MOVING TO IPV6;</a:t>
            </a:r>
          </a:p>
          <a:p>
            <a:pPr lvl="2"/>
            <a:r>
              <a:rPr lang="en-US" sz="3000" b="1" dirty="0"/>
              <a:t>MOVING TO IPV6;</a:t>
            </a:r>
          </a:p>
          <a:p>
            <a:pPr lvl="3"/>
            <a:r>
              <a:rPr lang="en-US" sz="2800" b="1" dirty="0"/>
              <a:t>MOVING TO IPV6;</a:t>
            </a:r>
          </a:p>
          <a:p>
            <a:pPr lvl="4"/>
            <a:r>
              <a:rPr lang="en-US" sz="2600" b="1" dirty="0"/>
              <a:t>MOVING TO IPV6; </a:t>
            </a:r>
          </a:p>
          <a:p>
            <a:pPr lvl="5"/>
            <a:r>
              <a:rPr lang="en-US" sz="2400" b="1" dirty="0">
                <a:solidFill>
                  <a:srgbClr val="002060"/>
                </a:solidFill>
              </a:rPr>
              <a:t>MOVING TO IPV6; </a:t>
            </a:r>
          </a:p>
          <a:p>
            <a:pPr lvl="6"/>
            <a:r>
              <a:rPr lang="en-US" sz="2400" b="1" dirty="0">
                <a:solidFill>
                  <a:srgbClr val="002060"/>
                </a:solidFill>
              </a:rPr>
              <a:t>MOVING TO IPV6; </a:t>
            </a:r>
          </a:p>
          <a:p>
            <a:pPr lvl="7"/>
            <a:r>
              <a:rPr lang="en-US" sz="2400" b="1" dirty="0">
                <a:solidFill>
                  <a:srgbClr val="002060"/>
                </a:solidFill>
              </a:rPr>
              <a:t>MOVING TO IPV6; </a:t>
            </a:r>
          </a:p>
          <a:p>
            <a:pPr lvl="5"/>
            <a:endParaRPr lang="en-US" sz="2400" b="1" dirty="0">
              <a:solidFill>
                <a:srgbClr val="002060"/>
              </a:solidFill>
            </a:endParaRPr>
          </a:p>
          <a:p>
            <a:endParaRPr lang="en-US" sz="3600" b="1" dirty="0"/>
          </a:p>
        </p:txBody>
      </p:sp>
      <p:pic>
        <p:nvPicPr>
          <p:cNvPr id="1026" name="Picture 2" descr="https://sp.yimg.com/xj/th?id=OIP.M5758d05ae99bc33a33477a042a18f330o0&amp;pid=15.1&amp;P=0&amp;w=253&amp;h=16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4629" y="1969439"/>
            <a:ext cx="6306971" cy="41880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4/25/2016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RIPE NCC Regional Meeting - Beirut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53855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0090"/>
                </a:solidFill>
              </a:rPr>
              <a:t>Options available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EVEN BOTH !!!</a:t>
            </a:r>
          </a:p>
          <a:p>
            <a:pPr marL="0" indent="0">
              <a:buNone/>
            </a:pPr>
            <a:endParaRPr lang="en-US" sz="3200" dirty="0"/>
          </a:p>
          <a:p>
            <a:pPr lvl="4"/>
            <a:r>
              <a:rPr lang="en-US" sz="3200" dirty="0"/>
              <a:t>PAY the HIGH COST of staying with IPV4</a:t>
            </a:r>
          </a:p>
          <a:p>
            <a:pPr lvl="1"/>
            <a:endParaRPr lang="en-US" sz="3200" dirty="0"/>
          </a:p>
          <a:p>
            <a:pPr lvl="1"/>
            <a:r>
              <a:rPr lang="en-US" sz="3200" dirty="0"/>
              <a:t>Then ….. discover ….that you have to; </a:t>
            </a:r>
          </a:p>
          <a:p>
            <a:pPr lvl="5"/>
            <a:endParaRPr lang="en-US" sz="3200" dirty="0">
              <a:solidFill>
                <a:srgbClr val="002060"/>
              </a:solidFill>
            </a:endParaRPr>
          </a:p>
          <a:p>
            <a:pPr lvl="5"/>
            <a:r>
              <a:rPr lang="en-US" sz="3200" dirty="0">
                <a:solidFill>
                  <a:srgbClr val="002060"/>
                </a:solidFill>
              </a:rPr>
              <a:t>MOVE TO OPTION 2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26880" y="1859280"/>
            <a:ext cx="2204720" cy="4165600"/>
          </a:xfrm>
          <a:prstGeom prst="rect">
            <a:avLst/>
          </a:prstGeom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4/25/2016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RIPE NCC Regional Meeting - Beirut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68194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0090"/>
                </a:solidFill>
              </a:rPr>
              <a:t>The case…..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 The QUESTION is no longer </a:t>
            </a:r>
          </a:p>
          <a:p>
            <a:pPr marL="0" indent="0">
              <a:buNone/>
            </a:pPr>
            <a:r>
              <a:rPr lang="en-US" sz="3200" dirty="0"/>
              <a:t>                     </a:t>
            </a:r>
          </a:p>
          <a:p>
            <a:pPr marL="0" indent="0">
              <a:buNone/>
            </a:pPr>
            <a:r>
              <a:rPr lang="en-US" sz="3200" dirty="0"/>
              <a:t>                                </a:t>
            </a:r>
            <a:r>
              <a:rPr lang="en-US" sz="3600" dirty="0"/>
              <a:t>WHY should we move to IPV6</a:t>
            </a:r>
            <a:r>
              <a:rPr lang="en-US" sz="3200" dirty="0"/>
              <a:t>?</a:t>
            </a:r>
          </a:p>
          <a:p>
            <a:pPr marL="1654175" lvl="8" indent="0">
              <a:buNone/>
            </a:pPr>
            <a:r>
              <a:rPr lang="en-US" sz="3000" dirty="0">
                <a:solidFill>
                  <a:srgbClr val="002060"/>
                </a:solidFill>
              </a:rPr>
              <a:t>    But became,</a:t>
            </a:r>
          </a:p>
          <a:p>
            <a:pPr marL="1654175" lvl="8" indent="0">
              <a:buNone/>
            </a:pPr>
            <a:endParaRPr lang="en-US" sz="3600" dirty="0"/>
          </a:p>
          <a:p>
            <a:pPr marL="228600" lvl="1" indent="0">
              <a:buNone/>
            </a:pPr>
            <a:r>
              <a:rPr lang="en-US" sz="3600" dirty="0"/>
              <a:t>                            WHEN shall we start?</a:t>
            </a:r>
            <a:endParaRPr lang="en-US" sz="3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4/25/2016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RIPE NCC Regional Meeting - Beirut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61609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0090"/>
                </a:solidFill>
              </a:rPr>
              <a:t>How can </a:t>
            </a:r>
            <a:r>
              <a:rPr lang="en-US" dirty="0" err="1">
                <a:solidFill>
                  <a:srgbClr val="000090"/>
                </a:solidFill>
              </a:rPr>
              <a:t>arispa</a:t>
            </a:r>
            <a:r>
              <a:rPr lang="en-US" dirty="0">
                <a:solidFill>
                  <a:srgbClr val="000090"/>
                </a:solidFill>
              </a:rPr>
              <a:t> help and support?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ARISPA can play a supportive role to help and support members during the transition phase in several ways;</a:t>
            </a:r>
          </a:p>
          <a:p>
            <a:pPr lvl="1"/>
            <a:r>
              <a:rPr lang="en-US" dirty="0"/>
              <a:t>Provide the needed consultancies and best practices to guide the transition.</a:t>
            </a:r>
          </a:p>
          <a:p>
            <a:pPr lvl="1"/>
            <a:r>
              <a:rPr lang="en-US" dirty="0"/>
              <a:t>Provide the needed expertise to supervise and manage the migration.</a:t>
            </a:r>
          </a:p>
          <a:p>
            <a:pPr lvl="1"/>
            <a:r>
              <a:rPr lang="en-US" dirty="0"/>
              <a:t>Coordinate among members to share the IP resources available within ARISPA members pool according to a certain agreement.</a:t>
            </a:r>
          </a:p>
          <a:p>
            <a:pPr lvl="1"/>
            <a:r>
              <a:rPr lang="en-US" dirty="0"/>
              <a:t>Negotiate the best terms and conditions with the vendors to provide the members with the required services during the transition phase.</a:t>
            </a:r>
          </a:p>
          <a:p>
            <a:pPr lvl="1"/>
            <a:r>
              <a:rPr lang="en-US" dirty="0"/>
              <a:t>Always coordinate and cooperate with the RIPE NCC to facilitate this transition.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4/25/2016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RIPE NCC Regional Meeting - Beirut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42490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0090"/>
                </a:solidFill>
              </a:rPr>
              <a:t>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Internet subscriptions to reach 5 Billions in 2020.</a:t>
            </a:r>
          </a:p>
          <a:p>
            <a:r>
              <a:rPr lang="en-US" dirty="0"/>
              <a:t>Moving to IPV6 is a MUST.</a:t>
            </a:r>
          </a:p>
          <a:p>
            <a:r>
              <a:rPr lang="en-US" dirty="0"/>
              <a:t>Better NOW than Later.</a:t>
            </a:r>
          </a:p>
          <a:p>
            <a:r>
              <a:rPr lang="en-US" dirty="0"/>
              <a:t>Investing in deploying IPV6 and cover the cost from the IPV4 high selling prices.</a:t>
            </a:r>
          </a:p>
          <a:p>
            <a:r>
              <a:rPr lang="en-US" dirty="0"/>
              <a:t>ARISPA and Ripe NCC, are here to help and support…..</a:t>
            </a:r>
          </a:p>
          <a:p>
            <a:pPr marL="0" indent="0">
              <a:buNone/>
            </a:pPr>
            <a:r>
              <a:rPr lang="en-US" dirty="0"/>
              <a:t>                                                                                …..</a:t>
            </a:r>
            <a:r>
              <a:rPr lang="en-US" b="1" dirty="0"/>
              <a:t>USE US.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4/25/2016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RIPE NCC Regional Meeting - Beirut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729911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r>
              <a:rPr lang="en-US"/>
              <a:t>Thank you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solidFill>
                  <a:srgbClr val="000090"/>
                </a:solidFill>
              </a:rPr>
              <a:t>ferasbakour@arispa.net</a:t>
            </a:r>
          </a:p>
          <a:p>
            <a:r>
              <a:rPr lang="en-US" sz="2800" dirty="0">
                <a:solidFill>
                  <a:srgbClr val="000090"/>
                </a:solidFill>
              </a:rPr>
              <a:t>www.arispa.net</a:t>
            </a:r>
          </a:p>
        </p:txBody>
      </p:sp>
    </p:spTree>
    <p:extLst>
      <p:ext uri="{BB962C8B-B14F-4D97-AF65-F5344CB8AC3E}">
        <p14:creationId xmlns:p14="http://schemas.microsoft.com/office/powerpoint/2010/main" val="33544911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0090"/>
                </a:solidFill>
              </a:rPr>
              <a:t>Content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ARISPA in brief</a:t>
            </a:r>
          </a:p>
          <a:p>
            <a:r>
              <a:rPr lang="en-US" dirty="0"/>
              <a:t>Global and Regional Overview – Internet Penetration Rates 2015</a:t>
            </a:r>
          </a:p>
          <a:p>
            <a:r>
              <a:rPr lang="en-US" dirty="0"/>
              <a:t>Levant Countries - Internet P.R 2000 – 2015</a:t>
            </a:r>
          </a:p>
          <a:p>
            <a:r>
              <a:rPr lang="en-US" dirty="0"/>
              <a:t>Comparison – Levant vs Arab States</a:t>
            </a:r>
          </a:p>
          <a:p>
            <a:r>
              <a:rPr lang="en-US" dirty="0"/>
              <a:t>Allocated IPV4 2015</a:t>
            </a:r>
          </a:p>
          <a:p>
            <a:r>
              <a:rPr lang="en-US" dirty="0"/>
              <a:t>IPV4 Future situation</a:t>
            </a:r>
          </a:p>
          <a:p>
            <a:r>
              <a:rPr lang="en-US" dirty="0"/>
              <a:t>What can ARISPA do to help?</a:t>
            </a:r>
          </a:p>
          <a:p>
            <a:r>
              <a:rPr lang="en-US" dirty="0"/>
              <a:t>Conclusion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4/25/2016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RIPE NCC Regional Meeting - Beirut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16261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rgbClr val="000090"/>
                </a:solidFill>
              </a:rPr>
              <a:t>The Arab Internet &amp; Telecom Union</a:t>
            </a:r>
            <a:br>
              <a:rPr lang="en-US" dirty="0">
                <a:solidFill>
                  <a:srgbClr val="000090"/>
                </a:solidFill>
              </a:rPr>
            </a:br>
            <a:r>
              <a:rPr lang="en-US" dirty="0">
                <a:solidFill>
                  <a:srgbClr val="000090"/>
                </a:solidFill>
              </a:rPr>
              <a:t>(ARISPA)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An International Organization – None for Profit</a:t>
            </a:r>
          </a:p>
          <a:p>
            <a:r>
              <a:rPr lang="en-US" dirty="0"/>
              <a:t>Founded in 2006 by 10 ISPs representing 8 Arab Countries. </a:t>
            </a:r>
          </a:p>
          <a:p>
            <a:r>
              <a:rPr lang="en-US" dirty="0"/>
              <a:t>Working under the umbrella of the Arab Economic Union Council – The League of Arab States</a:t>
            </a:r>
          </a:p>
          <a:p>
            <a:r>
              <a:rPr lang="en-US" dirty="0"/>
              <a:t>General Secretariat office was registered in Manama – Kingdome of Bahrain 2006.</a:t>
            </a:r>
          </a:p>
          <a:p>
            <a:r>
              <a:rPr lang="en-US" dirty="0"/>
              <a:t>Then Moved to Beirut – Lebanon in 2015</a:t>
            </a:r>
          </a:p>
          <a:p>
            <a:r>
              <a:rPr lang="en-US" dirty="0"/>
              <a:t>Members as of 2015 : 20 members representing 10 Arab countries</a:t>
            </a:r>
          </a:p>
          <a:p>
            <a:r>
              <a:rPr lang="en-US" dirty="0"/>
              <a:t>Membership is open to all Arab Internet and Telecom companies.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4/25/2016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RIPE NCC Regional Meeting - Beirut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36587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0090"/>
                </a:solidFill>
              </a:rPr>
              <a:t>ARISPA Members 2015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7950033"/>
              </p:ext>
            </p:extLst>
          </p:nvPr>
        </p:nvGraphicFramePr>
        <p:xfrm>
          <a:off x="579120" y="1632716"/>
          <a:ext cx="10966532" cy="499504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233228">
                  <a:extLst>
                    <a:ext uri="{9D8B030D-6E8A-4147-A177-3AD203B41FA5}">
                      <a16:colId xmlns:a16="http://schemas.microsoft.com/office/drawing/2014/main" xmlns="" val="3063036708"/>
                    </a:ext>
                  </a:extLst>
                </a:gridCol>
                <a:gridCol w="1047748">
                  <a:extLst>
                    <a:ext uri="{9D8B030D-6E8A-4147-A177-3AD203B41FA5}">
                      <a16:colId xmlns:a16="http://schemas.microsoft.com/office/drawing/2014/main" xmlns="" val="321617435"/>
                    </a:ext>
                  </a:extLst>
                </a:gridCol>
                <a:gridCol w="6685556">
                  <a:extLst>
                    <a:ext uri="{9D8B030D-6E8A-4147-A177-3AD203B41FA5}">
                      <a16:colId xmlns:a16="http://schemas.microsoft.com/office/drawing/2014/main" xmlns="" val="2553047445"/>
                    </a:ext>
                  </a:extLst>
                </a:gridCol>
              </a:tblGrid>
              <a:tr h="499504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000090"/>
                          </a:solidFill>
                        </a:rPr>
                        <a:t>Country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00009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000090"/>
                          </a:solidFill>
                        </a:rPr>
                        <a:t>Members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234272875"/>
                  </a:ext>
                </a:extLst>
              </a:tr>
              <a:tr h="499504">
                <a:tc>
                  <a:txBody>
                    <a:bodyPr/>
                    <a:lstStyle/>
                    <a:p>
                      <a:r>
                        <a:rPr lang="en-US" sz="1800" dirty="0"/>
                        <a:t>United Arab Emirates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258029170"/>
                  </a:ext>
                </a:extLst>
              </a:tr>
              <a:tr h="499504">
                <a:tc>
                  <a:txBody>
                    <a:bodyPr/>
                    <a:lstStyle/>
                    <a:p>
                      <a:r>
                        <a:rPr lang="en-US" sz="1800" dirty="0"/>
                        <a:t>Syrian Arab Republic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553400231"/>
                  </a:ext>
                </a:extLst>
              </a:tr>
              <a:tr h="499504">
                <a:tc>
                  <a:txBody>
                    <a:bodyPr/>
                    <a:lstStyle/>
                    <a:p>
                      <a:r>
                        <a:rPr lang="en-US" sz="1800" dirty="0"/>
                        <a:t>Lebanon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831530818"/>
                  </a:ext>
                </a:extLst>
              </a:tr>
              <a:tr h="499504">
                <a:tc>
                  <a:txBody>
                    <a:bodyPr/>
                    <a:lstStyle/>
                    <a:p>
                      <a:r>
                        <a:rPr lang="en-US" sz="1800" dirty="0"/>
                        <a:t>Hashemite</a:t>
                      </a:r>
                      <a:r>
                        <a:rPr lang="en-US" sz="1800" baseline="0" dirty="0"/>
                        <a:t> </a:t>
                      </a:r>
                      <a:r>
                        <a:rPr lang="en-US" sz="1800" dirty="0"/>
                        <a:t>Kingdome of Jordan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997472462"/>
                  </a:ext>
                </a:extLst>
              </a:tr>
              <a:tr h="499504">
                <a:tc>
                  <a:txBody>
                    <a:bodyPr/>
                    <a:lstStyle/>
                    <a:p>
                      <a:r>
                        <a:rPr lang="en-US" sz="1800" dirty="0"/>
                        <a:t>Kingdome of Saudi Arabia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615744238"/>
                  </a:ext>
                </a:extLst>
              </a:tr>
              <a:tr h="499504">
                <a:tc>
                  <a:txBody>
                    <a:bodyPr/>
                    <a:lstStyle/>
                    <a:p>
                      <a:r>
                        <a:rPr lang="en-US" sz="1800" dirty="0"/>
                        <a:t>Egypt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0069086"/>
                  </a:ext>
                </a:extLst>
              </a:tr>
              <a:tr h="499504">
                <a:tc>
                  <a:txBody>
                    <a:bodyPr/>
                    <a:lstStyle/>
                    <a:p>
                      <a:r>
                        <a:rPr lang="en-US" sz="1800" dirty="0"/>
                        <a:t>State of Kuwait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634715544"/>
                  </a:ext>
                </a:extLst>
              </a:tr>
              <a:tr h="499504">
                <a:tc>
                  <a:txBody>
                    <a:bodyPr/>
                    <a:lstStyle/>
                    <a:p>
                      <a:r>
                        <a:rPr lang="en-US" sz="1800" dirty="0"/>
                        <a:t>Kingdome of Bahrain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537208777"/>
                  </a:ext>
                </a:extLst>
              </a:tr>
              <a:tr h="499504">
                <a:tc>
                  <a:txBody>
                    <a:bodyPr/>
                    <a:lstStyle/>
                    <a:p>
                      <a:r>
                        <a:rPr lang="en-US" sz="1800" dirty="0"/>
                        <a:t>Sultanate of Oman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984456208"/>
                  </a:ext>
                </a:extLst>
              </a:tr>
            </a:tbl>
          </a:graphicData>
        </a:graphic>
      </p:graphicFrame>
      <p:pic>
        <p:nvPicPr>
          <p:cNvPr id="5" name="Picture 10" descr="http://www.arispa.org/images/uae_flag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404" y="2135415"/>
            <a:ext cx="820132" cy="434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3" descr="C:\ssssssssss\AlRaihi\etisalat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9132" y="2154269"/>
            <a:ext cx="581450" cy="434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404" y="2648109"/>
            <a:ext cx="820132" cy="4794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2" descr="C:\ssssssssss\AlRaihi\inana_s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4747" y="2672288"/>
            <a:ext cx="567159" cy="46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3" descr="C:\ssssssssss\AlRaihi\syriantelecom3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7601" y="2676579"/>
            <a:ext cx="1286296" cy="4698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8" descr="http://www.arispa.org/images/lebanon_flag.gif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404" y="3178272"/>
            <a:ext cx="820132" cy="4551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9" descr="C:\ssssssssss\AlRaihi\idm.gif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4736" y="3181485"/>
            <a:ext cx="930242" cy="4562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0" descr="http://www.arispa.org/images/uae_flag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404" y="3673293"/>
            <a:ext cx="820132" cy="427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14" descr="http://www.arispa.org/images/saudi_flag.gif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405" y="4163680"/>
            <a:ext cx="82013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24" descr="http://www.arispa.org/images/egypt_flag.gif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404" y="4643325"/>
            <a:ext cx="820132" cy="4726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18" descr="http://www.arispa.org/images/kuwait_flag.gif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405" y="5147440"/>
            <a:ext cx="820130" cy="4502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28" descr="http://www.arispa.org/images/bh-02s.gif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404" y="5658500"/>
            <a:ext cx="820131" cy="42178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11" descr="C:\ssssssssss\AlRaihi\awalnet.gif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39182" y="4182534"/>
            <a:ext cx="785796" cy="3928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10" descr="C:\ssssssssss\AlRaihi\cyberia.gif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5859" y="3659219"/>
            <a:ext cx="662665" cy="4305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12" descr="C:\ssssssssss\AlRaihi\qnet.gif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39183" y="5146523"/>
            <a:ext cx="785796" cy="451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Picture 16" descr="C:\ssssssssss\AlRaihi\2C_LOGO_s.jpg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6049" y="5627129"/>
            <a:ext cx="464533" cy="4645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Picture 15" descr="C:\ssssssssss\AlRaihi\orang.gif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4167" y="3647207"/>
            <a:ext cx="627114" cy="4711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Picture 17" descr="C:\ssssssssss\AlRaihi\linkdotnet.gif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39182" y="4679790"/>
            <a:ext cx="785795" cy="406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" name="Picture 6" descr="C:\ssssssssss\AlRaihi\syt.gif"/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1203" y="2693951"/>
            <a:ext cx="485525" cy="4110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Picture 8" descr="C:\ssssssssss\AlRaihi\inet.gif"/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72427" y="2697125"/>
            <a:ext cx="865857" cy="4079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" name="Picture 5" descr="C:\ssssssssss\AlRaihi\Untitled-1.gif"/>
          <p:cNvPicPr>
            <a:picLocks noChangeAspect="1" noChangeArrowheads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81858" y="2666962"/>
            <a:ext cx="550540" cy="3817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" name="Picture 4" descr="C:\ssssssssss\AlRaihi\msy.gif"/>
          <p:cNvPicPr>
            <a:picLocks noChangeAspect="1" noChangeArrowheads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8091" y="2666962"/>
            <a:ext cx="1453767" cy="4087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" name="Picture 7" descr="C:\ssssssssss\AlRaihi\aya.gif"/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2430" y="2666962"/>
            <a:ext cx="979356" cy="4380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" name="Picture 30" descr="terranet"/>
          <p:cNvPicPr>
            <a:picLocks noChangeAspect="1" noChangeArrowheads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8992" y="3124609"/>
            <a:ext cx="739737" cy="508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" name="Picture 14" descr="C:\ssssssssss\AlRaihi\al.gif"/>
          <p:cNvPicPr>
            <a:picLocks noChangeAspect="1" noChangeArrowheads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4977" y="2171471"/>
            <a:ext cx="664359" cy="4403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26"/>
          <a:stretch>
            <a:fillRect/>
          </a:stretch>
        </p:blipFill>
        <p:spPr>
          <a:xfrm>
            <a:off x="5279425" y="6168758"/>
            <a:ext cx="504148" cy="459000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27"/>
          <a:stretch>
            <a:fillRect/>
          </a:stretch>
        </p:blipFill>
        <p:spPr>
          <a:xfrm>
            <a:off x="3905403" y="6120284"/>
            <a:ext cx="820131" cy="497204"/>
          </a:xfrm>
          <a:prstGeom prst="rect">
            <a:avLst/>
          </a:prstGeom>
        </p:spPr>
      </p:pic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4/25/2016</a:t>
            </a:r>
            <a:endParaRPr lang="en-US" dirty="0"/>
          </a:p>
        </p:txBody>
      </p:sp>
      <p:sp>
        <p:nvSpPr>
          <p:cNvPr id="32" name="Footer Placeholder 3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RIPE NCC Regional Meeting - Beirut</a:t>
            </a:r>
            <a:endParaRPr lang="en-US" dirty="0"/>
          </a:p>
        </p:txBody>
      </p:sp>
      <p:sp>
        <p:nvSpPr>
          <p:cNvPr id="33" name="Slide Number Placeholder 3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52559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16300807"/>
              </p:ext>
            </p:extLst>
          </p:nvPr>
        </p:nvGraphicFramePr>
        <p:xfrm>
          <a:off x="579438" y="1858963"/>
          <a:ext cx="10952162" cy="4165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7-Point Star 2"/>
          <p:cNvSpPr/>
          <p:nvPr/>
        </p:nvSpPr>
        <p:spPr>
          <a:xfrm>
            <a:off x="9366577" y="2153920"/>
            <a:ext cx="752783" cy="652439"/>
          </a:xfrm>
          <a:prstGeom prst="star7">
            <a:avLst/>
          </a:prstGeom>
          <a:solidFill>
            <a:schemeClr val="accent1">
              <a:alpha val="3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tIns="274320">
            <a:normAutofit fontScale="90000"/>
          </a:bodyPr>
          <a:lstStyle/>
          <a:p>
            <a:r>
              <a:rPr lang="en-US" dirty="0">
                <a:solidFill>
                  <a:srgbClr val="000090"/>
                </a:solidFill>
              </a:rPr>
              <a:t>Internet usage &amp; penetration rates </a:t>
            </a:r>
            <a:br>
              <a:rPr lang="en-US" dirty="0">
                <a:solidFill>
                  <a:srgbClr val="000090"/>
                </a:solidFill>
              </a:rPr>
            </a:br>
            <a:r>
              <a:rPr lang="en-US" dirty="0">
                <a:solidFill>
                  <a:srgbClr val="000090"/>
                </a:solidFill>
              </a:rPr>
              <a:t>(Global Overview)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4/25/2016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RIPE NCC Regional Meeting - Beirut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00692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66447784"/>
              </p:ext>
            </p:extLst>
          </p:nvPr>
        </p:nvGraphicFramePr>
        <p:xfrm>
          <a:off x="579120" y="1747520"/>
          <a:ext cx="10952162" cy="42465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578802" y="619760"/>
            <a:ext cx="10952480" cy="863092"/>
          </a:xfrm>
        </p:spPr>
        <p:txBody>
          <a:bodyPr tIns="274320" anchor="ctr">
            <a:normAutofit fontScale="90000"/>
          </a:bodyPr>
          <a:lstStyle/>
          <a:p>
            <a:r>
              <a:rPr lang="en-US" dirty="0">
                <a:solidFill>
                  <a:srgbClr val="000090"/>
                </a:solidFill>
              </a:rPr>
              <a:t>Internet penetration rates 2015 </a:t>
            </a:r>
            <a:br>
              <a:rPr lang="en-US" dirty="0">
                <a:solidFill>
                  <a:srgbClr val="000090"/>
                </a:solidFill>
              </a:rPr>
            </a:br>
            <a:r>
              <a:rPr lang="en-US" dirty="0">
                <a:solidFill>
                  <a:srgbClr val="000090"/>
                </a:solidFill>
              </a:rPr>
              <a:t>(Global overview)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4/25/2016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RIPE NCC Regional Meeting - Beirut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01916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tIns="0">
            <a:normAutofit fontScale="90000"/>
          </a:bodyPr>
          <a:lstStyle/>
          <a:p>
            <a:r>
              <a:rPr lang="en-US" b="1" dirty="0">
                <a:solidFill>
                  <a:srgbClr val="000090"/>
                </a:solidFill>
              </a:rPr>
              <a:t/>
            </a:r>
            <a:br>
              <a:rPr lang="en-US" b="1" dirty="0">
                <a:solidFill>
                  <a:srgbClr val="000090"/>
                </a:solidFill>
              </a:rPr>
            </a:br>
            <a:r>
              <a:rPr lang="en-US" b="1" dirty="0">
                <a:solidFill>
                  <a:srgbClr val="000090"/>
                </a:solidFill>
              </a:rPr>
              <a:t>internet penetration rates</a:t>
            </a:r>
            <a:br>
              <a:rPr lang="en-US" b="1" dirty="0">
                <a:solidFill>
                  <a:srgbClr val="000090"/>
                </a:solidFill>
              </a:rPr>
            </a:br>
            <a:r>
              <a:rPr lang="en-US" b="1" dirty="0">
                <a:solidFill>
                  <a:srgbClr val="000090"/>
                </a:solidFill>
              </a:rPr>
              <a:t>(</a:t>
            </a:r>
            <a:r>
              <a:rPr lang="en-US" dirty="0">
                <a:solidFill>
                  <a:srgbClr val="000090"/>
                </a:solidFill>
              </a:rPr>
              <a:t>Levant countries) </a:t>
            </a:r>
            <a:endParaRPr lang="en-US" b="1" dirty="0">
              <a:solidFill>
                <a:srgbClr val="00009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82857520"/>
              </p:ext>
            </p:extLst>
          </p:nvPr>
        </p:nvGraphicFramePr>
        <p:xfrm>
          <a:off x="579438" y="1717040"/>
          <a:ext cx="10952162" cy="45517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4/25/2016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RIPE NCC Regional Meeting - Beirut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750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9120" y="689684"/>
            <a:ext cx="10952480" cy="863092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000090"/>
                </a:solidFill>
              </a:rPr>
              <a:t>Internet penetration rates 2015 </a:t>
            </a:r>
            <a:br>
              <a:rPr lang="en-US" dirty="0">
                <a:solidFill>
                  <a:srgbClr val="000090"/>
                </a:solidFill>
              </a:rPr>
            </a:br>
            <a:r>
              <a:rPr lang="en-US" dirty="0">
                <a:solidFill>
                  <a:srgbClr val="000090"/>
                </a:solidFill>
              </a:rPr>
              <a:t>(Comparison)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62921309"/>
              </p:ext>
            </p:extLst>
          </p:nvPr>
        </p:nvGraphicFramePr>
        <p:xfrm>
          <a:off x="579438" y="1849121"/>
          <a:ext cx="10952162" cy="43870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4/25/2016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RIPE NCC Regional Meeting - Beirut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76971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0090"/>
                </a:solidFill>
              </a:rPr>
              <a:t>Allocated IPV4 </a:t>
            </a:r>
            <a:r>
              <a:rPr lang="en-US" dirty="0" err="1">
                <a:solidFill>
                  <a:srgbClr val="000090"/>
                </a:solidFill>
              </a:rPr>
              <a:t>ip`S</a:t>
            </a:r>
            <a:r>
              <a:rPr lang="en-US" dirty="0">
                <a:solidFill>
                  <a:srgbClr val="000090"/>
                </a:solidFill>
              </a:rPr>
              <a:t> 2015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57961325"/>
              </p:ext>
            </p:extLst>
          </p:nvPr>
        </p:nvGraphicFramePr>
        <p:xfrm>
          <a:off x="579438" y="1858963"/>
          <a:ext cx="10952162" cy="4165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4/25/2016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RIPE NCC Regional Meeting - Beirut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7539996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arcel" id="{8BEC4385-4EB9-4D53-BFB5-0EA123736B6D}" vid="{4DB32801-28C0-48B0-8C1D-A9A58613615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TM10001115[[fn=Parcel]]</Template>
  <TotalTime>1861</TotalTime>
  <Words>862</Words>
  <Application>Microsoft Macintosh PowerPoint</Application>
  <PresentationFormat>Custom</PresentationFormat>
  <Paragraphs>182</Paragraphs>
  <Slides>17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Parcel</vt:lpstr>
      <vt:lpstr>Overview on the Internet  in the  Arab Region</vt:lpstr>
      <vt:lpstr>Content</vt:lpstr>
      <vt:lpstr>The Arab Internet &amp; Telecom Union (ARISPA)</vt:lpstr>
      <vt:lpstr>ARISPA Members 2015</vt:lpstr>
      <vt:lpstr>Internet usage &amp; penetration rates  (Global Overview)</vt:lpstr>
      <vt:lpstr>Internet penetration rates 2015  (Global overview)</vt:lpstr>
      <vt:lpstr> internet penetration rates (Levant countries) </vt:lpstr>
      <vt:lpstr>Internet penetration rates 2015  (Comparison)</vt:lpstr>
      <vt:lpstr>Allocated IPV4 ip`S 2015</vt:lpstr>
      <vt:lpstr>IPV4 – The last oil drop !!</vt:lpstr>
      <vt:lpstr>Options available</vt:lpstr>
      <vt:lpstr>Options available</vt:lpstr>
      <vt:lpstr>Options available</vt:lpstr>
      <vt:lpstr>The case…..</vt:lpstr>
      <vt:lpstr>How can arispa help and support?</vt:lpstr>
      <vt:lpstr>Conclusion</vt:lpstr>
      <vt:lpstr>Thank you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Overview on the Internet in the Arab Region</dc:title>
  <dc:creator>Feras Bakour</dc:creator>
  <cp:lastModifiedBy>presentation</cp:lastModifiedBy>
  <cp:revision>71</cp:revision>
  <dcterms:created xsi:type="dcterms:W3CDTF">2016-04-20T10:02:25Z</dcterms:created>
  <dcterms:modified xsi:type="dcterms:W3CDTF">2016-04-25T05:58:56Z</dcterms:modified>
</cp:coreProperties>
</file>